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2"/>
    <p:sldId id="269" r:id="rId3"/>
    <p:sldId id="270" r:id="rId4"/>
    <p:sldId id="271" r:id="rId5"/>
    <p:sldId id="272" r:id="rId6"/>
    <p:sldId id="273" r:id="rId7"/>
    <p:sldId id="274" r:id="rId8"/>
    <p:sldId id="275" r:id="rId9"/>
    <p:sldId id="276" r:id="rId10"/>
    <p:sldId id="277" r:id="rId11"/>
    <p:sldId id="278" r:id="rId12"/>
    <p:sldId id="279" r:id="rId13"/>
    <p:sldId id="280" r:id="rId14"/>
    <p:sldId id="281" r:id="rId1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42" y="19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sz="4450" b="1" i="1">
                <a:solidFill>
                  <a:schemeClr val="bg1"/>
                </a:solidFill>
                <a:latin typeface="Ubuntu"/>
                <a:cs typeface="Ubuntu"/>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3450" b="1" i="1">
                <a:solidFill>
                  <a:srgbClr val="241B54"/>
                </a:solidFill>
                <a:latin typeface="Open Sans"/>
                <a:cs typeface="Ope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1">
                <a:solidFill>
                  <a:schemeClr val="bg1"/>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sz="3450" b="1" i="1">
                <a:solidFill>
                  <a:srgbClr val="241B54"/>
                </a:solidFill>
                <a:latin typeface="Open Sans"/>
                <a:cs typeface="Ope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1">
                <a:solidFill>
                  <a:schemeClr val="bg1"/>
                </a:solidFill>
                <a:latin typeface="Ubuntu"/>
                <a:cs typeface="Ubuntu"/>
              </a:defRPr>
            </a:lvl1pPr>
          </a:lstStyle>
          <a:p>
            <a:endParaRPr/>
          </a:p>
        </p:txBody>
      </p:sp>
      <p:sp>
        <p:nvSpPr>
          <p:cNvPr id="3" name="Holder 3"/>
          <p:cNvSpPr>
            <a:spLocks noGrp="1"/>
          </p:cNvSpPr>
          <p:nvPr>
            <p:ph sz="half" idx="2"/>
          </p:nvPr>
        </p:nvSpPr>
        <p:spPr>
          <a:xfrm>
            <a:off x="1116898" y="2397710"/>
            <a:ext cx="8672195" cy="6903720"/>
          </a:xfrm>
          <a:prstGeom prst="rect">
            <a:avLst/>
          </a:prstGeom>
        </p:spPr>
        <p:txBody>
          <a:bodyPr wrap="square" lIns="0" tIns="0" rIns="0" bIns="0">
            <a:spAutoFit/>
          </a:bodyPr>
          <a:lstStyle>
            <a:lvl1pPr>
              <a:defRPr sz="2550" b="1" i="1">
                <a:solidFill>
                  <a:srgbClr val="241B54"/>
                </a:solidFill>
                <a:latin typeface="Open Sans"/>
                <a:cs typeface="Open Sans"/>
              </a:defRPr>
            </a:lvl1pPr>
          </a:lstStyle>
          <a:p>
            <a:endParaRPr/>
          </a:p>
        </p:txBody>
      </p:sp>
      <p:sp>
        <p:nvSpPr>
          <p:cNvPr id="4" name="Holder 4"/>
          <p:cNvSpPr>
            <a:spLocks noGrp="1"/>
          </p:cNvSpPr>
          <p:nvPr>
            <p:ph sz="half" idx="3"/>
          </p:nvPr>
        </p:nvSpPr>
        <p:spPr>
          <a:xfrm>
            <a:off x="10307380" y="2473225"/>
            <a:ext cx="8583294" cy="7487284"/>
          </a:xfrm>
          <a:prstGeom prst="rect">
            <a:avLst/>
          </a:prstGeom>
        </p:spPr>
        <p:txBody>
          <a:bodyPr wrap="square" lIns="0" tIns="0" rIns="0" bIns="0">
            <a:spAutoFit/>
          </a:bodyPr>
          <a:lstStyle>
            <a:lvl1pPr>
              <a:defRPr sz="1700" b="0" i="0">
                <a:solidFill>
                  <a:srgbClr val="57585B"/>
                </a:solidFill>
                <a:latin typeface="Open Sans"/>
                <a:cs typeface="Open San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7" name="Holder 7"/>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1">
                <a:solidFill>
                  <a:schemeClr val="bg1"/>
                </a:solidFill>
                <a:latin typeface="Ubuntu"/>
                <a:cs typeface="Ubuntu"/>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5" name="Holder 5"/>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4" name="Holder 4"/>
          <p:cNvSpPr>
            <a:spLocks noGrp="1"/>
          </p:cNvSpPr>
          <p:nvPr>
            <p:ph type="sldNum" sz="quarter" idx="7"/>
          </p:nvPr>
        </p:nvSpPr>
        <p:spPr/>
        <p:txBody>
          <a:bodyPr lIns="0" tIns="0" rIns="0" bIns="0"/>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16898" y="554245"/>
            <a:ext cx="13343890" cy="704215"/>
          </a:xfrm>
          <a:prstGeom prst="rect">
            <a:avLst/>
          </a:prstGeom>
        </p:spPr>
        <p:txBody>
          <a:bodyPr wrap="square" lIns="0" tIns="0" rIns="0" bIns="0">
            <a:spAutoFit/>
          </a:bodyPr>
          <a:lstStyle>
            <a:lvl1pPr>
              <a:defRPr sz="4450" b="1" i="1">
                <a:solidFill>
                  <a:schemeClr val="bg1"/>
                </a:solidFill>
                <a:latin typeface="Ubuntu"/>
                <a:cs typeface="Ubuntu"/>
              </a:defRPr>
            </a:lvl1pPr>
          </a:lstStyle>
          <a:p>
            <a:endParaRPr/>
          </a:p>
        </p:txBody>
      </p:sp>
      <p:sp>
        <p:nvSpPr>
          <p:cNvPr id="3" name="Holder 3"/>
          <p:cNvSpPr>
            <a:spLocks noGrp="1"/>
          </p:cNvSpPr>
          <p:nvPr>
            <p:ph type="body" idx="1"/>
          </p:nvPr>
        </p:nvSpPr>
        <p:spPr>
          <a:xfrm>
            <a:off x="1116898" y="2373414"/>
            <a:ext cx="8540750" cy="3446145"/>
          </a:xfrm>
          <a:prstGeom prst="rect">
            <a:avLst/>
          </a:prstGeom>
        </p:spPr>
        <p:txBody>
          <a:bodyPr wrap="square" lIns="0" tIns="0" rIns="0" bIns="0">
            <a:spAutoFit/>
          </a:bodyPr>
          <a:lstStyle>
            <a:lvl1pPr>
              <a:defRPr sz="3450" b="1" i="1">
                <a:solidFill>
                  <a:srgbClr val="241B54"/>
                </a:solidFill>
                <a:latin typeface="Open Sans"/>
                <a:cs typeface="Open Sans"/>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a:xfrm>
            <a:off x="18441561" y="10590533"/>
            <a:ext cx="301625" cy="282575"/>
          </a:xfrm>
          <a:prstGeom prst="rect">
            <a:avLst/>
          </a:prstGeom>
        </p:spPr>
        <p:txBody>
          <a:bodyPr wrap="square" lIns="0" tIns="0" rIns="0" bIns="0">
            <a:spAutoFit/>
          </a:bodyPr>
          <a:lstStyle>
            <a:lvl1pPr>
              <a:defRPr sz="1450" b="0" i="0">
                <a:solidFill>
                  <a:srgbClr val="683B93"/>
                </a:solidFill>
                <a:latin typeface="Open Sans"/>
                <a:cs typeface="Open Sans"/>
              </a:defRPr>
            </a:lvl1pPr>
          </a:lstStyle>
          <a:p>
            <a:pPr marL="38100">
              <a:lnSpc>
                <a:spcPct val="100000"/>
              </a:lnSpc>
              <a:spcBef>
                <a:spcPts val="23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26.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image" Target="../media/image62.png"/><Relationship Id="rId16"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60.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9.png"/><Relationship Id="rId14" Type="http://schemas.openxmlformats.org/officeDocument/2006/relationships/image" Target="../media/image134.png"/></Relationships>
</file>

<file path=ppt/slides/_rels/slide1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26.png"/><Relationship Id="rId7" Type="http://schemas.openxmlformats.org/officeDocument/2006/relationships/image" Target="../media/image1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btcpayserver.org/" TargetMode="External"/><Relationship Id="rId5" Type="http://schemas.openxmlformats.org/officeDocument/2006/relationships/image" Target="../media/image72.png"/><Relationship Id="rId4" Type="http://schemas.openxmlformats.org/officeDocument/2006/relationships/image" Target="../media/image139.png"/><Relationship Id="rId9" Type="http://schemas.openxmlformats.org/officeDocument/2006/relationships/image" Target="../media/image142.png"/></Relationships>
</file>

<file path=ppt/slides/_rels/slide12.xml.rels><?xml version="1.0" encoding="UTF-8" standalone="yes"?>
<Relationships xmlns="http://schemas.openxmlformats.org/package/2006/relationships"><Relationship Id="rId26" Type="http://schemas.openxmlformats.org/officeDocument/2006/relationships/image" Target="../media/image164.png"/><Relationship Id="rId21" Type="http://schemas.openxmlformats.org/officeDocument/2006/relationships/image" Target="../media/image159.png"/><Relationship Id="rId42" Type="http://schemas.openxmlformats.org/officeDocument/2006/relationships/image" Target="../media/image180.png"/><Relationship Id="rId47" Type="http://schemas.openxmlformats.org/officeDocument/2006/relationships/image" Target="../media/image185.png"/><Relationship Id="rId63" Type="http://schemas.openxmlformats.org/officeDocument/2006/relationships/image" Target="../media/image201.png"/><Relationship Id="rId68" Type="http://schemas.openxmlformats.org/officeDocument/2006/relationships/image" Target="../media/image206.png"/><Relationship Id="rId2" Type="http://schemas.openxmlformats.org/officeDocument/2006/relationships/image" Target="../media/image35.png"/><Relationship Id="rId16" Type="http://schemas.openxmlformats.org/officeDocument/2006/relationships/image" Target="../media/image154.png"/><Relationship Id="rId29" Type="http://schemas.openxmlformats.org/officeDocument/2006/relationships/image" Target="../media/image167.png"/><Relationship Id="rId11" Type="http://schemas.openxmlformats.org/officeDocument/2006/relationships/image" Target="../media/image14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png"/><Relationship Id="rId40" Type="http://schemas.openxmlformats.org/officeDocument/2006/relationships/image" Target="../media/image178.png"/><Relationship Id="rId45" Type="http://schemas.openxmlformats.org/officeDocument/2006/relationships/image" Target="../media/image183.png"/><Relationship Id="rId53" Type="http://schemas.openxmlformats.org/officeDocument/2006/relationships/image" Target="../media/image191.png"/><Relationship Id="rId58" Type="http://schemas.openxmlformats.org/officeDocument/2006/relationships/image" Target="../media/image196.png"/><Relationship Id="rId66" Type="http://schemas.openxmlformats.org/officeDocument/2006/relationships/image" Target="../media/image204.png"/><Relationship Id="rId74" Type="http://schemas.openxmlformats.org/officeDocument/2006/relationships/image" Target="../media/image212.png"/><Relationship Id="rId5" Type="http://schemas.openxmlformats.org/officeDocument/2006/relationships/image" Target="../media/image144.png"/><Relationship Id="rId61" Type="http://schemas.openxmlformats.org/officeDocument/2006/relationships/image" Target="../media/image199.png"/><Relationship Id="rId19" Type="http://schemas.openxmlformats.org/officeDocument/2006/relationships/image" Target="../media/image15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 Id="rId30" Type="http://schemas.openxmlformats.org/officeDocument/2006/relationships/image" Target="../media/image168.png"/><Relationship Id="rId35" Type="http://schemas.openxmlformats.org/officeDocument/2006/relationships/image" Target="../media/image173.png"/><Relationship Id="rId43" Type="http://schemas.openxmlformats.org/officeDocument/2006/relationships/image" Target="../media/image181.png"/><Relationship Id="rId48" Type="http://schemas.openxmlformats.org/officeDocument/2006/relationships/image" Target="../media/image186.png"/><Relationship Id="rId56" Type="http://schemas.openxmlformats.org/officeDocument/2006/relationships/image" Target="../media/image194.png"/><Relationship Id="rId64" Type="http://schemas.openxmlformats.org/officeDocument/2006/relationships/image" Target="../media/image202.png"/><Relationship Id="rId69" Type="http://schemas.openxmlformats.org/officeDocument/2006/relationships/image" Target="../media/image207.png"/><Relationship Id="rId8" Type="http://schemas.openxmlformats.org/officeDocument/2006/relationships/image" Target="../media/image146.png"/><Relationship Id="rId51" Type="http://schemas.openxmlformats.org/officeDocument/2006/relationships/image" Target="../media/image189.png"/><Relationship Id="rId72" Type="http://schemas.openxmlformats.org/officeDocument/2006/relationships/image" Target="../media/image210.png"/><Relationship Id="rId3" Type="http://schemas.openxmlformats.org/officeDocument/2006/relationships/image" Target="../media/image143.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png"/><Relationship Id="rId33" Type="http://schemas.openxmlformats.org/officeDocument/2006/relationships/image" Target="../media/image171.png"/><Relationship Id="rId38" Type="http://schemas.openxmlformats.org/officeDocument/2006/relationships/image" Target="../media/image176.png"/><Relationship Id="rId46" Type="http://schemas.openxmlformats.org/officeDocument/2006/relationships/image" Target="../media/image184.png"/><Relationship Id="rId59" Type="http://schemas.openxmlformats.org/officeDocument/2006/relationships/image" Target="../media/image197.png"/><Relationship Id="rId67" Type="http://schemas.openxmlformats.org/officeDocument/2006/relationships/image" Target="../media/image205.png"/><Relationship Id="rId20" Type="http://schemas.openxmlformats.org/officeDocument/2006/relationships/image" Target="../media/image158.png"/><Relationship Id="rId41" Type="http://schemas.openxmlformats.org/officeDocument/2006/relationships/image" Target="../media/image179.png"/><Relationship Id="rId54" Type="http://schemas.openxmlformats.org/officeDocument/2006/relationships/image" Target="../media/image192.png"/><Relationship Id="rId62" Type="http://schemas.openxmlformats.org/officeDocument/2006/relationships/image" Target="../media/image200.png"/><Relationship Id="rId70" Type="http://schemas.openxmlformats.org/officeDocument/2006/relationships/image" Target="../media/image208.png"/><Relationship Id="rId75" Type="http://schemas.openxmlformats.org/officeDocument/2006/relationships/image" Target="../media/image213.png"/><Relationship Id="rId1" Type="http://schemas.openxmlformats.org/officeDocument/2006/relationships/slideLayout" Target="../slideLayouts/slideLayout3.xml"/><Relationship Id="rId6" Type="http://schemas.openxmlformats.org/officeDocument/2006/relationships/image" Target="../media/image72.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36" Type="http://schemas.openxmlformats.org/officeDocument/2006/relationships/image" Target="../media/image174.png"/><Relationship Id="rId49" Type="http://schemas.openxmlformats.org/officeDocument/2006/relationships/image" Target="../media/image187.png"/><Relationship Id="rId57" Type="http://schemas.openxmlformats.org/officeDocument/2006/relationships/image" Target="../media/image195.png"/><Relationship Id="rId10" Type="http://schemas.openxmlformats.org/officeDocument/2006/relationships/image" Target="../media/image148.png"/><Relationship Id="rId31" Type="http://schemas.openxmlformats.org/officeDocument/2006/relationships/image" Target="../media/image169.png"/><Relationship Id="rId44" Type="http://schemas.openxmlformats.org/officeDocument/2006/relationships/image" Target="../media/image182.png"/><Relationship Id="rId52" Type="http://schemas.openxmlformats.org/officeDocument/2006/relationships/image" Target="../media/image190.png"/><Relationship Id="rId60" Type="http://schemas.openxmlformats.org/officeDocument/2006/relationships/image" Target="../media/image198.png"/><Relationship Id="rId65" Type="http://schemas.openxmlformats.org/officeDocument/2006/relationships/image" Target="../media/image203.png"/><Relationship Id="rId73" Type="http://schemas.openxmlformats.org/officeDocument/2006/relationships/image" Target="../media/image211.png"/><Relationship Id="rId4" Type="http://schemas.openxmlformats.org/officeDocument/2006/relationships/image" Target="../media/image26.png"/><Relationship Id="rId9" Type="http://schemas.openxmlformats.org/officeDocument/2006/relationships/image" Target="../media/image147.png"/><Relationship Id="rId13" Type="http://schemas.openxmlformats.org/officeDocument/2006/relationships/image" Target="../media/image151.png"/><Relationship Id="rId18" Type="http://schemas.openxmlformats.org/officeDocument/2006/relationships/image" Target="../media/image156.png"/><Relationship Id="rId39" Type="http://schemas.openxmlformats.org/officeDocument/2006/relationships/image" Target="../media/image177.png"/><Relationship Id="rId34" Type="http://schemas.openxmlformats.org/officeDocument/2006/relationships/image" Target="../media/image172.png"/><Relationship Id="rId50" Type="http://schemas.openxmlformats.org/officeDocument/2006/relationships/image" Target="../media/image188.png"/><Relationship Id="rId55" Type="http://schemas.openxmlformats.org/officeDocument/2006/relationships/image" Target="../media/image193.png"/><Relationship Id="rId76" Type="http://schemas.openxmlformats.org/officeDocument/2006/relationships/image" Target="../media/image214.jpg"/><Relationship Id="rId7" Type="http://schemas.openxmlformats.org/officeDocument/2006/relationships/image" Target="../media/image145.png"/><Relationship Id="rId71" Type="http://schemas.openxmlformats.org/officeDocument/2006/relationships/image" Target="../media/image209.png"/></Relationships>
</file>

<file path=ppt/slides/_rels/slide13.xml.rels><?xml version="1.0" encoding="UTF-8" standalone="yes"?>
<Relationships xmlns="http://schemas.openxmlformats.org/package/2006/relationships"><Relationship Id="rId8" Type="http://schemas.openxmlformats.org/officeDocument/2006/relationships/image" Target="../media/image218.jpg"/><Relationship Id="rId3" Type="http://schemas.openxmlformats.org/officeDocument/2006/relationships/image" Target="../media/image26.png"/><Relationship Id="rId7" Type="http://schemas.openxmlformats.org/officeDocument/2006/relationships/image" Target="../media/image21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72.png"/><Relationship Id="rId10" Type="http://schemas.openxmlformats.org/officeDocument/2006/relationships/image" Target="../media/image220.png"/><Relationship Id="rId4" Type="http://schemas.openxmlformats.org/officeDocument/2006/relationships/image" Target="../media/image215.png"/><Relationship Id="rId9" Type="http://schemas.openxmlformats.org/officeDocument/2006/relationships/image" Target="../media/image219.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72.png"/><Relationship Id="rId4" Type="http://schemas.openxmlformats.org/officeDocument/2006/relationships/image" Target="../media/image139.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5.png"/><Relationship Id="rId7" Type="http://schemas.openxmlformats.org/officeDocument/2006/relationships/image" Target="../media/image58.jp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6.png"/><Relationship Id="rId7"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image" Target="../media/image26.png"/><Relationship Id="rId21" Type="http://schemas.openxmlformats.org/officeDocument/2006/relationships/image" Target="../media/image94.png"/><Relationship Id="rId34" Type="http://schemas.openxmlformats.org/officeDocument/2006/relationships/image" Target="../media/image107.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image" Target="../media/image35.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jpg"/><Relationship Id="rId24" Type="http://schemas.openxmlformats.org/officeDocument/2006/relationships/image" Target="../media/image97.png"/><Relationship Id="rId32" Type="http://schemas.openxmlformats.org/officeDocument/2006/relationships/image" Target="../media/image105.png"/><Relationship Id="rId5" Type="http://schemas.openxmlformats.org/officeDocument/2006/relationships/image" Target="../media/image72.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4" Type="http://schemas.openxmlformats.org/officeDocument/2006/relationships/image" Target="../media/image78.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8"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26.png"/><Relationship Id="rId7" Type="http://schemas.openxmlformats.org/officeDocument/2006/relationships/image" Target="../media/image111.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72.png"/><Relationship Id="rId4" Type="http://schemas.openxmlformats.org/officeDocument/2006/relationships/image" Target="../media/image109.png"/><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26.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62.png"/><Relationship Id="rId16"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60.png"/><Relationship Id="rId15" Type="http://schemas.openxmlformats.org/officeDocument/2006/relationships/image" Target="../media/image123.png"/><Relationship Id="rId10" Type="http://schemas.openxmlformats.org/officeDocument/2006/relationships/image" Target="../media/image67.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1" cy="11308556"/>
          </a:xfrm>
          <a:prstGeom prst="rect">
            <a:avLst/>
          </a:prstGeom>
        </p:spPr>
      </p:pic>
      <p:sp>
        <p:nvSpPr>
          <p:cNvPr id="3" name="object 3"/>
          <p:cNvSpPr txBox="1"/>
          <p:nvPr/>
        </p:nvSpPr>
        <p:spPr>
          <a:xfrm>
            <a:off x="16495242" y="9452808"/>
            <a:ext cx="2491740" cy="722630"/>
          </a:xfrm>
          <a:prstGeom prst="rect">
            <a:avLst/>
          </a:prstGeom>
        </p:spPr>
        <p:txBody>
          <a:bodyPr vert="horz" wrap="square" lIns="0" tIns="75565" rIns="0" bIns="0" rtlCol="0">
            <a:spAutoFit/>
          </a:bodyPr>
          <a:lstStyle/>
          <a:p>
            <a:pPr marL="12700">
              <a:lnSpc>
                <a:spcPct val="100000"/>
              </a:lnSpc>
              <a:spcBef>
                <a:spcPts val="595"/>
              </a:spcBef>
            </a:pPr>
            <a:r>
              <a:rPr sz="2200" b="1" i="1" dirty="0">
                <a:solidFill>
                  <a:srgbClr val="FFFFFF"/>
                </a:solidFill>
                <a:latin typeface="Open Sans"/>
                <a:cs typeface="Open Sans"/>
              </a:rPr>
              <a:t>Student </a:t>
            </a:r>
            <a:r>
              <a:rPr sz="2200" b="1" i="1" spc="-10" dirty="0">
                <a:solidFill>
                  <a:srgbClr val="FFFFFF"/>
                </a:solidFill>
                <a:latin typeface="Open Sans"/>
                <a:cs typeface="Open Sans"/>
              </a:rPr>
              <a:t>Workbook</a:t>
            </a:r>
            <a:endParaRPr sz="2200" dirty="0">
              <a:latin typeface="Open Sans"/>
              <a:cs typeface="Open Sans"/>
            </a:endParaRPr>
          </a:p>
          <a:p>
            <a:pPr marL="347980">
              <a:lnSpc>
                <a:spcPct val="100000"/>
              </a:lnSpc>
              <a:spcBef>
                <a:spcPts val="370"/>
              </a:spcBef>
            </a:pPr>
            <a:r>
              <a:rPr sz="1650" b="0" dirty="0">
                <a:solidFill>
                  <a:srgbClr val="FFFFFF"/>
                </a:solidFill>
                <a:latin typeface="Open Sans Light"/>
                <a:cs typeface="Open Sans Light"/>
              </a:rPr>
              <a:t>English</a:t>
            </a:r>
            <a:r>
              <a:rPr sz="1650" b="0" spc="-20" dirty="0">
                <a:solidFill>
                  <a:srgbClr val="FFFFFF"/>
                </a:solidFill>
                <a:latin typeface="Open Sans Light"/>
                <a:cs typeface="Open Sans Light"/>
              </a:rPr>
              <a:t> </a:t>
            </a:r>
            <a:r>
              <a:rPr sz="1650" b="0" dirty="0">
                <a:solidFill>
                  <a:srgbClr val="FFFFFF"/>
                </a:solidFill>
                <a:latin typeface="Open Sans Light"/>
                <a:cs typeface="Open Sans Light"/>
              </a:rPr>
              <a:t>Version</a:t>
            </a:r>
            <a:r>
              <a:rPr sz="1650" b="0" spc="-10" dirty="0">
                <a:solidFill>
                  <a:srgbClr val="FFFFFF"/>
                </a:solidFill>
                <a:latin typeface="Open Sans Light"/>
                <a:cs typeface="Open Sans Light"/>
              </a:rPr>
              <a:t> </a:t>
            </a:r>
            <a:r>
              <a:rPr sz="1650" b="0" dirty="0">
                <a:solidFill>
                  <a:srgbClr val="FFFFFF"/>
                </a:solidFill>
                <a:latin typeface="Open Sans Light"/>
                <a:cs typeface="Open Sans Light"/>
              </a:rPr>
              <a:t>|</a:t>
            </a:r>
            <a:r>
              <a:rPr sz="1650" b="0" spc="-10" dirty="0">
                <a:solidFill>
                  <a:srgbClr val="FFFFFF"/>
                </a:solidFill>
                <a:latin typeface="Open Sans Light"/>
                <a:cs typeface="Open Sans Light"/>
              </a:rPr>
              <a:t> </a:t>
            </a:r>
            <a:r>
              <a:rPr sz="1650" b="0" spc="-20" dirty="0">
                <a:solidFill>
                  <a:srgbClr val="FFFFFF"/>
                </a:solidFill>
                <a:latin typeface="Open Sans Light"/>
                <a:cs typeface="Open Sans Light"/>
              </a:rPr>
              <a:t>202</a:t>
            </a:r>
            <a:r>
              <a:rPr lang="en-US" sz="1650" b="0" spc="-20" dirty="0">
                <a:solidFill>
                  <a:srgbClr val="FFFFFF"/>
                </a:solidFill>
                <a:latin typeface="Open Sans Light"/>
                <a:cs typeface="Open Sans Light"/>
              </a:rPr>
              <a:t>5</a:t>
            </a:r>
            <a:endParaRPr sz="1650" dirty="0">
              <a:latin typeface="Open Sans Light"/>
              <a:cs typeface="Open Sans Light"/>
            </a:endParaRPr>
          </a:p>
        </p:txBody>
      </p:sp>
      <p:sp>
        <p:nvSpPr>
          <p:cNvPr id="4" name="object 4"/>
          <p:cNvSpPr txBox="1">
            <a:spLocks noGrp="1"/>
          </p:cNvSpPr>
          <p:nvPr>
            <p:ph type="title"/>
          </p:nvPr>
        </p:nvSpPr>
        <p:spPr>
          <a:xfrm>
            <a:off x="1118155" y="576782"/>
            <a:ext cx="18810268" cy="2868093"/>
          </a:xfrm>
          <a:prstGeom prst="rect">
            <a:avLst/>
          </a:prstGeom>
        </p:spPr>
        <p:txBody>
          <a:bodyPr vert="horz" wrap="square" lIns="0" tIns="64135" rIns="0" bIns="0" rtlCol="0">
            <a:spAutoFit/>
          </a:bodyPr>
          <a:lstStyle/>
          <a:p>
            <a:pPr marL="12700">
              <a:lnSpc>
                <a:spcPct val="100000"/>
              </a:lnSpc>
              <a:spcBef>
                <a:spcPts val="505"/>
              </a:spcBef>
            </a:pPr>
            <a:r>
              <a:rPr sz="5800" b="0" dirty="0">
                <a:latin typeface="Ubuntu Light"/>
                <a:cs typeface="Ubuntu Light"/>
              </a:rPr>
              <a:t>Chapter </a:t>
            </a:r>
            <a:r>
              <a:rPr sz="5800" b="0" spc="-35" dirty="0">
                <a:latin typeface="Ubuntu Light"/>
                <a:cs typeface="Ubuntu Light"/>
              </a:rPr>
              <a:t>#8</a:t>
            </a:r>
            <a:endParaRPr sz="5800" dirty="0">
              <a:latin typeface="Ubuntu Light"/>
              <a:cs typeface="Ubuntu Light"/>
            </a:endParaRPr>
          </a:p>
          <a:p>
            <a:pPr marL="12700">
              <a:lnSpc>
                <a:spcPct val="100000"/>
              </a:lnSpc>
              <a:spcBef>
                <a:spcPts val="535"/>
              </a:spcBef>
            </a:pPr>
            <a:r>
              <a:rPr lang="en-US" sz="6000" spc="-125" dirty="0"/>
              <a:t>Lightning Network: </a:t>
            </a:r>
            <a:br>
              <a:rPr lang="en-US" sz="6000" spc="-125" dirty="0"/>
            </a:br>
            <a:r>
              <a:rPr lang="en-US" sz="6000" spc="-125" dirty="0"/>
              <a:t>Using Bitcoin in Your Daily Life</a:t>
            </a:r>
            <a:endParaRPr sz="6000" dirty="0"/>
          </a:p>
        </p:txBody>
      </p:sp>
      <p:grpSp>
        <p:nvGrpSpPr>
          <p:cNvPr id="5" name="object 5"/>
          <p:cNvGrpSpPr/>
          <p:nvPr/>
        </p:nvGrpSpPr>
        <p:grpSpPr>
          <a:xfrm>
            <a:off x="-4" y="0"/>
            <a:ext cx="20104100" cy="11308715"/>
            <a:chOff x="-4" y="0"/>
            <a:chExt cx="20104100" cy="11308715"/>
          </a:xfrm>
        </p:grpSpPr>
        <p:pic>
          <p:nvPicPr>
            <p:cNvPr id="6" name="object 6"/>
            <p:cNvPicPr/>
            <p:nvPr/>
          </p:nvPicPr>
          <p:blipFill>
            <a:blip r:embed="rId3" cstate="print"/>
            <a:stretch>
              <a:fillRect/>
            </a:stretch>
          </p:blipFill>
          <p:spPr>
            <a:xfrm>
              <a:off x="15473485" y="1118979"/>
              <a:ext cx="4630614" cy="3073400"/>
            </a:xfrm>
            <a:prstGeom prst="rect">
              <a:avLst/>
            </a:prstGeom>
          </p:spPr>
        </p:pic>
        <p:sp>
          <p:nvSpPr>
            <p:cNvPr id="7" name="object 7"/>
            <p:cNvSpPr/>
            <p:nvPr/>
          </p:nvSpPr>
          <p:spPr>
            <a:xfrm>
              <a:off x="14784020" y="5"/>
              <a:ext cx="5320665" cy="3727450"/>
            </a:xfrm>
            <a:custGeom>
              <a:avLst/>
              <a:gdLst/>
              <a:ahLst/>
              <a:cxnLst/>
              <a:rect l="l" t="t" r="r" b="b"/>
              <a:pathLst>
                <a:path w="5320665" h="3727450">
                  <a:moveTo>
                    <a:pt x="2548750" y="1518399"/>
                  </a:moveTo>
                  <a:lnTo>
                    <a:pt x="1418158" y="1518399"/>
                  </a:lnTo>
                  <a:lnTo>
                    <a:pt x="1027315" y="1910232"/>
                  </a:lnTo>
                  <a:lnTo>
                    <a:pt x="508774" y="1910232"/>
                  </a:lnTo>
                  <a:lnTo>
                    <a:pt x="507403" y="1903044"/>
                  </a:lnTo>
                  <a:lnTo>
                    <a:pt x="496417" y="1885937"/>
                  </a:lnTo>
                  <a:lnTo>
                    <a:pt x="479958" y="1874431"/>
                  </a:lnTo>
                  <a:lnTo>
                    <a:pt x="459562" y="1870214"/>
                  </a:lnTo>
                  <a:lnTo>
                    <a:pt x="438619" y="1874418"/>
                  </a:lnTo>
                  <a:lnTo>
                    <a:pt x="421487" y="1885873"/>
                  </a:lnTo>
                  <a:lnTo>
                    <a:pt x="409905" y="1902841"/>
                  </a:lnTo>
                  <a:lnTo>
                    <a:pt x="405650" y="1923580"/>
                  </a:lnTo>
                  <a:lnTo>
                    <a:pt x="409892" y="1944077"/>
                  </a:lnTo>
                  <a:lnTo>
                    <a:pt x="421360" y="1960981"/>
                  </a:lnTo>
                  <a:lnTo>
                    <a:pt x="438200" y="1972462"/>
                  </a:lnTo>
                  <a:lnTo>
                    <a:pt x="458546" y="1976704"/>
                  </a:lnTo>
                  <a:lnTo>
                    <a:pt x="479526" y="1972475"/>
                  </a:lnTo>
                  <a:lnTo>
                    <a:pt x="496290" y="1961045"/>
                  </a:lnTo>
                  <a:lnTo>
                    <a:pt x="507390" y="1944281"/>
                  </a:lnTo>
                  <a:lnTo>
                    <a:pt x="508952" y="1936432"/>
                  </a:lnTo>
                  <a:lnTo>
                    <a:pt x="1037691" y="1936432"/>
                  </a:lnTo>
                  <a:lnTo>
                    <a:pt x="1430489" y="1543837"/>
                  </a:lnTo>
                  <a:lnTo>
                    <a:pt x="2548750" y="1543837"/>
                  </a:lnTo>
                  <a:lnTo>
                    <a:pt x="2548750" y="1518399"/>
                  </a:lnTo>
                  <a:close/>
                </a:path>
                <a:path w="5320665" h="3727450">
                  <a:moveTo>
                    <a:pt x="5320068" y="842670"/>
                  </a:moveTo>
                  <a:lnTo>
                    <a:pt x="5061407" y="842670"/>
                  </a:lnTo>
                  <a:lnTo>
                    <a:pt x="4791621" y="573354"/>
                  </a:lnTo>
                  <a:lnTo>
                    <a:pt x="3297351" y="573862"/>
                  </a:lnTo>
                  <a:lnTo>
                    <a:pt x="3298342" y="627227"/>
                  </a:lnTo>
                  <a:lnTo>
                    <a:pt x="4770361" y="625995"/>
                  </a:lnTo>
                  <a:lnTo>
                    <a:pt x="5038674" y="895794"/>
                  </a:lnTo>
                  <a:lnTo>
                    <a:pt x="5320068" y="895794"/>
                  </a:lnTo>
                  <a:lnTo>
                    <a:pt x="5320068" y="842670"/>
                  </a:lnTo>
                  <a:close/>
                </a:path>
                <a:path w="5320665" h="3727450">
                  <a:moveTo>
                    <a:pt x="5320081" y="1032675"/>
                  </a:moveTo>
                  <a:lnTo>
                    <a:pt x="4859312" y="1032675"/>
                  </a:lnTo>
                  <a:lnTo>
                    <a:pt x="4528731" y="1362989"/>
                  </a:lnTo>
                  <a:lnTo>
                    <a:pt x="4383354" y="1362989"/>
                  </a:lnTo>
                  <a:lnTo>
                    <a:pt x="3837927" y="817956"/>
                  </a:lnTo>
                  <a:lnTo>
                    <a:pt x="3144659" y="817956"/>
                  </a:lnTo>
                  <a:lnTo>
                    <a:pt x="2854883" y="1108189"/>
                  </a:lnTo>
                  <a:lnTo>
                    <a:pt x="2531999" y="785342"/>
                  </a:lnTo>
                  <a:lnTo>
                    <a:pt x="2783446" y="785342"/>
                  </a:lnTo>
                  <a:lnTo>
                    <a:pt x="3158756" y="410311"/>
                  </a:lnTo>
                  <a:lnTo>
                    <a:pt x="4380496" y="410311"/>
                  </a:lnTo>
                  <a:lnTo>
                    <a:pt x="4790579" y="0"/>
                  </a:lnTo>
                  <a:lnTo>
                    <a:pt x="4754372" y="0"/>
                  </a:lnTo>
                  <a:lnTo>
                    <a:pt x="4370108" y="383870"/>
                  </a:lnTo>
                  <a:lnTo>
                    <a:pt x="3185210" y="383870"/>
                  </a:lnTo>
                  <a:lnTo>
                    <a:pt x="3460419" y="108877"/>
                  </a:lnTo>
                  <a:lnTo>
                    <a:pt x="4495127" y="108877"/>
                  </a:lnTo>
                  <a:lnTo>
                    <a:pt x="4604067" y="0"/>
                  </a:lnTo>
                  <a:lnTo>
                    <a:pt x="4566412" y="0"/>
                  </a:lnTo>
                  <a:lnTo>
                    <a:pt x="4484243" y="82207"/>
                  </a:lnTo>
                  <a:lnTo>
                    <a:pt x="3449548" y="82207"/>
                  </a:lnTo>
                  <a:lnTo>
                    <a:pt x="3147987" y="383870"/>
                  </a:lnTo>
                  <a:lnTo>
                    <a:pt x="2731071" y="383870"/>
                  </a:lnTo>
                  <a:lnTo>
                    <a:pt x="2347417" y="0"/>
                  </a:lnTo>
                  <a:lnTo>
                    <a:pt x="1782241" y="0"/>
                  </a:lnTo>
                  <a:lnTo>
                    <a:pt x="1781873" y="22885"/>
                  </a:lnTo>
                  <a:lnTo>
                    <a:pt x="2331809" y="21920"/>
                  </a:lnTo>
                  <a:lnTo>
                    <a:pt x="2720200" y="410311"/>
                  </a:lnTo>
                  <a:lnTo>
                    <a:pt x="3121545" y="410311"/>
                  </a:lnTo>
                  <a:lnTo>
                    <a:pt x="2772575" y="759409"/>
                  </a:lnTo>
                  <a:lnTo>
                    <a:pt x="2505938" y="759294"/>
                  </a:lnTo>
                  <a:lnTo>
                    <a:pt x="2289835" y="543217"/>
                  </a:lnTo>
                  <a:lnTo>
                    <a:pt x="1844167" y="542785"/>
                  </a:lnTo>
                  <a:lnTo>
                    <a:pt x="1836978" y="532168"/>
                  </a:lnTo>
                  <a:lnTo>
                    <a:pt x="1820164" y="520903"/>
                  </a:lnTo>
                  <a:lnTo>
                    <a:pt x="1799602" y="516788"/>
                  </a:lnTo>
                  <a:lnTo>
                    <a:pt x="1779054" y="520700"/>
                  </a:lnTo>
                  <a:lnTo>
                    <a:pt x="1762252" y="531990"/>
                  </a:lnTo>
                  <a:lnTo>
                    <a:pt x="1750898" y="548830"/>
                  </a:lnTo>
                  <a:lnTo>
                    <a:pt x="1746732" y="569417"/>
                  </a:lnTo>
                  <a:lnTo>
                    <a:pt x="1750898" y="590143"/>
                  </a:lnTo>
                  <a:lnTo>
                    <a:pt x="1762252" y="606844"/>
                  </a:lnTo>
                  <a:lnTo>
                    <a:pt x="1779054" y="617982"/>
                  </a:lnTo>
                  <a:lnTo>
                    <a:pt x="1799602" y="622033"/>
                  </a:lnTo>
                  <a:lnTo>
                    <a:pt x="1820164" y="617982"/>
                  </a:lnTo>
                  <a:lnTo>
                    <a:pt x="1836978" y="606844"/>
                  </a:lnTo>
                  <a:lnTo>
                    <a:pt x="1848332" y="590143"/>
                  </a:lnTo>
                  <a:lnTo>
                    <a:pt x="1852472" y="569506"/>
                  </a:lnTo>
                  <a:lnTo>
                    <a:pt x="2278938" y="570141"/>
                  </a:lnTo>
                  <a:lnTo>
                    <a:pt x="2468270" y="759282"/>
                  </a:lnTo>
                  <a:lnTo>
                    <a:pt x="1668665" y="758913"/>
                  </a:lnTo>
                  <a:lnTo>
                    <a:pt x="1470507" y="561022"/>
                  </a:lnTo>
                  <a:lnTo>
                    <a:pt x="643826" y="561022"/>
                  </a:lnTo>
                  <a:lnTo>
                    <a:pt x="643826" y="586714"/>
                  </a:lnTo>
                  <a:lnTo>
                    <a:pt x="1458683" y="586714"/>
                  </a:lnTo>
                  <a:lnTo>
                    <a:pt x="1657337" y="785342"/>
                  </a:lnTo>
                  <a:lnTo>
                    <a:pt x="2494369" y="785342"/>
                  </a:lnTo>
                  <a:lnTo>
                    <a:pt x="2836253" y="1126858"/>
                  </a:lnTo>
                  <a:lnTo>
                    <a:pt x="2661412" y="1301978"/>
                  </a:lnTo>
                  <a:lnTo>
                    <a:pt x="2573426" y="1301940"/>
                  </a:lnTo>
                  <a:lnTo>
                    <a:pt x="2171738" y="900226"/>
                  </a:lnTo>
                  <a:lnTo>
                    <a:pt x="1225473" y="900226"/>
                  </a:lnTo>
                  <a:lnTo>
                    <a:pt x="1226439" y="952855"/>
                  </a:lnTo>
                  <a:lnTo>
                    <a:pt x="2149970" y="952855"/>
                  </a:lnTo>
                  <a:lnTo>
                    <a:pt x="2499004" y="1301902"/>
                  </a:lnTo>
                  <a:lnTo>
                    <a:pt x="1078166" y="1301216"/>
                  </a:lnTo>
                  <a:lnTo>
                    <a:pt x="809891" y="1570291"/>
                  </a:lnTo>
                  <a:lnTo>
                    <a:pt x="449186" y="1570291"/>
                  </a:lnTo>
                  <a:lnTo>
                    <a:pt x="450151" y="1623644"/>
                  </a:lnTo>
                  <a:lnTo>
                    <a:pt x="831596" y="1623644"/>
                  </a:lnTo>
                  <a:lnTo>
                    <a:pt x="1100442" y="1354594"/>
                  </a:lnTo>
                  <a:lnTo>
                    <a:pt x="2551709" y="1354594"/>
                  </a:lnTo>
                  <a:lnTo>
                    <a:pt x="2948495" y="1751380"/>
                  </a:lnTo>
                  <a:lnTo>
                    <a:pt x="3461461" y="1751380"/>
                  </a:lnTo>
                  <a:lnTo>
                    <a:pt x="3611118" y="1900859"/>
                  </a:lnTo>
                  <a:lnTo>
                    <a:pt x="4210507" y="1900859"/>
                  </a:lnTo>
                  <a:lnTo>
                    <a:pt x="4378261" y="2068614"/>
                  </a:lnTo>
                  <a:lnTo>
                    <a:pt x="3354654" y="2068614"/>
                  </a:lnTo>
                  <a:lnTo>
                    <a:pt x="3001784" y="2422169"/>
                  </a:lnTo>
                  <a:lnTo>
                    <a:pt x="2624836" y="2422169"/>
                  </a:lnTo>
                  <a:lnTo>
                    <a:pt x="2219147" y="2015998"/>
                  </a:lnTo>
                  <a:lnTo>
                    <a:pt x="1799615" y="2015998"/>
                  </a:lnTo>
                  <a:lnTo>
                    <a:pt x="1799094" y="2042160"/>
                  </a:lnTo>
                  <a:lnTo>
                    <a:pt x="2208758" y="2042160"/>
                  </a:lnTo>
                  <a:lnTo>
                    <a:pt x="2614447" y="2448344"/>
                  </a:lnTo>
                  <a:lnTo>
                    <a:pt x="2975660" y="2448344"/>
                  </a:lnTo>
                  <a:lnTo>
                    <a:pt x="2843733" y="2580538"/>
                  </a:lnTo>
                  <a:lnTo>
                    <a:pt x="2166099" y="2580538"/>
                  </a:lnTo>
                  <a:lnTo>
                    <a:pt x="1901431" y="2315921"/>
                  </a:lnTo>
                  <a:lnTo>
                    <a:pt x="250024" y="2315921"/>
                  </a:lnTo>
                  <a:lnTo>
                    <a:pt x="0" y="2566466"/>
                  </a:lnTo>
                  <a:lnTo>
                    <a:pt x="18275" y="2585758"/>
                  </a:lnTo>
                  <a:lnTo>
                    <a:pt x="261391" y="2343112"/>
                  </a:lnTo>
                  <a:lnTo>
                    <a:pt x="1891550" y="2343112"/>
                  </a:lnTo>
                  <a:lnTo>
                    <a:pt x="2128863" y="2580538"/>
                  </a:lnTo>
                  <a:lnTo>
                    <a:pt x="1455699" y="2580538"/>
                  </a:lnTo>
                  <a:lnTo>
                    <a:pt x="1455699" y="2606738"/>
                  </a:lnTo>
                  <a:lnTo>
                    <a:pt x="2155545" y="2607233"/>
                  </a:lnTo>
                  <a:lnTo>
                    <a:pt x="3099206" y="3551288"/>
                  </a:lnTo>
                  <a:lnTo>
                    <a:pt x="4025696" y="3550513"/>
                  </a:lnTo>
                  <a:lnTo>
                    <a:pt x="4202125" y="3726916"/>
                  </a:lnTo>
                  <a:lnTo>
                    <a:pt x="5320068" y="3727412"/>
                  </a:lnTo>
                  <a:lnTo>
                    <a:pt x="5320068" y="3701199"/>
                  </a:lnTo>
                  <a:lnTo>
                    <a:pt x="4212488" y="3701199"/>
                  </a:lnTo>
                  <a:lnTo>
                    <a:pt x="4036580" y="3524821"/>
                  </a:lnTo>
                  <a:lnTo>
                    <a:pt x="3110573" y="3524821"/>
                  </a:lnTo>
                  <a:lnTo>
                    <a:pt x="2192807" y="2607259"/>
                  </a:lnTo>
                  <a:lnTo>
                    <a:pt x="2855099" y="2607703"/>
                  </a:lnTo>
                  <a:lnTo>
                    <a:pt x="3014370" y="2448344"/>
                  </a:lnTo>
                  <a:lnTo>
                    <a:pt x="3646703" y="2448344"/>
                  </a:lnTo>
                  <a:lnTo>
                    <a:pt x="4220388" y="3021304"/>
                  </a:lnTo>
                  <a:lnTo>
                    <a:pt x="5320068" y="3021304"/>
                  </a:lnTo>
                  <a:lnTo>
                    <a:pt x="5320068" y="2995091"/>
                  </a:lnTo>
                  <a:lnTo>
                    <a:pt x="4230268" y="2995091"/>
                  </a:lnTo>
                  <a:lnTo>
                    <a:pt x="3657079" y="2422169"/>
                  </a:lnTo>
                  <a:lnTo>
                    <a:pt x="3040532" y="2422169"/>
                  </a:lnTo>
                  <a:lnTo>
                    <a:pt x="3367011" y="2095538"/>
                  </a:lnTo>
                  <a:lnTo>
                    <a:pt x="4405185" y="2095538"/>
                  </a:lnTo>
                  <a:lnTo>
                    <a:pt x="4683391" y="2373744"/>
                  </a:lnTo>
                  <a:lnTo>
                    <a:pt x="5142446" y="2373744"/>
                  </a:lnTo>
                  <a:lnTo>
                    <a:pt x="5142446" y="2346553"/>
                  </a:lnTo>
                  <a:lnTo>
                    <a:pt x="4693272" y="2346553"/>
                  </a:lnTo>
                  <a:lnTo>
                    <a:pt x="4442257" y="2095538"/>
                  </a:lnTo>
                  <a:lnTo>
                    <a:pt x="5200739" y="2095538"/>
                  </a:lnTo>
                  <a:lnTo>
                    <a:pt x="5320068" y="1976069"/>
                  </a:lnTo>
                  <a:lnTo>
                    <a:pt x="5320068" y="1937715"/>
                  </a:lnTo>
                  <a:lnTo>
                    <a:pt x="5188890" y="2068614"/>
                  </a:lnTo>
                  <a:lnTo>
                    <a:pt x="4415333" y="2068614"/>
                  </a:lnTo>
                  <a:lnTo>
                    <a:pt x="4221378" y="1874659"/>
                  </a:lnTo>
                  <a:lnTo>
                    <a:pt x="3621494" y="1874659"/>
                  </a:lnTo>
                  <a:lnTo>
                    <a:pt x="3498189" y="1751380"/>
                  </a:lnTo>
                  <a:lnTo>
                    <a:pt x="4686363" y="1751380"/>
                  </a:lnTo>
                  <a:lnTo>
                    <a:pt x="4691723" y="1746021"/>
                  </a:lnTo>
                  <a:lnTo>
                    <a:pt x="4823739" y="1877885"/>
                  </a:lnTo>
                  <a:lnTo>
                    <a:pt x="5293639" y="1877885"/>
                  </a:lnTo>
                  <a:lnTo>
                    <a:pt x="5320081" y="1851647"/>
                  </a:lnTo>
                  <a:lnTo>
                    <a:pt x="5320081" y="1777746"/>
                  </a:lnTo>
                  <a:lnTo>
                    <a:pt x="5272887" y="1825244"/>
                  </a:lnTo>
                  <a:lnTo>
                    <a:pt x="4845964" y="1825244"/>
                  </a:lnTo>
                  <a:lnTo>
                    <a:pt x="4729162" y="1708543"/>
                  </a:lnTo>
                  <a:lnTo>
                    <a:pt x="5058448" y="1379054"/>
                  </a:lnTo>
                  <a:lnTo>
                    <a:pt x="5320068" y="1379054"/>
                  </a:lnTo>
                  <a:lnTo>
                    <a:pt x="5320068" y="1325803"/>
                  </a:lnTo>
                  <a:lnTo>
                    <a:pt x="5036705" y="1325943"/>
                  </a:lnTo>
                  <a:lnTo>
                    <a:pt x="4691494" y="1670900"/>
                  </a:lnTo>
                  <a:lnTo>
                    <a:pt x="4644415" y="1623860"/>
                  </a:lnTo>
                  <a:lnTo>
                    <a:pt x="4644415" y="1698752"/>
                  </a:lnTo>
                  <a:lnTo>
                    <a:pt x="3445548" y="1698752"/>
                  </a:lnTo>
                  <a:lnTo>
                    <a:pt x="3408781" y="1661998"/>
                  </a:lnTo>
                  <a:lnTo>
                    <a:pt x="3408781" y="1698752"/>
                  </a:lnTo>
                  <a:lnTo>
                    <a:pt x="2970238" y="1698752"/>
                  </a:lnTo>
                  <a:lnTo>
                    <a:pt x="2626080" y="1354594"/>
                  </a:lnTo>
                  <a:lnTo>
                    <a:pt x="2683637" y="1354594"/>
                  </a:lnTo>
                  <a:lnTo>
                    <a:pt x="2874022" y="1164590"/>
                  </a:lnTo>
                  <a:lnTo>
                    <a:pt x="3408781" y="1698752"/>
                  </a:lnTo>
                  <a:lnTo>
                    <a:pt x="3408781" y="1661998"/>
                  </a:lnTo>
                  <a:lnTo>
                    <a:pt x="2892679" y="1145971"/>
                  </a:lnTo>
                  <a:lnTo>
                    <a:pt x="3166884" y="872312"/>
                  </a:lnTo>
                  <a:lnTo>
                    <a:pt x="3817162" y="872312"/>
                  </a:lnTo>
                  <a:lnTo>
                    <a:pt x="4308322" y="1362989"/>
                  </a:lnTo>
                  <a:lnTo>
                    <a:pt x="3476231" y="1362989"/>
                  </a:lnTo>
                  <a:lnTo>
                    <a:pt x="3476231" y="1389418"/>
                  </a:lnTo>
                  <a:lnTo>
                    <a:pt x="4334383" y="1389037"/>
                  </a:lnTo>
                  <a:lnTo>
                    <a:pt x="4644415" y="1698752"/>
                  </a:lnTo>
                  <a:lnTo>
                    <a:pt x="4644415" y="1623860"/>
                  </a:lnTo>
                  <a:lnTo>
                    <a:pt x="4409389" y="1388999"/>
                  </a:lnTo>
                  <a:lnTo>
                    <a:pt x="4539602" y="1388935"/>
                  </a:lnTo>
                  <a:lnTo>
                    <a:pt x="4870678" y="1059332"/>
                  </a:lnTo>
                  <a:lnTo>
                    <a:pt x="5320081" y="1059332"/>
                  </a:lnTo>
                  <a:lnTo>
                    <a:pt x="5320081" y="1032675"/>
                  </a:lnTo>
                  <a:close/>
                </a:path>
              </a:pathLst>
            </a:custGeom>
            <a:solidFill>
              <a:srgbClr val="735C9A"/>
            </a:solidFill>
          </p:spPr>
          <p:txBody>
            <a:bodyPr wrap="square" lIns="0" tIns="0" rIns="0" bIns="0" rtlCol="0"/>
            <a:lstStyle/>
            <a:p>
              <a:endParaRPr/>
            </a:p>
          </p:txBody>
        </p:sp>
        <p:pic>
          <p:nvPicPr>
            <p:cNvPr id="8" name="object 8"/>
            <p:cNvPicPr/>
            <p:nvPr/>
          </p:nvPicPr>
          <p:blipFill>
            <a:blip r:embed="rId4" cstate="print"/>
            <a:stretch>
              <a:fillRect/>
            </a:stretch>
          </p:blipFill>
          <p:spPr>
            <a:xfrm>
              <a:off x="17279407" y="1477134"/>
              <a:ext cx="107211" cy="106478"/>
            </a:xfrm>
            <a:prstGeom prst="rect">
              <a:avLst/>
            </a:prstGeom>
          </p:spPr>
        </p:pic>
        <p:sp>
          <p:nvSpPr>
            <p:cNvPr id="9" name="object 9"/>
            <p:cNvSpPr/>
            <p:nvPr/>
          </p:nvSpPr>
          <p:spPr>
            <a:xfrm>
              <a:off x="16539169" y="1970776"/>
              <a:ext cx="106045" cy="107314"/>
            </a:xfrm>
            <a:custGeom>
              <a:avLst/>
              <a:gdLst/>
              <a:ahLst/>
              <a:cxnLst/>
              <a:rect l="l" t="t" r="r" b="b"/>
              <a:pathLst>
                <a:path w="106044" h="107314">
                  <a:moveTo>
                    <a:pt x="52364" y="0"/>
                  </a:moveTo>
                  <a:lnTo>
                    <a:pt x="32030" y="4804"/>
                  </a:lnTo>
                  <a:lnTo>
                    <a:pt x="15631" y="16420"/>
                  </a:lnTo>
                  <a:lnTo>
                    <a:pt x="4508" y="33413"/>
                  </a:lnTo>
                  <a:lnTo>
                    <a:pt x="0" y="54343"/>
                  </a:lnTo>
                  <a:lnTo>
                    <a:pt x="4580" y="74875"/>
                  </a:lnTo>
                  <a:lnTo>
                    <a:pt x="15824" y="91601"/>
                  </a:lnTo>
                  <a:lnTo>
                    <a:pt x="32247" y="102858"/>
                  </a:lnTo>
                  <a:lnTo>
                    <a:pt x="52364" y="106981"/>
                  </a:lnTo>
                  <a:lnTo>
                    <a:pt x="72815" y="102988"/>
                  </a:lnTo>
                  <a:lnTo>
                    <a:pt x="89823" y="91905"/>
                  </a:lnTo>
                  <a:lnTo>
                    <a:pt x="101449" y="75078"/>
                  </a:lnTo>
                  <a:lnTo>
                    <a:pt x="105755" y="53851"/>
                  </a:lnTo>
                  <a:lnTo>
                    <a:pt x="101582" y="33033"/>
                  </a:lnTo>
                  <a:lnTo>
                    <a:pt x="90176" y="15900"/>
                  </a:lnTo>
                  <a:lnTo>
                    <a:pt x="73212" y="4279"/>
                  </a:lnTo>
                  <a:lnTo>
                    <a:pt x="52364" y="0"/>
                  </a:lnTo>
                  <a:close/>
                </a:path>
              </a:pathLst>
            </a:custGeom>
            <a:solidFill>
              <a:srgbClr val="735C9A"/>
            </a:solidFill>
          </p:spPr>
          <p:txBody>
            <a:bodyPr wrap="square" lIns="0" tIns="0" rIns="0" bIns="0" rtlCol="0"/>
            <a:lstStyle/>
            <a:p>
              <a:endParaRPr/>
            </a:p>
          </p:txBody>
        </p:sp>
        <p:pic>
          <p:nvPicPr>
            <p:cNvPr id="10" name="object 10"/>
            <p:cNvPicPr/>
            <p:nvPr/>
          </p:nvPicPr>
          <p:blipFill>
            <a:blip r:embed="rId5" cstate="print"/>
            <a:stretch>
              <a:fillRect/>
            </a:stretch>
          </p:blipFill>
          <p:spPr>
            <a:xfrm>
              <a:off x="16636515" y="2289243"/>
              <a:ext cx="105755" cy="105735"/>
            </a:xfrm>
            <a:prstGeom prst="rect">
              <a:avLst/>
            </a:prstGeom>
          </p:spPr>
        </p:pic>
        <p:pic>
          <p:nvPicPr>
            <p:cNvPr id="11" name="object 11"/>
            <p:cNvPicPr/>
            <p:nvPr/>
          </p:nvPicPr>
          <p:blipFill>
            <a:blip r:embed="rId6" cstate="print"/>
            <a:stretch>
              <a:fillRect/>
            </a:stretch>
          </p:blipFill>
          <p:spPr>
            <a:xfrm>
              <a:off x="18932258" y="1826239"/>
              <a:ext cx="105263" cy="105504"/>
            </a:xfrm>
            <a:prstGeom prst="rect">
              <a:avLst/>
            </a:prstGeom>
          </p:spPr>
        </p:pic>
        <p:pic>
          <p:nvPicPr>
            <p:cNvPr id="12" name="object 12"/>
            <p:cNvPicPr/>
            <p:nvPr/>
          </p:nvPicPr>
          <p:blipFill>
            <a:blip r:embed="rId7" cstate="print"/>
            <a:stretch>
              <a:fillRect/>
            </a:stretch>
          </p:blipFill>
          <p:spPr>
            <a:xfrm>
              <a:off x="19592922" y="980039"/>
              <a:ext cx="106248" cy="105253"/>
            </a:xfrm>
            <a:prstGeom prst="rect">
              <a:avLst/>
            </a:prstGeom>
          </p:spPr>
        </p:pic>
        <p:pic>
          <p:nvPicPr>
            <p:cNvPr id="13" name="object 13"/>
            <p:cNvPicPr/>
            <p:nvPr/>
          </p:nvPicPr>
          <p:blipFill>
            <a:blip r:embed="rId8" cstate="print"/>
            <a:stretch>
              <a:fillRect/>
            </a:stretch>
          </p:blipFill>
          <p:spPr>
            <a:xfrm>
              <a:off x="17457274" y="344330"/>
              <a:ext cx="105263" cy="105755"/>
            </a:xfrm>
            <a:prstGeom prst="rect">
              <a:avLst/>
            </a:prstGeom>
          </p:spPr>
        </p:pic>
        <p:pic>
          <p:nvPicPr>
            <p:cNvPr id="14" name="object 14"/>
            <p:cNvPicPr/>
            <p:nvPr/>
          </p:nvPicPr>
          <p:blipFill>
            <a:blip r:embed="rId9" cstate="print"/>
            <a:stretch>
              <a:fillRect/>
            </a:stretch>
          </p:blipFill>
          <p:spPr>
            <a:xfrm>
              <a:off x="18211815" y="1314318"/>
              <a:ext cx="104269" cy="106740"/>
            </a:xfrm>
            <a:prstGeom prst="rect">
              <a:avLst/>
            </a:prstGeom>
          </p:spPr>
        </p:pic>
        <p:pic>
          <p:nvPicPr>
            <p:cNvPr id="15" name="object 15"/>
            <p:cNvPicPr/>
            <p:nvPr/>
          </p:nvPicPr>
          <p:blipFill>
            <a:blip r:embed="rId10" cstate="print"/>
            <a:stretch>
              <a:fillRect/>
            </a:stretch>
          </p:blipFill>
          <p:spPr>
            <a:xfrm>
              <a:off x="18389726" y="2379675"/>
              <a:ext cx="105232" cy="106248"/>
            </a:xfrm>
            <a:prstGeom prst="rect">
              <a:avLst/>
            </a:prstGeom>
          </p:spPr>
        </p:pic>
        <p:sp>
          <p:nvSpPr>
            <p:cNvPr id="16" name="object 16"/>
            <p:cNvSpPr/>
            <p:nvPr/>
          </p:nvSpPr>
          <p:spPr>
            <a:xfrm>
              <a:off x="18955998" y="2942009"/>
              <a:ext cx="107314" cy="106680"/>
            </a:xfrm>
            <a:custGeom>
              <a:avLst/>
              <a:gdLst/>
              <a:ahLst/>
              <a:cxnLst/>
              <a:rect l="l" t="t" r="r" b="b"/>
              <a:pathLst>
                <a:path w="107315" h="106680">
                  <a:moveTo>
                    <a:pt x="53359" y="0"/>
                  </a:moveTo>
                  <a:lnTo>
                    <a:pt x="32724" y="4095"/>
                  </a:lnTo>
                  <a:lnTo>
                    <a:pt x="15748" y="15345"/>
                  </a:lnTo>
                  <a:lnTo>
                    <a:pt x="4238" y="32194"/>
                  </a:lnTo>
                  <a:lnTo>
                    <a:pt x="0" y="53087"/>
                  </a:lnTo>
                  <a:lnTo>
                    <a:pt x="4230" y="73748"/>
                  </a:lnTo>
                  <a:lnTo>
                    <a:pt x="15685" y="90728"/>
                  </a:lnTo>
                  <a:lnTo>
                    <a:pt x="32512" y="102233"/>
                  </a:lnTo>
                  <a:lnTo>
                    <a:pt x="52857" y="106467"/>
                  </a:lnTo>
                  <a:lnTo>
                    <a:pt x="73435" y="102367"/>
                  </a:lnTo>
                  <a:lnTo>
                    <a:pt x="90350" y="91086"/>
                  </a:lnTo>
                  <a:lnTo>
                    <a:pt x="101984" y="74150"/>
                  </a:lnTo>
                  <a:lnTo>
                    <a:pt x="106719" y="53087"/>
                  </a:lnTo>
                  <a:lnTo>
                    <a:pt x="101992" y="32604"/>
                  </a:lnTo>
                  <a:lnTo>
                    <a:pt x="90413" y="15710"/>
                  </a:lnTo>
                  <a:lnTo>
                    <a:pt x="73647" y="4232"/>
                  </a:lnTo>
                  <a:lnTo>
                    <a:pt x="53359" y="0"/>
                  </a:lnTo>
                  <a:close/>
                </a:path>
              </a:pathLst>
            </a:custGeom>
            <a:solidFill>
              <a:srgbClr val="735C9A"/>
            </a:solidFill>
          </p:spPr>
          <p:txBody>
            <a:bodyPr wrap="square" lIns="0" tIns="0" rIns="0" bIns="0" rtlCol="0"/>
            <a:lstStyle/>
            <a:p>
              <a:endParaRPr/>
            </a:p>
          </p:txBody>
        </p:sp>
        <p:pic>
          <p:nvPicPr>
            <p:cNvPr id="17" name="object 17"/>
            <p:cNvPicPr/>
            <p:nvPr/>
          </p:nvPicPr>
          <p:blipFill>
            <a:blip r:embed="rId11" cstate="print"/>
            <a:stretch>
              <a:fillRect/>
            </a:stretch>
          </p:blipFill>
          <p:spPr>
            <a:xfrm>
              <a:off x="14726701" y="2527406"/>
              <a:ext cx="106258" cy="106509"/>
            </a:xfrm>
            <a:prstGeom prst="rect">
              <a:avLst/>
            </a:prstGeom>
          </p:spPr>
        </p:pic>
        <p:sp>
          <p:nvSpPr>
            <p:cNvPr id="18" name="object 18"/>
            <p:cNvSpPr/>
            <p:nvPr/>
          </p:nvSpPr>
          <p:spPr>
            <a:xfrm>
              <a:off x="16196247" y="2293943"/>
              <a:ext cx="3748404" cy="349250"/>
            </a:xfrm>
            <a:custGeom>
              <a:avLst/>
              <a:gdLst/>
              <a:ahLst/>
              <a:cxnLst/>
              <a:rect l="l" t="t" r="r" b="b"/>
              <a:pathLst>
                <a:path w="3748405" h="349250">
                  <a:moveTo>
                    <a:pt x="105244" y="295757"/>
                  </a:moveTo>
                  <a:lnTo>
                    <a:pt x="101079" y="274840"/>
                  </a:lnTo>
                  <a:lnTo>
                    <a:pt x="89674" y="257987"/>
                  </a:lnTo>
                  <a:lnTo>
                    <a:pt x="72720" y="246735"/>
                  </a:lnTo>
                  <a:lnTo>
                    <a:pt x="51866" y="242633"/>
                  </a:lnTo>
                  <a:lnTo>
                    <a:pt x="31318" y="246735"/>
                  </a:lnTo>
                  <a:lnTo>
                    <a:pt x="14630" y="257987"/>
                  </a:lnTo>
                  <a:lnTo>
                    <a:pt x="3581" y="274840"/>
                  </a:lnTo>
                  <a:lnTo>
                    <a:pt x="0" y="295757"/>
                  </a:lnTo>
                  <a:lnTo>
                    <a:pt x="4013" y="316382"/>
                  </a:lnTo>
                  <a:lnTo>
                    <a:pt x="15011" y="333349"/>
                  </a:lnTo>
                  <a:lnTo>
                    <a:pt x="31470" y="344855"/>
                  </a:lnTo>
                  <a:lnTo>
                    <a:pt x="51866" y="349084"/>
                  </a:lnTo>
                  <a:lnTo>
                    <a:pt x="72783" y="344335"/>
                  </a:lnTo>
                  <a:lnTo>
                    <a:pt x="89865" y="332892"/>
                  </a:lnTo>
                  <a:lnTo>
                    <a:pt x="101295" y="316217"/>
                  </a:lnTo>
                  <a:lnTo>
                    <a:pt x="105244" y="295757"/>
                  </a:lnTo>
                  <a:close/>
                </a:path>
                <a:path w="3748405" h="349250">
                  <a:moveTo>
                    <a:pt x="3747998" y="52628"/>
                  </a:moveTo>
                  <a:lnTo>
                    <a:pt x="3743833" y="32626"/>
                  </a:lnTo>
                  <a:lnTo>
                    <a:pt x="3732441" y="15836"/>
                  </a:lnTo>
                  <a:lnTo>
                    <a:pt x="3715486" y="4292"/>
                  </a:lnTo>
                  <a:lnTo>
                    <a:pt x="3694646" y="0"/>
                  </a:lnTo>
                  <a:lnTo>
                    <a:pt x="3674287" y="4292"/>
                  </a:lnTo>
                  <a:lnTo>
                    <a:pt x="3657447" y="15836"/>
                  </a:lnTo>
                  <a:lnTo>
                    <a:pt x="3645992" y="32626"/>
                  </a:lnTo>
                  <a:lnTo>
                    <a:pt x="3641763" y="52628"/>
                  </a:lnTo>
                  <a:lnTo>
                    <a:pt x="3645992" y="73406"/>
                  </a:lnTo>
                  <a:lnTo>
                    <a:pt x="3657447" y="90271"/>
                  </a:lnTo>
                  <a:lnTo>
                    <a:pt x="3674287" y="101714"/>
                  </a:lnTo>
                  <a:lnTo>
                    <a:pt x="3694646" y="106248"/>
                  </a:lnTo>
                  <a:lnTo>
                    <a:pt x="3715486" y="101930"/>
                  </a:lnTo>
                  <a:lnTo>
                    <a:pt x="3732441" y="90271"/>
                  </a:lnTo>
                  <a:lnTo>
                    <a:pt x="3743833" y="73202"/>
                  </a:lnTo>
                  <a:lnTo>
                    <a:pt x="3747998" y="52628"/>
                  </a:lnTo>
                  <a:close/>
                </a:path>
              </a:pathLst>
            </a:custGeom>
            <a:solidFill>
              <a:srgbClr val="735C9A"/>
            </a:solidFill>
          </p:spPr>
          <p:txBody>
            <a:bodyPr wrap="square" lIns="0" tIns="0" rIns="0" bIns="0" rtlCol="0"/>
            <a:lstStyle/>
            <a:p>
              <a:endParaRPr/>
            </a:p>
          </p:txBody>
        </p:sp>
        <p:pic>
          <p:nvPicPr>
            <p:cNvPr id="19" name="object 19"/>
            <p:cNvPicPr/>
            <p:nvPr/>
          </p:nvPicPr>
          <p:blipFill>
            <a:blip r:embed="rId12" cstate="print"/>
            <a:stretch>
              <a:fillRect/>
            </a:stretch>
          </p:blipFill>
          <p:spPr>
            <a:xfrm>
              <a:off x="18092237" y="2029333"/>
              <a:ext cx="104761" cy="106729"/>
            </a:xfrm>
            <a:prstGeom prst="rect">
              <a:avLst/>
            </a:prstGeom>
          </p:spPr>
        </p:pic>
        <p:pic>
          <p:nvPicPr>
            <p:cNvPr id="20" name="object 20"/>
            <p:cNvPicPr/>
            <p:nvPr/>
          </p:nvPicPr>
          <p:blipFill>
            <a:blip r:embed="rId13" cstate="print"/>
            <a:stretch>
              <a:fillRect/>
            </a:stretch>
          </p:blipFill>
          <p:spPr>
            <a:xfrm>
              <a:off x="18186124" y="43162"/>
              <a:ext cx="105755" cy="105002"/>
            </a:xfrm>
            <a:prstGeom prst="rect">
              <a:avLst/>
            </a:prstGeom>
          </p:spPr>
        </p:pic>
        <p:pic>
          <p:nvPicPr>
            <p:cNvPr id="21" name="object 21"/>
            <p:cNvPicPr/>
            <p:nvPr/>
          </p:nvPicPr>
          <p:blipFill>
            <a:blip r:embed="rId14" cstate="print"/>
            <a:stretch>
              <a:fillRect/>
            </a:stretch>
          </p:blipFill>
          <p:spPr>
            <a:xfrm>
              <a:off x="19106696" y="344329"/>
              <a:ext cx="104761" cy="105745"/>
            </a:xfrm>
            <a:prstGeom prst="rect">
              <a:avLst/>
            </a:prstGeom>
          </p:spPr>
        </p:pic>
        <p:sp>
          <p:nvSpPr>
            <p:cNvPr id="22" name="object 22"/>
            <p:cNvSpPr/>
            <p:nvPr/>
          </p:nvSpPr>
          <p:spPr>
            <a:xfrm>
              <a:off x="15388332" y="520740"/>
              <a:ext cx="106045" cy="106680"/>
            </a:xfrm>
            <a:custGeom>
              <a:avLst/>
              <a:gdLst/>
              <a:ahLst/>
              <a:cxnLst/>
              <a:rect l="l" t="t" r="r" b="b"/>
              <a:pathLst>
                <a:path w="106044" h="106679">
                  <a:moveTo>
                    <a:pt x="52867" y="0"/>
                  </a:moveTo>
                  <a:lnTo>
                    <a:pt x="32035" y="4263"/>
                  </a:lnTo>
                  <a:lnTo>
                    <a:pt x="15133" y="15754"/>
                  </a:lnTo>
                  <a:lnTo>
                    <a:pt x="3881" y="32525"/>
                  </a:lnTo>
                  <a:lnTo>
                    <a:pt x="0" y="52626"/>
                  </a:lnTo>
                  <a:lnTo>
                    <a:pt x="4093" y="73334"/>
                  </a:lnTo>
                  <a:lnTo>
                    <a:pt x="15321" y="90480"/>
                  </a:lnTo>
                  <a:lnTo>
                    <a:pt x="32105" y="102161"/>
                  </a:lnTo>
                  <a:lnTo>
                    <a:pt x="52867" y="106478"/>
                  </a:lnTo>
                  <a:lnTo>
                    <a:pt x="73429" y="102169"/>
                  </a:lnTo>
                  <a:lnTo>
                    <a:pt x="90243" y="90541"/>
                  </a:lnTo>
                  <a:lnTo>
                    <a:pt x="101591" y="73542"/>
                  </a:lnTo>
                  <a:lnTo>
                    <a:pt x="105755" y="53118"/>
                  </a:lnTo>
                  <a:lnTo>
                    <a:pt x="101591" y="32802"/>
                  </a:lnTo>
                  <a:lnTo>
                    <a:pt x="90243" y="16000"/>
                  </a:lnTo>
                  <a:lnTo>
                    <a:pt x="73429" y="4478"/>
                  </a:lnTo>
                  <a:lnTo>
                    <a:pt x="52867" y="0"/>
                  </a:lnTo>
                  <a:close/>
                </a:path>
              </a:pathLst>
            </a:custGeom>
            <a:solidFill>
              <a:srgbClr val="735C9A"/>
            </a:solidFill>
          </p:spPr>
          <p:txBody>
            <a:bodyPr wrap="square" lIns="0" tIns="0" rIns="0" bIns="0" rtlCol="0"/>
            <a:lstStyle/>
            <a:p>
              <a:endParaRPr/>
            </a:p>
          </p:txBody>
        </p:sp>
        <p:pic>
          <p:nvPicPr>
            <p:cNvPr id="23" name="object 23"/>
            <p:cNvPicPr/>
            <p:nvPr/>
          </p:nvPicPr>
          <p:blipFill>
            <a:blip r:embed="rId15" cstate="print"/>
            <a:stretch>
              <a:fillRect/>
            </a:stretch>
          </p:blipFill>
          <p:spPr>
            <a:xfrm>
              <a:off x="15939813" y="851068"/>
              <a:ext cx="150183" cy="150204"/>
            </a:xfrm>
            <a:prstGeom prst="rect">
              <a:avLst/>
            </a:prstGeom>
          </p:spPr>
        </p:pic>
        <p:pic>
          <p:nvPicPr>
            <p:cNvPr id="24" name="object 24"/>
            <p:cNvPicPr/>
            <p:nvPr/>
          </p:nvPicPr>
          <p:blipFill>
            <a:blip r:embed="rId16" cstate="print"/>
            <a:stretch>
              <a:fillRect/>
            </a:stretch>
          </p:blipFill>
          <p:spPr>
            <a:xfrm>
              <a:off x="18013665" y="527915"/>
              <a:ext cx="149241" cy="149702"/>
            </a:xfrm>
            <a:prstGeom prst="rect">
              <a:avLst/>
            </a:prstGeom>
          </p:spPr>
        </p:pic>
        <p:pic>
          <p:nvPicPr>
            <p:cNvPr id="25" name="object 25"/>
            <p:cNvPicPr/>
            <p:nvPr/>
          </p:nvPicPr>
          <p:blipFill>
            <a:blip r:embed="rId17" cstate="print"/>
            <a:stretch>
              <a:fillRect/>
            </a:stretch>
          </p:blipFill>
          <p:spPr>
            <a:xfrm>
              <a:off x="19495570" y="530371"/>
              <a:ext cx="149241" cy="150717"/>
            </a:xfrm>
            <a:prstGeom prst="rect">
              <a:avLst/>
            </a:prstGeom>
          </p:spPr>
        </p:pic>
        <p:pic>
          <p:nvPicPr>
            <p:cNvPr id="26" name="object 26"/>
            <p:cNvPicPr/>
            <p:nvPr/>
          </p:nvPicPr>
          <p:blipFill>
            <a:blip r:embed="rId18" cstate="print"/>
            <a:stretch>
              <a:fillRect/>
            </a:stretch>
          </p:blipFill>
          <p:spPr>
            <a:xfrm>
              <a:off x="15149658" y="1526297"/>
              <a:ext cx="150738" cy="149984"/>
            </a:xfrm>
            <a:prstGeom prst="rect">
              <a:avLst/>
            </a:prstGeom>
          </p:spPr>
        </p:pic>
        <p:sp>
          <p:nvSpPr>
            <p:cNvPr id="27" name="object 27"/>
            <p:cNvSpPr/>
            <p:nvPr/>
          </p:nvSpPr>
          <p:spPr>
            <a:xfrm>
              <a:off x="20062594" y="0"/>
              <a:ext cx="41910" cy="34290"/>
            </a:xfrm>
            <a:custGeom>
              <a:avLst/>
              <a:gdLst/>
              <a:ahLst/>
              <a:cxnLst/>
              <a:rect l="l" t="t" r="r" b="b"/>
              <a:pathLst>
                <a:path w="41909" h="34290">
                  <a:moveTo>
                    <a:pt x="29511" y="0"/>
                  </a:moveTo>
                  <a:lnTo>
                    <a:pt x="0" y="0"/>
                  </a:lnTo>
                  <a:lnTo>
                    <a:pt x="7541" y="11232"/>
                  </a:lnTo>
                  <a:lnTo>
                    <a:pt x="41505" y="34101"/>
                  </a:lnTo>
                  <a:lnTo>
                    <a:pt x="41505" y="8088"/>
                  </a:lnTo>
                  <a:lnTo>
                    <a:pt x="29511" y="0"/>
                  </a:lnTo>
                  <a:close/>
                </a:path>
              </a:pathLst>
            </a:custGeom>
            <a:solidFill>
              <a:srgbClr val="735C9A"/>
            </a:solidFill>
          </p:spPr>
          <p:txBody>
            <a:bodyPr wrap="square" lIns="0" tIns="0" rIns="0" bIns="0" rtlCol="0"/>
            <a:lstStyle/>
            <a:p>
              <a:endParaRPr/>
            </a:p>
          </p:txBody>
        </p:sp>
        <p:pic>
          <p:nvPicPr>
            <p:cNvPr id="28" name="object 28"/>
            <p:cNvPicPr/>
            <p:nvPr/>
          </p:nvPicPr>
          <p:blipFill>
            <a:blip r:embed="rId19" cstate="print"/>
            <a:stretch>
              <a:fillRect/>
            </a:stretch>
          </p:blipFill>
          <p:spPr>
            <a:xfrm>
              <a:off x="16443843" y="0"/>
              <a:ext cx="249500" cy="127415"/>
            </a:xfrm>
            <a:prstGeom prst="rect">
              <a:avLst/>
            </a:prstGeom>
          </p:spPr>
        </p:pic>
        <p:sp>
          <p:nvSpPr>
            <p:cNvPr id="29" name="object 29"/>
            <p:cNvSpPr/>
            <p:nvPr/>
          </p:nvSpPr>
          <p:spPr>
            <a:xfrm>
              <a:off x="15062212" y="5"/>
              <a:ext cx="4950460" cy="3126105"/>
            </a:xfrm>
            <a:custGeom>
              <a:avLst/>
              <a:gdLst/>
              <a:ahLst/>
              <a:cxnLst/>
              <a:rect l="l" t="t" r="r" b="b"/>
              <a:pathLst>
                <a:path w="4950459" h="3126105">
                  <a:moveTo>
                    <a:pt x="291045" y="1929752"/>
                  </a:moveTo>
                  <a:lnTo>
                    <a:pt x="283210" y="1888629"/>
                  </a:lnTo>
                  <a:lnTo>
                    <a:pt x="272732" y="1873021"/>
                  </a:lnTo>
                  <a:lnTo>
                    <a:pt x="272732" y="1929752"/>
                  </a:lnTo>
                  <a:lnTo>
                    <a:pt x="265963" y="1963851"/>
                  </a:lnTo>
                  <a:lnTo>
                    <a:pt x="247434" y="1991804"/>
                  </a:lnTo>
                  <a:lnTo>
                    <a:pt x="219811" y="2010537"/>
                  </a:lnTo>
                  <a:lnTo>
                    <a:pt x="185801" y="2016975"/>
                  </a:lnTo>
                  <a:lnTo>
                    <a:pt x="151269" y="2010537"/>
                  </a:lnTo>
                  <a:lnTo>
                    <a:pt x="123469" y="1991804"/>
                  </a:lnTo>
                  <a:lnTo>
                    <a:pt x="104825" y="1963851"/>
                  </a:lnTo>
                  <a:lnTo>
                    <a:pt x="97815" y="1929752"/>
                  </a:lnTo>
                  <a:lnTo>
                    <a:pt x="104686" y="1895868"/>
                  </a:lnTo>
                  <a:lnTo>
                    <a:pt x="123456" y="1868055"/>
                  </a:lnTo>
                  <a:lnTo>
                    <a:pt x="151409" y="1849221"/>
                  </a:lnTo>
                  <a:lnTo>
                    <a:pt x="185801" y="1842300"/>
                  </a:lnTo>
                  <a:lnTo>
                    <a:pt x="219811" y="1849158"/>
                  </a:lnTo>
                  <a:lnTo>
                    <a:pt x="247434" y="1867865"/>
                  </a:lnTo>
                  <a:lnTo>
                    <a:pt x="265963" y="1895665"/>
                  </a:lnTo>
                  <a:lnTo>
                    <a:pt x="272732" y="1929752"/>
                  </a:lnTo>
                  <a:lnTo>
                    <a:pt x="272732" y="1873021"/>
                  </a:lnTo>
                  <a:lnTo>
                    <a:pt x="260654" y="1855025"/>
                  </a:lnTo>
                  <a:lnTo>
                    <a:pt x="241769" y="1842300"/>
                  </a:lnTo>
                  <a:lnTo>
                    <a:pt x="226974" y="1832343"/>
                  </a:lnTo>
                  <a:lnTo>
                    <a:pt x="185801" y="1824024"/>
                  </a:lnTo>
                  <a:lnTo>
                    <a:pt x="144589" y="1832343"/>
                  </a:lnTo>
                  <a:lnTo>
                    <a:pt x="110794" y="1855025"/>
                  </a:lnTo>
                  <a:lnTo>
                    <a:pt x="87947" y="1888629"/>
                  </a:lnTo>
                  <a:lnTo>
                    <a:pt x="79540" y="1929752"/>
                  </a:lnTo>
                  <a:lnTo>
                    <a:pt x="87947" y="1971001"/>
                  </a:lnTo>
                  <a:lnTo>
                    <a:pt x="110794" y="2005152"/>
                  </a:lnTo>
                  <a:lnTo>
                    <a:pt x="144589" y="2028405"/>
                  </a:lnTo>
                  <a:lnTo>
                    <a:pt x="185801" y="2037003"/>
                  </a:lnTo>
                  <a:lnTo>
                    <a:pt x="226618" y="2028405"/>
                  </a:lnTo>
                  <a:lnTo>
                    <a:pt x="243065" y="2016975"/>
                  </a:lnTo>
                  <a:lnTo>
                    <a:pt x="260096" y="2005152"/>
                  </a:lnTo>
                  <a:lnTo>
                    <a:pt x="282727" y="1971001"/>
                  </a:lnTo>
                  <a:lnTo>
                    <a:pt x="291045" y="1929752"/>
                  </a:lnTo>
                  <a:close/>
                </a:path>
                <a:path w="4950459" h="3126105">
                  <a:moveTo>
                    <a:pt x="334530" y="1609318"/>
                  </a:moveTo>
                  <a:lnTo>
                    <a:pt x="328549" y="1565338"/>
                  </a:lnTo>
                  <a:lnTo>
                    <a:pt x="311645" y="1525473"/>
                  </a:lnTo>
                  <a:lnTo>
                    <a:pt x="305879" y="1517992"/>
                  </a:lnTo>
                  <a:lnTo>
                    <a:pt x="305879" y="1609318"/>
                  </a:lnTo>
                  <a:lnTo>
                    <a:pt x="298742" y="1653527"/>
                  </a:lnTo>
                  <a:lnTo>
                    <a:pt x="278917" y="1691855"/>
                  </a:lnTo>
                  <a:lnTo>
                    <a:pt x="248780" y="1722043"/>
                  </a:lnTo>
                  <a:lnTo>
                    <a:pt x="210693" y="1741805"/>
                  </a:lnTo>
                  <a:lnTo>
                    <a:pt x="167043" y="1748904"/>
                  </a:lnTo>
                  <a:lnTo>
                    <a:pt x="122936" y="1741805"/>
                  </a:lnTo>
                  <a:lnTo>
                    <a:pt x="84670" y="1722043"/>
                  </a:lnTo>
                  <a:lnTo>
                    <a:pt x="54533" y="1691855"/>
                  </a:lnTo>
                  <a:lnTo>
                    <a:pt x="34772" y="1653527"/>
                  </a:lnTo>
                  <a:lnTo>
                    <a:pt x="27686" y="1609318"/>
                  </a:lnTo>
                  <a:lnTo>
                    <a:pt x="34772" y="1565821"/>
                  </a:lnTo>
                  <a:lnTo>
                    <a:pt x="54533" y="1527937"/>
                  </a:lnTo>
                  <a:lnTo>
                    <a:pt x="84670" y="1497977"/>
                  </a:lnTo>
                  <a:lnTo>
                    <a:pt x="122936" y="1478292"/>
                  </a:lnTo>
                  <a:lnTo>
                    <a:pt x="167043" y="1471218"/>
                  </a:lnTo>
                  <a:lnTo>
                    <a:pt x="210693" y="1478292"/>
                  </a:lnTo>
                  <a:lnTo>
                    <a:pt x="248780" y="1497977"/>
                  </a:lnTo>
                  <a:lnTo>
                    <a:pt x="278917" y="1527937"/>
                  </a:lnTo>
                  <a:lnTo>
                    <a:pt x="298742" y="1565821"/>
                  </a:lnTo>
                  <a:lnTo>
                    <a:pt x="305879" y="1609318"/>
                  </a:lnTo>
                  <a:lnTo>
                    <a:pt x="305879" y="1517992"/>
                  </a:lnTo>
                  <a:lnTo>
                    <a:pt x="285432" y="1491462"/>
                  </a:lnTo>
                  <a:lnTo>
                    <a:pt x="259461" y="1471218"/>
                  </a:lnTo>
                  <a:lnTo>
                    <a:pt x="251523" y="1465021"/>
                  </a:lnTo>
                  <a:lnTo>
                    <a:pt x="211531" y="1447901"/>
                  </a:lnTo>
                  <a:lnTo>
                    <a:pt x="167043" y="1441805"/>
                  </a:lnTo>
                  <a:lnTo>
                    <a:pt x="122745" y="1447901"/>
                  </a:lnTo>
                  <a:lnTo>
                    <a:pt x="82867" y="1465021"/>
                  </a:lnTo>
                  <a:lnTo>
                    <a:pt x="49047" y="1491462"/>
                  </a:lnTo>
                  <a:lnTo>
                    <a:pt x="22872" y="1525473"/>
                  </a:lnTo>
                  <a:lnTo>
                    <a:pt x="5994" y="1565338"/>
                  </a:lnTo>
                  <a:lnTo>
                    <a:pt x="0" y="1609318"/>
                  </a:lnTo>
                  <a:lnTo>
                    <a:pt x="5613" y="1654200"/>
                  </a:lnTo>
                  <a:lnTo>
                    <a:pt x="22313" y="1694383"/>
                  </a:lnTo>
                  <a:lnTo>
                    <a:pt x="48475" y="1728343"/>
                  </a:lnTo>
                  <a:lnTo>
                    <a:pt x="82423" y="1754517"/>
                  </a:lnTo>
                  <a:lnTo>
                    <a:pt x="122491" y="1771357"/>
                  </a:lnTo>
                  <a:lnTo>
                    <a:pt x="167043" y="1777326"/>
                  </a:lnTo>
                  <a:lnTo>
                    <a:pt x="211531" y="1771446"/>
                  </a:lnTo>
                  <a:lnTo>
                    <a:pt x="251523" y="1754619"/>
                  </a:lnTo>
                  <a:lnTo>
                    <a:pt x="285432" y="1728431"/>
                  </a:lnTo>
                  <a:lnTo>
                    <a:pt x="311645" y="1694434"/>
                  </a:lnTo>
                  <a:lnTo>
                    <a:pt x="328549" y="1654200"/>
                  </a:lnTo>
                  <a:lnTo>
                    <a:pt x="334530" y="1609318"/>
                  </a:lnTo>
                  <a:close/>
                </a:path>
                <a:path w="4950459" h="3126105">
                  <a:moveTo>
                    <a:pt x="482777" y="569163"/>
                  </a:moveTo>
                  <a:lnTo>
                    <a:pt x="474002" y="527964"/>
                  </a:lnTo>
                  <a:lnTo>
                    <a:pt x="464515" y="513892"/>
                  </a:lnTo>
                  <a:lnTo>
                    <a:pt x="464515" y="569163"/>
                  </a:lnTo>
                  <a:lnTo>
                    <a:pt x="457631" y="603643"/>
                  </a:lnTo>
                  <a:lnTo>
                    <a:pt x="438797" y="631393"/>
                  </a:lnTo>
                  <a:lnTo>
                    <a:pt x="410692" y="650011"/>
                  </a:lnTo>
                  <a:lnTo>
                    <a:pt x="376008" y="657123"/>
                  </a:lnTo>
                  <a:lnTo>
                    <a:pt x="342049" y="650163"/>
                  </a:lnTo>
                  <a:lnTo>
                    <a:pt x="314007" y="631240"/>
                  </a:lnTo>
                  <a:lnTo>
                    <a:pt x="294868" y="603338"/>
                  </a:lnTo>
                  <a:lnTo>
                    <a:pt x="287566" y="569417"/>
                  </a:lnTo>
                  <a:lnTo>
                    <a:pt x="294792" y="535101"/>
                  </a:lnTo>
                  <a:lnTo>
                    <a:pt x="313817" y="507060"/>
                  </a:lnTo>
                  <a:lnTo>
                    <a:pt x="341845" y="488137"/>
                  </a:lnTo>
                  <a:lnTo>
                    <a:pt x="376008" y="481203"/>
                  </a:lnTo>
                  <a:lnTo>
                    <a:pt x="410476" y="488149"/>
                  </a:lnTo>
                  <a:lnTo>
                    <a:pt x="438607" y="507034"/>
                  </a:lnTo>
                  <a:lnTo>
                    <a:pt x="457568" y="535000"/>
                  </a:lnTo>
                  <a:lnTo>
                    <a:pt x="464515" y="569163"/>
                  </a:lnTo>
                  <a:lnTo>
                    <a:pt x="464515" y="513892"/>
                  </a:lnTo>
                  <a:lnTo>
                    <a:pt x="451243" y="494182"/>
                  </a:lnTo>
                  <a:lnTo>
                    <a:pt x="432117" y="481203"/>
                  </a:lnTo>
                  <a:lnTo>
                    <a:pt x="417563" y="471335"/>
                  </a:lnTo>
                  <a:lnTo>
                    <a:pt x="376008" y="462927"/>
                  </a:lnTo>
                  <a:lnTo>
                    <a:pt x="334822" y="471335"/>
                  </a:lnTo>
                  <a:lnTo>
                    <a:pt x="301053" y="494182"/>
                  </a:lnTo>
                  <a:lnTo>
                    <a:pt x="278206" y="527964"/>
                  </a:lnTo>
                  <a:lnTo>
                    <a:pt x="269811" y="569163"/>
                  </a:lnTo>
                  <a:lnTo>
                    <a:pt x="278206" y="610679"/>
                  </a:lnTo>
                  <a:lnTo>
                    <a:pt x="301053" y="644271"/>
                  </a:lnTo>
                  <a:lnTo>
                    <a:pt x="334822" y="666940"/>
                  </a:lnTo>
                  <a:lnTo>
                    <a:pt x="376008" y="675652"/>
                  </a:lnTo>
                  <a:lnTo>
                    <a:pt x="417296" y="667181"/>
                  </a:lnTo>
                  <a:lnTo>
                    <a:pt x="432142" y="657123"/>
                  </a:lnTo>
                  <a:lnTo>
                    <a:pt x="451269" y="644182"/>
                  </a:lnTo>
                  <a:lnTo>
                    <a:pt x="474294" y="610298"/>
                  </a:lnTo>
                  <a:lnTo>
                    <a:pt x="482777" y="569163"/>
                  </a:lnTo>
                  <a:close/>
                </a:path>
                <a:path w="4950459" h="3126105">
                  <a:moveTo>
                    <a:pt x="1116228" y="926185"/>
                  </a:moveTo>
                  <a:lnTo>
                    <a:pt x="1110246" y="881570"/>
                  </a:lnTo>
                  <a:lnTo>
                    <a:pt x="1093343" y="841476"/>
                  </a:lnTo>
                  <a:lnTo>
                    <a:pt x="1088085" y="834669"/>
                  </a:lnTo>
                  <a:lnTo>
                    <a:pt x="1088085" y="926185"/>
                  </a:lnTo>
                  <a:lnTo>
                    <a:pt x="1081138" y="970305"/>
                  </a:lnTo>
                  <a:lnTo>
                    <a:pt x="1061288" y="1008621"/>
                  </a:lnTo>
                  <a:lnTo>
                    <a:pt x="1030922" y="1038834"/>
                  </a:lnTo>
                  <a:lnTo>
                    <a:pt x="992441" y="1058659"/>
                  </a:lnTo>
                  <a:lnTo>
                    <a:pt x="948245" y="1065771"/>
                  </a:lnTo>
                  <a:lnTo>
                    <a:pt x="904417" y="1058659"/>
                  </a:lnTo>
                  <a:lnTo>
                    <a:pt x="866457" y="1038923"/>
                  </a:lnTo>
                  <a:lnTo>
                    <a:pt x="836536" y="1008888"/>
                  </a:lnTo>
                  <a:lnTo>
                    <a:pt x="816940" y="970927"/>
                  </a:lnTo>
                  <a:lnTo>
                    <a:pt x="809904" y="927417"/>
                  </a:lnTo>
                  <a:lnTo>
                    <a:pt x="816940" y="883107"/>
                  </a:lnTo>
                  <a:lnTo>
                    <a:pt x="836574" y="844765"/>
                  </a:lnTo>
                  <a:lnTo>
                    <a:pt x="866559" y="814616"/>
                  </a:lnTo>
                  <a:lnTo>
                    <a:pt x="904697" y="794893"/>
                  </a:lnTo>
                  <a:lnTo>
                    <a:pt x="948740" y="787819"/>
                  </a:lnTo>
                  <a:lnTo>
                    <a:pt x="992378" y="794893"/>
                  </a:lnTo>
                  <a:lnTo>
                    <a:pt x="1030389" y="814539"/>
                  </a:lnTo>
                  <a:lnTo>
                    <a:pt x="1060526" y="844499"/>
                  </a:lnTo>
                  <a:lnTo>
                    <a:pt x="1080516" y="882484"/>
                  </a:lnTo>
                  <a:lnTo>
                    <a:pt x="1088085" y="926185"/>
                  </a:lnTo>
                  <a:lnTo>
                    <a:pt x="1088085" y="834669"/>
                  </a:lnTo>
                  <a:lnTo>
                    <a:pt x="1067142" y="807529"/>
                  </a:lnTo>
                  <a:lnTo>
                    <a:pt x="1041590" y="787819"/>
                  </a:lnTo>
                  <a:lnTo>
                    <a:pt x="1033233" y="781367"/>
                  </a:lnTo>
                  <a:lnTo>
                    <a:pt x="993228" y="764616"/>
                  </a:lnTo>
                  <a:lnTo>
                    <a:pt x="948740" y="758913"/>
                  </a:lnTo>
                  <a:lnTo>
                    <a:pt x="904405" y="764616"/>
                  </a:lnTo>
                  <a:lnTo>
                    <a:pt x="864450" y="781367"/>
                  </a:lnTo>
                  <a:lnTo>
                    <a:pt x="830503" y="807529"/>
                  </a:lnTo>
                  <a:lnTo>
                    <a:pt x="804214" y="841476"/>
                  </a:lnTo>
                  <a:lnTo>
                    <a:pt x="787234" y="881570"/>
                  </a:lnTo>
                  <a:lnTo>
                    <a:pt x="781215" y="926185"/>
                  </a:lnTo>
                  <a:lnTo>
                    <a:pt x="787234" y="970597"/>
                  </a:lnTo>
                  <a:lnTo>
                    <a:pt x="804214" y="1010564"/>
                  </a:lnTo>
                  <a:lnTo>
                    <a:pt x="830503" y="1044498"/>
                  </a:lnTo>
                  <a:lnTo>
                    <a:pt x="864450" y="1070737"/>
                  </a:lnTo>
                  <a:lnTo>
                    <a:pt x="904405" y="1087678"/>
                  </a:lnTo>
                  <a:lnTo>
                    <a:pt x="948740" y="1093698"/>
                  </a:lnTo>
                  <a:lnTo>
                    <a:pt x="993267" y="1087678"/>
                  </a:lnTo>
                  <a:lnTo>
                    <a:pt x="1033348" y="1070737"/>
                  </a:lnTo>
                  <a:lnTo>
                    <a:pt x="1039774" y="1065771"/>
                  </a:lnTo>
                  <a:lnTo>
                    <a:pt x="1067333" y="1044498"/>
                  </a:lnTo>
                  <a:lnTo>
                    <a:pt x="1093571" y="1010564"/>
                  </a:lnTo>
                  <a:lnTo>
                    <a:pt x="1110424" y="970597"/>
                  </a:lnTo>
                  <a:lnTo>
                    <a:pt x="1116228" y="926185"/>
                  </a:lnTo>
                  <a:close/>
                </a:path>
                <a:path w="4950459" h="3126105">
                  <a:moveTo>
                    <a:pt x="1301521" y="2589187"/>
                  </a:moveTo>
                  <a:lnTo>
                    <a:pt x="1291793" y="2540698"/>
                  </a:lnTo>
                  <a:lnTo>
                    <a:pt x="1279829" y="2522931"/>
                  </a:lnTo>
                  <a:lnTo>
                    <a:pt x="1279829" y="2589187"/>
                  </a:lnTo>
                  <a:lnTo>
                    <a:pt x="1271739" y="2628836"/>
                  </a:lnTo>
                  <a:lnTo>
                    <a:pt x="1249616" y="2661628"/>
                  </a:lnTo>
                  <a:lnTo>
                    <a:pt x="1216647" y="2683967"/>
                  </a:lnTo>
                  <a:lnTo>
                    <a:pt x="1176020" y="2692209"/>
                  </a:lnTo>
                  <a:lnTo>
                    <a:pt x="1136434" y="2683967"/>
                  </a:lnTo>
                  <a:lnTo>
                    <a:pt x="1103731" y="2661628"/>
                  </a:lnTo>
                  <a:lnTo>
                    <a:pt x="1081481" y="2628836"/>
                  </a:lnTo>
                  <a:lnTo>
                    <a:pt x="1073277" y="2589187"/>
                  </a:lnTo>
                  <a:lnTo>
                    <a:pt x="1081341" y="2548750"/>
                  </a:lnTo>
                  <a:lnTo>
                    <a:pt x="1103337" y="2515679"/>
                  </a:lnTo>
                  <a:lnTo>
                    <a:pt x="1136002" y="2493353"/>
                  </a:lnTo>
                  <a:lnTo>
                    <a:pt x="1176020" y="2485161"/>
                  </a:lnTo>
                  <a:lnTo>
                    <a:pt x="1216647" y="2493670"/>
                  </a:lnTo>
                  <a:lnTo>
                    <a:pt x="1249616" y="2515959"/>
                  </a:lnTo>
                  <a:lnTo>
                    <a:pt x="1271739" y="2548852"/>
                  </a:lnTo>
                  <a:lnTo>
                    <a:pt x="1279829" y="2589187"/>
                  </a:lnTo>
                  <a:lnTo>
                    <a:pt x="1279829" y="2522931"/>
                  </a:lnTo>
                  <a:lnTo>
                    <a:pt x="1265097" y="2501036"/>
                  </a:lnTo>
                  <a:lnTo>
                    <a:pt x="1241488" y="2485161"/>
                  </a:lnTo>
                  <a:lnTo>
                    <a:pt x="1225245" y="2474239"/>
                  </a:lnTo>
                  <a:lnTo>
                    <a:pt x="1176020" y="2464409"/>
                  </a:lnTo>
                  <a:lnTo>
                    <a:pt x="1128229" y="2474239"/>
                  </a:lnTo>
                  <a:lnTo>
                    <a:pt x="1088580" y="2501036"/>
                  </a:lnTo>
                  <a:lnTo>
                    <a:pt x="1061516" y="2540698"/>
                  </a:lnTo>
                  <a:lnTo>
                    <a:pt x="1051509" y="2589187"/>
                  </a:lnTo>
                  <a:lnTo>
                    <a:pt x="1061377" y="2637396"/>
                  </a:lnTo>
                  <a:lnTo>
                    <a:pt x="1088199" y="2677185"/>
                  </a:lnTo>
                  <a:lnTo>
                    <a:pt x="1127798" y="2704236"/>
                  </a:lnTo>
                  <a:lnTo>
                    <a:pt x="1176020" y="2714218"/>
                  </a:lnTo>
                  <a:lnTo>
                    <a:pt x="1224826" y="2704236"/>
                  </a:lnTo>
                  <a:lnTo>
                    <a:pt x="1242568" y="2692209"/>
                  </a:lnTo>
                  <a:lnTo>
                    <a:pt x="1264716" y="2677185"/>
                  </a:lnTo>
                  <a:lnTo>
                    <a:pt x="1291640" y="2637396"/>
                  </a:lnTo>
                  <a:lnTo>
                    <a:pt x="1301521" y="2589187"/>
                  </a:lnTo>
                  <a:close/>
                </a:path>
                <a:path w="4950459" h="3126105">
                  <a:moveTo>
                    <a:pt x="1554073" y="1155"/>
                  </a:moveTo>
                  <a:lnTo>
                    <a:pt x="1553845" y="0"/>
                  </a:lnTo>
                  <a:lnTo>
                    <a:pt x="1459433" y="0"/>
                  </a:lnTo>
                  <a:lnTo>
                    <a:pt x="1459191" y="1155"/>
                  </a:lnTo>
                  <a:lnTo>
                    <a:pt x="1462976" y="19799"/>
                  </a:lnTo>
                  <a:lnTo>
                    <a:pt x="1473187" y="35039"/>
                  </a:lnTo>
                  <a:lnTo>
                    <a:pt x="1488135" y="45313"/>
                  </a:lnTo>
                  <a:lnTo>
                    <a:pt x="1506093" y="49085"/>
                  </a:lnTo>
                  <a:lnTo>
                    <a:pt x="1525079" y="45313"/>
                  </a:lnTo>
                  <a:lnTo>
                    <a:pt x="1540294" y="35039"/>
                  </a:lnTo>
                  <a:lnTo>
                    <a:pt x="1550416" y="19799"/>
                  </a:lnTo>
                  <a:lnTo>
                    <a:pt x="1554073" y="1155"/>
                  </a:lnTo>
                  <a:close/>
                </a:path>
                <a:path w="4950459" h="3126105">
                  <a:moveTo>
                    <a:pt x="1620748" y="562254"/>
                  </a:moveTo>
                  <a:lnTo>
                    <a:pt x="1612493" y="521500"/>
                  </a:lnTo>
                  <a:lnTo>
                    <a:pt x="1602981" y="507301"/>
                  </a:lnTo>
                  <a:lnTo>
                    <a:pt x="1602981" y="562254"/>
                  </a:lnTo>
                  <a:lnTo>
                    <a:pt x="1596301" y="596773"/>
                  </a:lnTo>
                  <a:lnTo>
                    <a:pt x="1577454" y="624789"/>
                  </a:lnTo>
                  <a:lnTo>
                    <a:pt x="1549247" y="643585"/>
                  </a:lnTo>
                  <a:lnTo>
                    <a:pt x="1514500" y="650443"/>
                  </a:lnTo>
                  <a:lnTo>
                    <a:pt x="1480616" y="643597"/>
                  </a:lnTo>
                  <a:lnTo>
                    <a:pt x="1452803" y="624941"/>
                  </a:lnTo>
                  <a:lnTo>
                    <a:pt x="1433982" y="597293"/>
                  </a:lnTo>
                  <a:lnTo>
                    <a:pt x="1427048" y="563486"/>
                  </a:lnTo>
                  <a:lnTo>
                    <a:pt x="1433995" y="528967"/>
                  </a:lnTo>
                  <a:lnTo>
                    <a:pt x="1452930" y="500951"/>
                  </a:lnTo>
                  <a:lnTo>
                    <a:pt x="1481035" y="482142"/>
                  </a:lnTo>
                  <a:lnTo>
                    <a:pt x="1515503" y="475284"/>
                  </a:lnTo>
                  <a:lnTo>
                    <a:pt x="1549387" y="482130"/>
                  </a:lnTo>
                  <a:lnTo>
                    <a:pt x="1577213" y="500799"/>
                  </a:lnTo>
                  <a:lnTo>
                    <a:pt x="1596047" y="528447"/>
                  </a:lnTo>
                  <a:lnTo>
                    <a:pt x="1602981" y="562254"/>
                  </a:lnTo>
                  <a:lnTo>
                    <a:pt x="1602981" y="507301"/>
                  </a:lnTo>
                  <a:lnTo>
                    <a:pt x="1589989" y="487883"/>
                  </a:lnTo>
                  <a:lnTo>
                    <a:pt x="1571701" y="475284"/>
                  </a:lnTo>
                  <a:lnTo>
                    <a:pt x="1556537" y="464832"/>
                  </a:lnTo>
                  <a:lnTo>
                    <a:pt x="1515503" y="455777"/>
                  </a:lnTo>
                  <a:lnTo>
                    <a:pt x="1474241" y="464845"/>
                  </a:lnTo>
                  <a:lnTo>
                    <a:pt x="1440281" y="488035"/>
                  </a:lnTo>
                  <a:lnTo>
                    <a:pt x="1417256" y="522020"/>
                  </a:lnTo>
                  <a:lnTo>
                    <a:pt x="1408785" y="563486"/>
                  </a:lnTo>
                  <a:lnTo>
                    <a:pt x="1417650" y="604113"/>
                  </a:lnTo>
                  <a:lnTo>
                    <a:pt x="1440522" y="637603"/>
                  </a:lnTo>
                  <a:lnTo>
                    <a:pt x="1473949" y="660349"/>
                  </a:lnTo>
                  <a:lnTo>
                    <a:pt x="1514500" y="668743"/>
                  </a:lnTo>
                  <a:lnTo>
                    <a:pt x="1556118" y="660476"/>
                  </a:lnTo>
                  <a:lnTo>
                    <a:pt x="1571053" y="650443"/>
                  </a:lnTo>
                  <a:lnTo>
                    <a:pt x="1589862" y="637832"/>
                  </a:lnTo>
                  <a:lnTo>
                    <a:pt x="1612480" y="604012"/>
                  </a:lnTo>
                  <a:lnTo>
                    <a:pt x="1620748" y="562254"/>
                  </a:lnTo>
                  <a:close/>
                </a:path>
                <a:path w="4950459" h="3126105">
                  <a:moveTo>
                    <a:pt x="1645945" y="2028342"/>
                  </a:moveTo>
                  <a:lnTo>
                    <a:pt x="1635683" y="1980539"/>
                  </a:lnTo>
                  <a:lnTo>
                    <a:pt x="1625219" y="1965096"/>
                  </a:lnTo>
                  <a:lnTo>
                    <a:pt x="1625219" y="2028342"/>
                  </a:lnTo>
                  <a:lnTo>
                    <a:pt x="1616989" y="2068588"/>
                  </a:lnTo>
                  <a:lnTo>
                    <a:pt x="1594624" y="2101227"/>
                  </a:lnTo>
                  <a:lnTo>
                    <a:pt x="1561617" y="2123122"/>
                  </a:lnTo>
                  <a:lnTo>
                    <a:pt x="1521421" y="2131123"/>
                  </a:lnTo>
                  <a:lnTo>
                    <a:pt x="1480921" y="2123122"/>
                  </a:lnTo>
                  <a:lnTo>
                    <a:pt x="1448181" y="2101227"/>
                  </a:lnTo>
                  <a:lnTo>
                    <a:pt x="1426375" y="2068588"/>
                  </a:lnTo>
                  <a:lnTo>
                    <a:pt x="1418653" y="2028342"/>
                  </a:lnTo>
                  <a:lnTo>
                    <a:pt x="1426718" y="1987956"/>
                  </a:lnTo>
                  <a:lnTo>
                    <a:pt x="1448727" y="1955253"/>
                  </a:lnTo>
                  <a:lnTo>
                    <a:pt x="1481391" y="1933333"/>
                  </a:lnTo>
                  <a:lnTo>
                    <a:pt x="1521421" y="1925332"/>
                  </a:lnTo>
                  <a:lnTo>
                    <a:pt x="1561617" y="1933333"/>
                  </a:lnTo>
                  <a:lnTo>
                    <a:pt x="1594624" y="1955253"/>
                  </a:lnTo>
                  <a:lnTo>
                    <a:pt x="1616989" y="1987956"/>
                  </a:lnTo>
                  <a:lnTo>
                    <a:pt x="1625219" y="2028342"/>
                  </a:lnTo>
                  <a:lnTo>
                    <a:pt x="1625219" y="1965096"/>
                  </a:lnTo>
                  <a:lnTo>
                    <a:pt x="1608912" y="1941017"/>
                  </a:lnTo>
                  <a:lnTo>
                    <a:pt x="1586115" y="1925332"/>
                  </a:lnTo>
                  <a:lnTo>
                    <a:pt x="1569516" y="1913902"/>
                  </a:lnTo>
                  <a:lnTo>
                    <a:pt x="1521421" y="1903323"/>
                  </a:lnTo>
                  <a:lnTo>
                    <a:pt x="1473073" y="1913204"/>
                  </a:lnTo>
                  <a:lnTo>
                    <a:pt x="1433664" y="1940077"/>
                  </a:lnTo>
                  <a:lnTo>
                    <a:pt x="1407134" y="1979828"/>
                  </a:lnTo>
                  <a:lnTo>
                    <a:pt x="1397419" y="2028342"/>
                  </a:lnTo>
                  <a:lnTo>
                    <a:pt x="1406702" y="2077237"/>
                  </a:lnTo>
                  <a:lnTo>
                    <a:pt x="1433283" y="2117128"/>
                  </a:lnTo>
                  <a:lnTo>
                    <a:pt x="1472933" y="2144001"/>
                  </a:lnTo>
                  <a:lnTo>
                    <a:pt x="1521421" y="2153856"/>
                  </a:lnTo>
                  <a:lnTo>
                    <a:pt x="1569745" y="2143861"/>
                  </a:lnTo>
                  <a:lnTo>
                    <a:pt x="1588249" y="2131123"/>
                  </a:lnTo>
                  <a:lnTo>
                    <a:pt x="1609102" y="2116759"/>
                  </a:lnTo>
                  <a:lnTo>
                    <a:pt x="1635760" y="2076818"/>
                  </a:lnTo>
                  <a:lnTo>
                    <a:pt x="1645945" y="2028342"/>
                  </a:lnTo>
                  <a:close/>
                </a:path>
                <a:path w="4950459" h="3126105">
                  <a:moveTo>
                    <a:pt x="3198037" y="612648"/>
                  </a:moveTo>
                  <a:lnTo>
                    <a:pt x="3191980" y="567867"/>
                  </a:lnTo>
                  <a:lnTo>
                    <a:pt x="3174911" y="527697"/>
                  </a:lnTo>
                  <a:lnTo>
                    <a:pt x="3168866" y="519925"/>
                  </a:lnTo>
                  <a:lnTo>
                    <a:pt x="3168866" y="612648"/>
                  </a:lnTo>
                  <a:lnTo>
                    <a:pt x="3161728" y="656069"/>
                  </a:lnTo>
                  <a:lnTo>
                    <a:pt x="3141916" y="694016"/>
                  </a:lnTo>
                  <a:lnTo>
                    <a:pt x="3111779" y="724077"/>
                  </a:lnTo>
                  <a:lnTo>
                    <a:pt x="3073692" y="743877"/>
                  </a:lnTo>
                  <a:lnTo>
                    <a:pt x="3030029" y="751014"/>
                  </a:lnTo>
                  <a:lnTo>
                    <a:pt x="2985846" y="744169"/>
                  </a:lnTo>
                  <a:lnTo>
                    <a:pt x="2947390" y="724585"/>
                  </a:lnTo>
                  <a:lnTo>
                    <a:pt x="2917101" y="694575"/>
                  </a:lnTo>
                  <a:lnTo>
                    <a:pt x="2897390" y="656501"/>
                  </a:lnTo>
                  <a:lnTo>
                    <a:pt x="2890672" y="612648"/>
                  </a:lnTo>
                  <a:lnTo>
                    <a:pt x="2897390" y="568312"/>
                  </a:lnTo>
                  <a:lnTo>
                    <a:pt x="2917101" y="529907"/>
                  </a:lnTo>
                  <a:lnTo>
                    <a:pt x="2947390" y="499681"/>
                  </a:lnTo>
                  <a:lnTo>
                    <a:pt x="2985846" y="479894"/>
                  </a:lnTo>
                  <a:lnTo>
                    <a:pt x="3030029" y="472795"/>
                  </a:lnTo>
                  <a:lnTo>
                    <a:pt x="3073692" y="479971"/>
                  </a:lnTo>
                  <a:lnTo>
                    <a:pt x="3111779" y="499897"/>
                  </a:lnTo>
                  <a:lnTo>
                    <a:pt x="3141916" y="530225"/>
                  </a:lnTo>
                  <a:lnTo>
                    <a:pt x="3161728" y="568591"/>
                  </a:lnTo>
                  <a:lnTo>
                    <a:pt x="3168866" y="612648"/>
                  </a:lnTo>
                  <a:lnTo>
                    <a:pt x="3168866" y="519925"/>
                  </a:lnTo>
                  <a:lnTo>
                    <a:pt x="3148507" y="493725"/>
                  </a:lnTo>
                  <a:lnTo>
                    <a:pt x="3121317" y="472795"/>
                  </a:lnTo>
                  <a:lnTo>
                    <a:pt x="3114446" y="467499"/>
                  </a:lnTo>
                  <a:lnTo>
                    <a:pt x="3074390" y="450621"/>
                  </a:lnTo>
                  <a:lnTo>
                    <a:pt x="3030029" y="444639"/>
                  </a:lnTo>
                  <a:lnTo>
                    <a:pt x="2985084" y="450621"/>
                  </a:lnTo>
                  <a:lnTo>
                    <a:pt x="2944749" y="467499"/>
                  </a:lnTo>
                  <a:lnTo>
                    <a:pt x="2910636" y="493725"/>
                  </a:lnTo>
                  <a:lnTo>
                    <a:pt x="2884386" y="527697"/>
                  </a:lnTo>
                  <a:lnTo>
                    <a:pt x="2867647" y="567867"/>
                  </a:lnTo>
                  <a:lnTo>
                    <a:pt x="2862034" y="612648"/>
                  </a:lnTo>
                  <a:lnTo>
                    <a:pt x="2867634" y="656882"/>
                  </a:lnTo>
                  <a:lnTo>
                    <a:pt x="2884347" y="696810"/>
                  </a:lnTo>
                  <a:lnTo>
                    <a:pt x="2910509" y="730770"/>
                  </a:lnTo>
                  <a:lnTo>
                    <a:pt x="2944444" y="757097"/>
                  </a:lnTo>
                  <a:lnTo>
                    <a:pt x="2984512" y="774115"/>
                  </a:lnTo>
                  <a:lnTo>
                    <a:pt x="3029039" y="780161"/>
                  </a:lnTo>
                  <a:lnTo>
                    <a:pt x="3073819" y="774115"/>
                  </a:lnTo>
                  <a:lnTo>
                    <a:pt x="3114141" y="757097"/>
                  </a:lnTo>
                  <a:lnTo>
                    <a:pt x="3148380" y="730770"/>
                  </a:lnTo>
                  <a:lnTo>
                    <a:pt x="3174873" y="696810"/>
                  </a:lnTo>
                  <a:lnTo>
                    <a:pt x="3191967" y="656882"/>
                  </a:lnTo>
                  <a:lnTo>
                    <a:pt x="3198037" y="612648"/>
                  </a:lnTo>
                  <a:close/>
                </a:path>
                <a:path w="4950459" h="3126105">
                  <a:moveTo>
                    <a:pt x="4064736" y="3001772"/>
                  </a:moveTo>
                  <a:lnTo>
                    <a:pt x="4055021" y="2953232"/>
                  </a:lnTo>
                  <a:lnTo>
                    <a:pt x="4044492" y="2937433"/>
                  </a:lnTo>
                  <a:lnTo>
                    <a:pt x="4044492" y="3000565"/>
                  </a:lnTo>
                  <a:lnTo>
                    <a:pt x="4036276" y="3040926"/>
                  </a:lnTo>
                  <a:lnTo>
                    <a:pt x="4013974" y="3074085"/>
                  </a:lnTo>
                  <a:lnTo>
                    <a:pt x="3981107" y="3096539"/>
                  </a:lnTo>
                  <a:lnTo>
                    <a:pt x="3941203" y="3104794"/>
                  </a:lnTo>
                  <a:lnTo>
                    <a:pt x="3900970" y="3096552"/>
                  </a:lnTo>
                  <a:lnTo>
                    <a:pt x="3868318" y="3074225"/>
                  </a:lnTo>
                  <a:lnTo>
                    <a:pt x="3846423" y="3041434"/>
                  </a:lnTo>
                  <a:lnTo>
                    <a:pt x="3838422" y="3001772"/>
                  </a:lnTo>
                  <a:lnTo>
                    <a:pt x="3846004" y="2961576"/>
                  </a:lnTo>
                  <a:lnTo>
                    <a:pt x="3867950" y="2929026"/>
                  </a:lnTo>
                  <a:lnTo>
                    <a:pt x="3900830" y="2907220"/>
                  </a:lnTo>
                  <a:lnTo>
                    <a:pt x="3941203" y="2899270"/>
                  </a:lnTo>
                  <a:lnTo>
                    <a:pt x="3981107" y="2906585"/>
                  </a:lnTo>
                  <a:lnTo>
                    <a:pt x="4013974" y="2928315"/>
                  </a:lnTo>
                  <a:lnTo>
                    <a:pt x="4036276" y="2960865"/>
                  </a:lnTo>
                  <a:lnTo>
                    <a:pt x="4044492" y="3000565"/>
                  </a:lnTo>
                  <a:lnTo>
                    <a:pt x="4044492" y="2937433"/>
                  </a:lnTo>
                  <a:lnTo>
                    <a:pt x="4028490" y="2913405"/>
                  </a:lnTo>
                  <a:lnTo>
                    <a:pt x="4007802" y="2899270"/>
                  </a:lnTo>
                  <a:lnTo>
                    <a:pt x="3989070" y="2886456"/>
                  </a:lnTo>
                  <a:lnTo>
                    <a:pt x="3940708" y="2876537"/>
                  </a:lnTo>
                  <a:lnTo>
                    <a:pt x="3892283" y="2886456"/>
                  </a:lnTo>
                  <a:lnTo>
                    <a:pt x="3852697" y="2913405"/>
                  </a:lnTo>
                  <a:lnTo>
                    <a:pt x="3825989" y="2953232"/>
                  </a:lnTo>
                  <a:lnTo>
                    <a:pt x="3816197" y="3001772"/>
                  </a:lnTo>
                  <a:lnTo>
                    <a:pt x="3825989" y="3049994"/>
                  </a:lnTo>
                  <a:lnTo>
                    <a:pt x="3852697" y="3089529"/>
                  </a:lnTo>
                  <a:lnTo>
                    <a:pt x="3892283" y="3116122"/>
                  </a:lnTo>
                  <a:lnTo>
                    <a:pt x="3940708" y="3125546"/>
                  </a:lnTo>
                  <a:lnTo>
                    <a:pt x="3989209" y="3115691"/>
                  </a:lnTo>
                  <a:lnTo>
                    <a:pt x="4005364" y="3104794"/>
                  </a:lnTo>
                  <a:lnTo>
                    <a:pt x="4028859" y="3088957"/>
                  </a:lnTo>
                  <a:lnTo>
                    <a:pt x="4055440" y="3049562"/>
                  </a:lnTo>
                  <a:lnTo>
                    <a:pt x="4064736" y="3001772"/>
                  </a:lnTo>
                  <a:close/>
                </a:path>
                <a:path w="4950459" h="3126105">
                  <a:moveTo>
                    <a:pt x="4687354" y="612648"/>
                  </a:moveTo>
                  <a:lnTo>
                    <a:pt x="4681359" y="567867"/>
                  </a:lnTo>
                  <a:lnTo>
                    <a:pt x="4664443" y="527697"/>
                  </a:lnTo>
                  <a:lnTo>
                    <a:pt x="4659173" y="520877"/>
                  </a:lnTo>
                  <a:lnTo>
                    <a:pt x="4659173" y="612648"/>
                  </a:lnTo>
                  <a:lnTo>
                    <a:pt x="4651857" y="656069"/>
                  </a:lnTo>
                  <a:lnTo>
                    <a:pt x="4631956" y="694016"/>
                  </a:lnTo>
                  <a:lnTo>
                    <a:pt x="4601730" y="724077"/>
                  </a:lnTo>
                  <a:lnTo>
                    <a:pt x="4563440" y="743877"/>
                  </a:lnTo>
                  <a:lnTo>
                    <a:pt x="4519346" y="751014"/>
                  </a:lnTo>
                  <a:lnTo>
                    <a:pt x="4475365" y="743978"/>
                  </a:lnTo>
                  <a:lnTo>
                    <a:pt x="4437380" y="724369"/>
                  </a:lnTo>
                  <a:lnTo>
                    <a:pt x="4407598" y="694436"/>
                  </a:lnTo>
                  <a:lnTo>
                    <a:pt x="4388231" y="656450"/>
                  </a:lnTo>
                  <a:lnTo>
                    <a:pt x="4381474" y="612648"/>
                  </a:lnTo>
                  <a:lnTo>
                    <a:pt x="4388231" y="568312"/>
                  </a:lnTo>
                  <a:lnTo>
                    <a:pt x="4407598" y="529907"/>
                  </a:lnTo>
                  <a:lnTo>
                    <a:pt x="4437380" y="499681"/>
                  </a:lnTo>
                  <a:lnTo>
                    <a:pt x="4475365" y="479894"/>
                  </a:lnTo>
                  <a:lnTo>
                    <a:pt x="4519346" y="472795"/>
                  </a:lnTo>
                  <a:lnTo>
                    <a:pt x="4563440" y="479894"/>
                  </a:lnTo>
                  <a:lnTo>
                    <a:pt x="4601730" y="499681"/>
                  </a:lnTo>
                  <a:lnTo>
                    <a:pt x="4631956" y="529907"/>
                  </a:lnTo>
                  <a:lnTo>
                    <a:pt x="4651857" y="568312"/>
                  </a:lnTo>
                  <a:lnTo>
                    <a:pt x="4659173" y="612648"/>
                  </a:lnTo>
                  <a:lnTo>
                    <a:pt x="4659173" y="520877"/>
                  </a:lnTo>
                  <a:lnTo>
                    <a:pt x="4611065" y="472795"/>
                  </a:lnTo>
                  <a:lnTo>
                    <a:pt x="4564050" y="450621"/>
                  </a:lnTo>
                  <a:lnTo>
                    <a:pt x="4519346" y="444639"/>
                  </a:lnTo>
                  <a:lnTo>
                    <a:pt x="4475061" y="450621"/>
                  </a:lnTo>
                  <a:lnTo>
                    <a:pt x="4435157" y="467499"/>
                  </a:lnTo>
                  <a:lnTo>
                    <a:pt x="4401248" y="493725"/>
                  </a:lnTo>
                  <a:lnTo>
                    <a:pt x="4374921" y="527697"/>
                  </a:lnTo>
                  <a:lnTo>
                    <a:pt x="4357751" y="567867"/>
                  </a:lnTo>
                  <a:lnTo>
                    <a:pt x="4351350" y="612648"/>
                  </a:lnTo>
                  <a:lnTo>
                    <a:pt x="4357332" y="657148"/>
                  </a:lnTo>
                  <a:lnTo>
                    <a:pt x="4374248" y="697153"/>
                  </a:lnTo>
                  <a:lnTo>
                    <a:pt x="4400512" y="731062"/>
                  </a:lnTo>
                  <a:lnTo>
                    <a:pt x="4434497" y="757275"/>
                  </a:lnTo>
                  <a:lnTo>
                    <a:pt x="4474642" y="774166"/>
                  </a:lnTo>
                  <a:lnTo>
                    <a:pt x="4519346" y="780161"/>
                  </a:lnTo>
                  <a:lnTo>
                    <a:pt x="4564050" y="773684"/>
                  </a:lnTo>
                  <a:lnTo>
                    <a:pt x="4604194" y="756551"/>
                  </a:lnTo>
                  <a:lnTo>
                    <a:pt x="4638192" y="730313"/>
                  </a:lnTo>
                  <a:lnTo>
                    <a:pt x="4664443" y="696544"/>
                  </a:lnTo>
                  <a:lnTo>
                    <a:pt x="4681359" y="656793"/>
                  </a:lnTo>
                  <a:lnTo>
                    <a:pt x="4687354" y="612648"/>
                  </a:lnTo>
                  <a:close/>
                </a:path>
                <a:path w="4950459" h="3126105">
                  <a:moveTo>
                    <a:pt x="4950244" y="2343112"/>
                  </a:moveTo>
                  <a:lnTo>
                    <a:pt x="4940503" y="2294598"/>
                  </a:lnTo>
                  <a:lnTo>
                    <a:pt x="4928984" y="2277427"/>
                  </a:lnTo>
                  <a:lnTo>
                    <a:pt x="4928984" y="2343112"/>
                  </a:lnTo>
                  <a:lnTo>
                    <a:pt x="4920767" y="2383244"/>
                  </a:lnTo>
                  <a:lnTo>
                    <a:pt x="4898415" y="2415959"/>
                  </a:lnTo>
                  <a:lnTo>
                    <a:pt x="4865408" y="2438057"/>
                  </a:lnTo>
                  <a:lnTo>
                    <a:pt x="4825212" y="2446375"/>
                  </a:lnTo>
                  <a:lnTo>
                    <a:pt x="4785106" y="2438057"/>
                  </a:lnTo>
                  <a:lnTo>
                    <a:pt x="4752264" y="2415959"/>
                  </a:lnTo>
                  <a:lnTo>
                    <a:pt x="4730077" y="2383244"/>
                  </a:lnTo>
                  <a:lnTo>
                    <a:pt x="4721936" y="2343112"/>
                  </a:lnTo>
                  <a:lnTo>
                    <a:pt x="4730026" y="2302687"/>
                  </a:lnTo>
                  <a:lnTo>
                    <a:pt x="4752149" y="2269883"/>
                  </a:lnTo>
                  <a:lnTo>
                    <a:pt x="4785106" y="2247874"/>
                  </a:lnTo>
                  <a:lnTo>
                    <a:pt x="4825708" y="2239835"/>
                  </a:lnTo>
                  <a:lnTo>
                    <a:pt x="4865611" y="2248039"/>
                  </a:lnTo>
                  <a:lnTo>
                    <a:pt x="4898479" y="2270341"/>
                  </a:lnTo>
                  <a:lnTo>
                    <a:pt x="4920767" y="2303208"/>
                  </a:lnTo>
                  <a:lnTo>
                    <a:pt x="4928984" y="2343112"/>
                  </a:lnTo>
                  <a:lnTo>
                    <a:pt x="4928984" y="2277427"/>
                  </a:lnTo>
                  <a:lnTo>
                    <a:pt x="4913846" y="2254834"/>
                  </a:lnTo>
                  <a:lnTo>
                    <a:pt x="4891684" y="2239835"/>
                  </a:lnTo>
                  <a:lnTo>
                    <a:pt x="4874133" y="2227961"/>
                  </a:lnTo>
                  <a:lnTo>
                    <a:pt x="4825212" y="2218080"/>
                  </a:lnTo>
                  <a:lnTo>
                    <a:pt x="4776698" y="2227783"/>
                  </a:lnTo>
                  <a:lnTo>
                    <a:pt x="4736947" y="2254377"/>
                  </a:lnTo>
                  <a:lnTo>
                    <a:pt x="4710074" y="2294077"/>
                  </a:lnTo>
                  <a:lnTo>
                    <a:pt x="4700194" y="2343112"/>
                  </a:lnTo>
                  <a:lnTo>
                    <a:pt x="4710493" y="2390876"/>
                  </a:lnTo>
                  <a:lnTo>
                    <a:pt x="4737328" y="2430284"/>
                  </a:lnTo>
                  <a:lnTo>
                    <a:pt x="4776838" y="2457246"/>
                  </a:lnTo>
                  <a:lnTo>
                    <a:pt x="4825212" y="2467648"/>
                  </a:lnTo>
                  <a:lnTo>
                    <a:pt x="4874133" y="2457754"/>
                  </a:lnTo>
                  <a:lnTo>
                    <a:pt x="4890859" y="2446375"/>
                  </a:lnTo>
                  <a:lnTo>
                    <a:pt x="4913846" y="2430742"/>
                  </a:lnTo>
                  <a:lnTo>
                    <a:pt x="4940503" y="2391041"/>
                  </a:lnTo>
                  <a:lnTo>
                    <a:pt x="4950244" y="2343112"/>
                  </a:lnTo>
                  <a:close/>
                </a:path>
              </a:pathLst>
            </a:custGeom>
            <a:solidFill>
              <a:srgbClr val="735C9A"/>
            </a:solidFill>
          </p:spPr>
          <p:txBody>
            <a:bodyPr wrap="square" lIns="0" tIns="0" rIns="0" bIns="0" rtlCol="0"/>
            <a:lstStyle/>
            <a:p>
              <a:endParaRPr/>
            </a:p>
          </p:txBody>
        </p:sp>
        <p:pic>
          <p:nvPicPr>
            <p:cNvPr id="30" name="object 30"/>
            <p:cNvPicPr/>
            <p:nvPr/>
          </p:nvPicPr>
          <p:blipFill>
            <a:blip r:embed="rId20" cstate="print"/>
            <a:stretch>
              <a:fillRect/>
            </a:stretch>
          </p:blipFill>
          <p:spPr>
            <a:xfrm>
              <a:off x="0" y="8717756"/>
              <a:ext cx="4630608" cy="2590802"/>
            </a:xfrm>
            <a:prstGeom prst="rect">
              <a:avLst/>
            </a:prstGeom>
          </p:spPr>
        </p:pic>
        <p:sp>
          <p:nvSpPr>
            <p:cNvPr id="31" name="object 31"/>
            <p:cNvSpPr/>
            <p:nvPr/>
          </p:nvSpPr>
          <p:spPr>
            <a:xfrm>
              <a:off x="0" y="9177610"/>
              <a:ext cx="5320665" cy="2131060"/>
            </a:xfrm>
            <a:custGeom>
              <a:avLst/>
              <a:gdLst/>
              <a:ahLst/>
              <a:cxnLst/>
              <a:rect l="l" t="t" r="r" b="b"/>
              <a:pathLst>
                <a:path w="5320665" h="2131059">
                  <a:moveTo>
                    <a:pt x="2526512" y="2130945"/>
                  </a:moveTo>
                  <a:lnTo>
                    <a:pt x="2371585" y="1976018"/>
                  </a:lnTo>
                  <a:lnTo>
                    <a:pt x="633717" y="1976018"/>
                  </a:lnTo>
                  <a:lnTo>
                    <a:pt x="628332" y="1981403"/>
                  </a:lnTo>
                  <a:lnTo>
                    <a:pt x="549008" y="1902142"/>
                  </a:lnTo>
                  <a:lnTo>
                    <a:pt x="496328" y="1849513"/>
                  </a:lnTo>
                  <a:lnTo>
                    <a:pt x="26416" y="1849513"/>
                  </a:lnTo>
                  <a:lnTo>
                    <a:pt x="0" y="1875739"/>
                  </a:lnTo>
                  <a:lnTo>
                    <a:pt x="0" y="1949653"/>
                  </a:lnTo>
                  <a:lnTo>
                    <a:pt x="47180" y="1902142"/>
                  </a:lnTo>
                  <a:lnTo>
                    <a:pt x="474103" y="1902142"/>
                  </a:lnTo>
                  <a:lnTo>
                    <a:pt x="590892" y="2018868"/>
                  </a:lnTo>
                  <a:lnTo>
                    <a:pt x="478878" y="2130945"/>
                  </a:lnTo>
                  <a:lnTo>
                    <a:pt x="554062" y="2130945"/>
                  </a:lnTo>
                  <a:lnTo>
                    <a:pt x="628561" y="2056498"/>
                  </a:lnTo>
                  <a:lnTo>
                    <a:pt x="703072" y="2130945"/>
                  </a:lnTo>
                  <a:lnTo>
                    <a:pt x="778052" y="2130945"/>
                  </a:lnTo>
                  <a:lnTo>
                    <a:pt x="675640" y="2028647"/>
                  </a:lnTo>
                  <a:lnTo>
                    <a:pt x="2349830" y="2028647"/>
                  </a:lnTo>
                  <a:lnTo>
                    <a:pt x="2452141" y="2130945"/>
                  </a:lnTo>
                  <a:lnTo>
                    <a:pt x="2526512" y="2130945"/>
                  </a:lnTo>
                  <a:close/>
                </a:path>
                <a:path w="5320665" h="2131059">
                  <a:moveTo>
                    <a:pt x="4870412" y="2130945"/>
                  </a:moveTo>
                  <a:lnTo>
                    <a:pt x="4869916" y="2103755"/>
                  </a:lnTo>
                  <a:lnTo>
                    <a:pt x="4488472" y="2103755"/>
                  </a:lnTo>
                  <a:lnTo>
                    <a:pt x="4461294" y="2130945"/>
                  </a:lnTo>
                  <a:lnTo>
                    <a:pt x="4870412" y="2130945"/>
                  </a:lnTo>
                  <a:close/>
                </a:path>
                <a:path w="5320665" h="2131059">
                  <a:moveTo>
                    <a:pt x="4914417" y="1803819"/>
                  </a:moveTo>
                  <a:lnTo>
                    <a:pt x="4910175" y="1783321"/>
                  </a:lnTo>
                  <a:lnTo>
                    <a:pt x="4898707" y="1766417"/>
                  </a:lnTo>
                  <a:lnTo>
                    <a:pt x="4881867" y="1754936"/>
                  </a:lnTo>
                  <a:lnTo>
                    <a:pt x="4861522" y="1750695"/>
                  </a:lnTo>
                  <a:lnTo>
                    <a:pt x="4840541" y="1754924"/>
                  </a:lnTo>
                  <a:lnTo>
                    <a:pt x="4823777" y="1766354"/>
                  </a:lnTo>
                  <a:lnTo>
                    <a:pt x="4812677" y="1783118"/>
                  </a:lnTo>
                  <a:lnTo>
                    <a:pt x="4811103" y="1790966"/>
                  </a:lnTo>
                  <a:lnTo>
                    <a:pt x="4282376" y="1790966"/>
                  </a:lnTo>
                  <a:lnTo>
                    <a:pt x="3942219" y="2130945"/>
                  </a:lnTo>
                  <a:lnTo>
                    <a:pt x="3979761" y="2130945"/>
                  </a:lnTo>
                  <a:lnTo>
                    <a:pt x="4292739" y="1817154"/>
                  </a:lnTo>
                  <a:lnTo>
                    <a:pt x="4811280" y="1817154"/>
                  </a:lnTo>
                  <a:lnTo>
                    <a:pt x="4812665" y="1824355"/>
                  </a:lnTo>
                  <a:lnTo>
                    <a:pt x="4823650" y="1841474"/>
                  </a:lnTo>
                  <a:lnTo>
                    <a:pt x="4840109" y="1852980"/>
                  </a:lnTo>
                  <a:lnTo>
                    <a:pt x="4860506" y="1857184"/>
                  </a:lnTo>
                  <a:lnTo>
                    <a:pt x="4881448" y="1852980"/>
                  </a:lnTo>
                  <a:lnTo>
                    <a:pt x="4898580" y="1841525"/>
                  </a:lnTo>
                  <a:lnTo>
                    <a:pt x="4910163" y="1824558"/>
                  </a:lnTo>
                  <a:lnTo>
                    <a:pt x="4914417" y="1803819"/>
                  </a:lnTo>
                  <a:close/>
                </a:path>
                <a:path w="5320665" h="2131059">
                  <a:moveTo>
                    <a:pt x="5320068" y="1160932"/>
                  </a:moveTo>
                  <a:lnTo>
                    <a:pt x="5301793" y="1141641"/>
                  </a:lnTo>
                  <a:lnTo>
                    <a:pt x="5058664" y="1384300"/>
                  </a:lnTo>
                  <a:lnTo>
                    <a:pt x="3428517" y="1384300"/>
                  </a:lnTo>
                  <a:lnTo>
                    <a:pt x="3191179" y="1146860"/>
                  </a:lnTo>
                  <a:lnTo>
                    <a:pt x="3864356" y="1146860"/>
                  </a:lnTo>
                  <a:lnTo>
                    <a:pt x="3864356" y="1120673"/>
                  </a:lnTo>
                  <a:lnTo>
                    <a:pt x="3164509" y="1120190"/>
                  </a:lnTo>
                  <a:lnTo>
                    <a:pt x="2220861" y="176110"/>
                  </a:lnTo>
                  <a:lnTo>
                    <a:pt x="1294371" y="176885"/>
                  </a:lnTo>
                  <a:lnTo>
                    <a:pt x="1117955" y="482"/>
                  </a:lnTo>
                  <a:lnTo>
                    <a:pt x="0" y="0"/>
                  </a:lnTo>
                  <a:lnTo>
                    <a:pt x="0" y="26200"/>
                  </a:lnTo>
                  <a:lnTo>
                    <a:pt x="1107579" y="26200"/>
                  </a:lnTo>
                  <a:lnTo>
                    <a:pt x="1283487" y="202577"/>
                  </a:lnTo>
                  <a:lnTo>
                    <a:pt x="2209495" y="202577"/>
                  </a:lnTo>
                  <a:lnTo>
                    <a:pt x="3127260" y="1120165"/>
                  </a:lnTo>
                  <a:lnTo>
                    <a:pt x="2464968" y="1119695"/>
                  </a:lnTo>
                  <a:lnTo>
                    <a:pt x="2305685" y="1279055"/>
                  </a:lnTo>
                  <a:lnTo>
                    <a:pt x="1673364" y="1279055"/>
                  </a:lnTo>
                  <a:lnTo>
                    <a:pt x="1099680" y="706094"/>
                  </a:lnTo>
                  <a:lnTo>
                    <a:pt x="0" y="706094"/>
                  </a:lnTo>
                  <a:lnTo>
                    <a:pt x="0" y="732307"/>
                  </a:lnTo>
                  <a:lnTo>
                    <a:pt x="1089799" y="732307"/>
                  </a:lnTo>
                  <a:lnTo>
                    <a:pt x="1662988" y="1305242"/>
                  </a:lnTo>
                  <a:lnTo>
                    <a:pt x="2279510" y="1305242"/>
                  </a:lnTo>
                  <a:lnTo>
                    <a:pt x="1953056" y="1631873"/>
                  </a:lnTo>
                  <a:lnTo>
                    <a:pt x="119316" y="1631873"/>
                  </a:lnTo>
                  <a:lnTo>
                    <a:pt x="0" y="1751342"/>
                  </a:lnTo>
                  <a:lnTo>
                    <a:pt x="0" y="1789696"/>
                  </a:lnTo>
                  <a:lnTo>
                    <a:pt x="131191" y="1658785"/>
                  </a:lnTo>
                  <a:lnTo>
                    <a:pt x="1965413" y="1658785"/>
                  </a:lnTo>
                  <a:lnTo>
                    <a:pt x="2318258" y="1305242"/>
                  </a:lnTo>
                  <a:lnTo>
                    <a:pt x="2695244" y="1305242"/>
                  </a:lnTo>
                  <a:lnTo>
                    <a:pt x="3100921" y="1711413"/>
                  </a:lnTo>
                  <a:lnTo>
                    <a:pt x="3460902" y="1711413"/>
                  </a:lnTo>
                  <a:lnTo>
                    <a:pt x="3463340" y="1723593"/>
                  </a:lnTo>
                  <a:lnTo>
                    <a:pt x="3474745" y="1740725"/>
                  </a:lnTo>
                  <a:lnTo>
                    <a:pt x="3491712" y="1752346"/>
                  </a:lnTo>
                  <a:lnTo>
                    <a:pt x="3512553" y="1756638"/>
                  </a:lnTo>
                  <a:lnTo>
                    <a:pt x="3532886" y="1751825"/>
                  </a:lnTo>
                  <a:lnTo>
                    <a:pt x="3549294" y="1740204"/>
                  </a:lnTo>
                  <a:lnTo>
                    <a:pt x="3560419" y="1723212"/>
                  </a:lnTo>
                  <a:lnTo>
                    <a:pt x="3564928" y="1702282"/>
                  </a:lnTo>
                  <a:lnTo>
                    <a:pt x="3560343" y="1681746"/>
                  </a:lnTo>
                  <a:lnTo>
                    <a:pt x="3549104" y="1665020"/>
                  </a:lnTo>
                  <a:lnTo>
                    <a:pt x="3532682" y="1653768"/>
                  </a:lnTo>
                  <a:lnTo>
                    <a:pt x="3512553" y="1649653"/>
                  </a:lnTo>
                  <a:lnTo>
                    <a:pt x="3492106" y="1653641"/>
                  </a:lnTo>
                  <a:lnTo>
                    <a:pt x="3475101" y="1664716"/>
                  </a:lnTo>
                  <a:lnTo>
                    <a:pt x="3463480" y="1681543"/>
                  </a:lnTo>
                  <a:lnTo>
                    <a:pt x="3462718" y="1685239"/>
                  </a:lnTo>
                  <a:lnTo>
                    <a:pt x="3111296" y="1685239"/>
                  </a:lnTo>
                  <a:lnTo>
                    <a:pt x="2705608" y="1279055"/>
                  </a:lnTo>
                  <a:lnTo>
                    <a:pt x="2344394" y="1279055"/>
                  </a:lnTo>
                  <a:lnTo>
                    <a:pt x="2476335" y="1146860"/>
                  </a:lnTo>
                  <a:lnTo>
                    <a:pt x="3153968" y="1146860"/>
                  </a:lnTo>
                  <a:lnTo>
                    <a:pt x="3418636" y="1411465"/>
                  </a:lnTo>
                  <a:lnTo>
                    <a:pt x="5070043" y="1411465"/>
                  </a:lnTo>
                  <a:lnTo>
                    <a:pt x="5320068" y="1160932"/>
                  </a:lnTo>
                  <a:close/>
                </a:path>
              </a:pathLst>
            </a:custGeom>
            <a:solidFill>
              <a:srgbClr val="735C9A"/>
            </a:solidFill>
          </p:spPr>
          <p:txBody>
            <a:bodyPr wrap="square" lIns="0" tIns="0" rIns="0" bIns="0" rtlCol="0"/>
            <a:lstStyle/>
            <a:p>
              <a:endParaRPr/>
            </a:p>
          </p:txBody>
        </p:sp>
        <p:pic>
          <p:nvPicPr>
            <p:cNvPr id="32" name="object 32"/>
            <p:cNvPicPr/>
            <p:nvPr/>
          </p:nvPicPr>
          <p:blipFill>
            <a:blip r:embed="rId21" cstate="print"/>
            <a:stretch>
              <a:fillRect/>
            </a:stretch>
          </p:blipFill>
          <p:spPr>
            <a:xfrm>
              <a:off x="3361824" y="10510029"/>
              <a:ext cx="105755" cy="105735"/>
            </a:xfrm>
            <a:prstGeom prst="rect">
              <a:avLst/>
            </a:prstGeom>
          </p:spPr>
        </p:pic>
        <p:pic>
          <p:nvPicPr>
            <p:cNvPr id="33" name="object 33"/>
            <p:cNvPicPr/>
            <p:nvPr/>
          </p:nvPicPr>
          <p:blipFill>
            <a:blip r:embed="rId22" cstate="print"/>
            <a:stretch>
              <a:fillRect/>
            </a:stretch>
          </p:blipFill>
          <p:spPr>
            <a:xfrm>
              <a:off x="1066577" y="10973259"/>
              <a:ext cx="105253" cy="105504"/>
            </a:xfrm>
            <a:prstGeom prst="rect">
              <a:avLst/>
            </a:prstGeom>
          </p:spPr>
        </p:pic>
        <p:pic>
          <p:nvPicPr>
            <p:cNvPr id="34" name="object 34"/>
            <p:cNvPicPr/>
            <p:nvPr/>
          </p:nvPicPr>
          <p:blipFill>
            <a:blip r:embed="rId23" cstate="print"/>
            <a:stretch>
              <a:fillRect/>
            </a:stretch>
          </p:blipFill>
          <p:spPr>
            <a:xfrm>
              <a:off x="1609136" y="10419079"/>
              <a:ext cx="105242" cy="106248"/>
            </a:xfrm>
            <a:prstGeom prst="rect">
              <a:avLst/>
            </a:prstGeom>
          </p:spPr>
        </p:pic>
        <p:sp>
          <p:nvSpPr>
            <p:cNvPr id="35" name="object 35"/>
            <p:cNvSpPr/>
            <p:nvPr/>
          </p:nvSpPr>
          <p:spPr>
            <a:xfrm>
              <a:off x="1041377" y="9856524"/>
              <a:ext cx="107314" cy="106680"/>
            </a:xfrm>
            <a:custGeom>
              <a:avLst/>
              <a:gdLst/>
              <a:ahLst/>
              <a:cxnLst/>
              <a:rect l="l" t="t" r="r" b="b"/>
              <a:pathLst>
                <a:path w="107315" h="106679">
                  <a:moveTo>
                    <a:pt x="53862" y="0"/>
                  </a:moveTo>
                  <a:lnTo>
                    <a:pt x="33288" y="4100"/>
                  </a:lnTo>
                  <a:lnTo>
                    <a:pt x="16372" y="15381"/>
                  </a:lnTo>
                  <a:lnTo>
                    <a:pt x="4736" y="32317"/>
                  </a:lnTo>
                  <a:lnTo>
                    <a:pt x="0" y="53380"/>
                  </a:lnTo>
                  <a:lnTo>
                    <a:pt x="4728" y="73867"/>
                  </a:lnTo>
                  <a:lnTo>
                    <a:pt x="16309" y="90761"/>
                  </a:lnTo>
                  <a:lnTo>
                    <a:pt x="33076" y="102237"/>
                  </a:lnTo>
                  <a:lnTo>
                    <a:pt x="53359" y="106467"/>
                  </a:lnTo>
                  <a:lnTo>
                    <a:pt x="73995" y="102372"/>
                  </a:lnTo>
                  <a:lnTo>
                    <a:pt x="90971" y="91122"/>
                  </a:lnTo>
                  <a:lnTo>
                    <a:pt x="102481" y="74273"/>
                  </a:lnTo>
                  <a:lnTo>
                    <a:pt x="106719" y="53380"/>
                  </a:lnTo>
                  <a:lnTo>
                    <a:pt x="102489" y="32719"/>
                  </a:lnTo>
                  <a:lnTo>
                    <a:pt x="91033" y="15739"/>
                  </a:lnTo>
                  <a:lnTo>
                    <a:pt x="74207" y="4234"/>
                  </a:lnTo>
                  <a:lnTo>
                    <a:pt x="53862" y="0"/>
                  </a:lnTo>
                  <a:close/>
                </a:path>
              </a:pathLst>
            </a:custGeom>
            <a:solidFill>
              <a:srgbClr val="735C9A"/>
            </a:solidFill>
          </p:spPr>
          <p:txBody>
            <a:bodyPr wrap="square" lIns="0" tIns="0" rIns="0" bIns="0" rtlCol="0"/>
            <a:lstStyle/>
            <a:p>
              <a:endParaRPr/>
            </a:p>
          </p:txBody>
        </p:sp>
        <p:pic>
          <p:nvPicPr>
            <p:cNvPr id="36" name="object 36"/>
            <p:cNvPicPr/>
            <p:nvPr/>
          </p:nvPicPr>
          <p:blipFill>
            <a:blip r:embed="rId24" cstate="print"/>
            <a:stretch>
              <a:fillRect/>
            </a:stretch>
          </p:blipFill>
          <p:spPr>
            <a:xfrm>
              <a:off x="5271139" y="10271086"/>
              <a:ext cx="106258" cy="106509"/>
            </a:xfrm>
            <a:prstGeom prst="rect">
              <a:avLst/>
            </a:prstGeom>
          </p:spPr>
        </p:pic>
        <p:sp>
          <p:nvSpPr>
            <p:cNvPr id="37" name="object 37"/>
            <p:cNvSpPr/>
            <p:nvPr/>
          </p:nvSpPr>
          <p:spPr>
            <a:xfrm>
              <a:off x="159842" y="10261987"/>
              <a:ext cx="3748404" cy="349250"/>
            </a:xfrm>
            <a:custGeom>
              <a:avLst/>
              <a:gdLst/>
              <a:ahLst/>
              <a:cxnLst/>
              <a:rect l="l" t="t" r="r" b="b"/>
              <a:pathLst>
                <a:path w="3748404" h="349250">
                  <a:moveTo>
                    <a:pt x="106248" y="296468"/>
                  </a:moveTo>
                  <a:lnTo>
                    <a:pt x="102006" y="275691"/>
                  </a:lnTo>
                  <a:lnTo>
                    <a:pt x="90551" y="258813"/>
                  </a:lnTo>
                  <a:lnTo>
                    <a:pt x="73710" y="247370"/>
                  </a:lnTo>
                  <a:lnTo>
                    <a:pt x="53352" y="242849"/>
                  </a:lnTo>
                  <a:lnTo>
                    <a:pt x="32512" y="247154"/>
                  </a:lnTo>
                  <a:lnTo>
                    <a:pt x="15557" y="258813"/>
                  </a:lnTo>
                  <a:lnTo>
                    <a:pt x="4165" y="275882"/>
                  </a:lnTo>
                  <a:lnTo>
                    <a:pt x="0" y="296468"/>
                  </a:lnTo>
                  <a:lnTo>
                    <a:pt x="4165" y="316458"/>
                  </a:lnTo>
                  <a:lnTo>
                    <a:pt x="15557" y="333235"/>
                  </a:lnTo>
                  <a:lnTo>
                    <a:pt x="32512" y="344779"/>
                  </a:lnTo>
                  <a:lnTo>
                    <a:pt x="53352" y="349084"/>
                  </a:lnTo>
                  <a:lnTo>
                    <a:pt x="73710" y="344779"/>
                  </a:lnTo>
                  <a:lnTo>
                    <a:pt x="90551" y="333235"/>
                  </a:lnTo>
                  <a:lnTo>
                    <a:pt x="102006" y="316458"/>
                  </a:lnTo>
                  <a:lnTo>
                    <a:pt x="106248" y="296468"/>
                  </a:lnTo>
                  <a:close/>
                </a:path>
                <a:path w="3748404" h="349250">
                  <a:moveTo>
                    <a:pt x="3747986" y="53340"/>
                  </a:moveTo>
                  <a:lnTo>
                    <a:pt x="3743972" y="32702"/>
                  </a:lnTo>
                  <a:lnTo>
                    <a:pt x="3732987" y="15735"/>
                  </a:lnTo>
                  <a:lnTo>
                    <a:pt x="3716528" y="4241"/>
                  </a:lnTo>
                  <a:lnTo>
                    <a:pt x="3696131" y="0"/>
                  </a:lnTo>
                  <a:lnTo>
                    <a:pt x="3675215" y="4749"/>
                  </a:lnTo>
                  <a:lnTo>
                    <a:pt x="3658133" y="16192"/>
                  </a:lnTo>
                  <a:lnTo>
                    <a:pt x="3646703" y="32867"/>
                  </a:lnTo>
                  <a:lnTo>
                    <a:pt x="3642753" y="53340"/>
                  </a:lnTo>
                  <a:lnTo>
                    <a:pt x="3646919" y="74244"/>
                  </a:lnTo>
                  <a:lnTo>
                    <a:pt x="3658324" y="91097"/>
                  </a:lnTo>
                  <a:lnTo>
                    <a:pt x="3675278" y="102362"/>
                  </a:lnTo>
                  <a:lnTo>
                    <a:pt x="3696131" y="106451"/>
                  </a:lnTo>
                  <a:lnTo>
                    <a:pt x="3716667" y="102362"/>
                  </a:lnTo>
                  <a:lnTo>
                    <a:pt x="3733368" y="91097"/>
                  </a:lnTo>
                  <a:lnTo>
                    <a:pt x="3744417" y="74244"/>
                  </a:lnTo>
                  <a:lnTo>
                    <a:pt x="3747986" y="53340"/>
                  </a:lnTo>
                  <a:close/>
                </a:path>
              </a:pathLst>
            </a:custGeom>
            <a:solidFill>
              <a:srgbClr val="735C9A"/>
            </a:solidFill>
          </p:spPr>
          <p:txBody>
            <a:bodyPr wrap="square" lIns="0" tIns="0" rIns="0" bIns="0" rtlCol="0"/>
            <a:lstStyle/>
            <a:p>
              <a:endParaRPr/>
            </a:p>
          </p:txBody>
        </p:sp>
        <p:pic>
          <p:nvPicPr>
            <p:cNvPr id="38" name="object 38"/>
            <p:cNvPicPr/>
            <p:nvPr/>
          </p:nvPicPr>
          <p:blipFill>
            <a:blip r:embed="rId25" cstate="print"/>
            <a:stretch>
              <a:fillRect/>
            </a:stretch>
          </p:blipFill>
          <p:spPr>
            <a:xfrm>
              <a:off x="1907096" y="10768945"/>
              <a:ext cx="104761" cy="106729"/>
            </a:xfrm>
            <a:prstGeom prst="rect">
              <a:avLst/>
            </a:prstGeom>
          </p:spPr>
        </p:pic>
        <p:pic>
          <p:nvPicPr>
            <p:cNvPr id="39" name="object 39"/>
            <p:cNvPicPr/>
            <p:nvPr/>
          </p:nvPicPr>
          <p:blipFill>
            <a:blip r:embed="rId26" cstate="print"/>
            <a:stretch>
              <a:fillRect/>
            </a:stretch>
          </p:blipFill>
          <p:spPr>
            <a:xfrm>
              <a:off x="4803702" y="11228726"/>
              <a:ext cx="150738" cy="79828"/>
            </a:xfrm>
            <a:prstGeom prst="rect">
              <a:avLst/>
            </a:prstGeom>
          </p:spPr>
        </p:pic>
        <p:sp>
          <p:nvSpPr>
            <p:cNvPr id="40" name="object 40"/>
            <p:cNvSpPr/>
            <p:nvPr/>
          </p:nvSpPr>
          <p:spPr>
            <a:xfrm>
              <a:off x="91643" y="9779463"/>
              <a:ext cx="4950460" cy="1529715"/>
            </a:xfrm>
            <a:custGeom>
              <a:avLst/>
              <a:gdLst/>
              <a:ahLst/>
              <a:cxnLst/>
              <a:rect l="l" t="t" r="r" b="b"/>
              <a:pathLst>
                <a:path w="4950460" h="1529715">
                  <a:moveTo>
                    <a:pt x="250024" y="782447"/>
                  </a:moveTo>
                  <a:lnTo>
                    <a:pt x="239737" y="734682"/>
                  </a:lnTo>
                  <a:lnTo>
                    <a:pt x="228295" y="717867"/>
                  </a:lnTo>
                  <a:lnTo>
                    <a:pt x="228295" y="782447"/>
                  </a:lnTo>
                  <a:lnTo>
                    <a:pt x="220205" y="822858"/>
                  </a:lnTo>
                  <a:lnTo>
                    <a:pt x="198081" y="855662"/>
                  </a:lnTo>
                  <a:lnTo>
                    <a:pt x="165125" y="877671"/>
                  </a:lnTo>
                  <a:lnTo>
                    <a:pt x="124510" y="885723"/>
                  </a:lnTo>
                  <a:lnTo>
                    <a:pt x="84607" y="877506"/>
                  </a:lnTo>
                  <a:lnTo>
                    <a:pt x="51752" y="855205"/>
                  </a:lnTo>
                  <a:lnTo>
                    <a:pt x="29451" y="822350"/>
                  </a:lnTo>
                  <a:lnTo>
                    <a:pt x="21234" y="782447"/>
                  </a:lnTo>
                  <a:lnTo>
                    <a:pt x="29464" y="742302"/>
                  </a:lnTo>
                  <a:lnTo>
                    <a:pt x="51816" y="709587"/>
                  </a:lnTo>
                  <a:lnTo>
                    <a:pt x="84823" y="687489"/>
                  </a:lnTo>
                  <a:lnTo>
                    <a:pt x="125018" y="679170"/>
                  </a:lnTo>
                  <a:lnTo>
                    <a:pt x="165125" y="687489"/>
                  </a:lnTo>
                  <a:lnTo>
                    <a:pt x="197967" y="709587"/>
                  </a:lnTo>
                  <a:lnTo>
                    <a:pt x="220141" y="742302"/>
                  </a:lnTo>
                  <a:lnTo>
                    <a:pt x="228295" y="782447"/>
                  </a:lnTo>
                  <a:lnTo>
                    <a:pt x="228295" y="717867"/>
                  </a:lnTo>
                  <a:lnTo>
                    <a:pt x="212915" y="695261"/>
                  </a:lnTo>
                  <a:lnTo>
                    <a:pt x="189318" y="679170"/>
                  </a:lnTo>
                  <a:lnTo>
                    <a:pt x="173393" y="668299"/>
                  </a:lnTo>
                  <a:lnTo>
                    <a:pt x="125018" y="657898"/>
                  </a:lnTo>
                  <a:lnTo>
                    <a:pt x="76098" y="667791"/>
                  </a:lnTo>
                  <a:lnTo>
                    <a:pt x="36385" y="694817"/>
                  </a:lnTo>
                  <a:lnTo>
                    <a:pt x="9728" y="734504"/>
                  </a:lnTo>
                  <a:lnTo>
                    <a:pt x="0" y="782447"/>
                  </a:lnTo>
                  <a:lnTo>
                    <a:pt x="9728" y="830961"/>
                  </a:lnTo>
                  <a:lnTo>
                    <a:pt x="36385" y="870712"/>
                  </a:lnTo>
                  <a:lnTo>
                    <a:pt x="76098" y="897585"/>
                  </a:lnTo>
                  <a:lnTo>
                    <a:pt x="125018" y="907453"/>
                  </a:lnTo>
                  <a:lnTo>
                    <a:pt x="173532" y="897750"/>
                  </a:lnTo>
                  <a:lnTo>
                    <a:pt x="191528" y="885723"/>
                  </a:lnTo>
                  <a:lnTo>
                    <a:pt x="213283" y="871169"/>
                  </a:lnTo>
                  <a:lnTo>
                    <a:pt x="240157" y="831469"/>
                  </a:lnTo>
                  <a:lnTo>
                    <a:pt x="250024" y="782447"/>
                  </a:lnTo>
                  <a:close/>
                </a:path>
                <a:path w="4950460" h="1529715">
                  <a:moveTo>
                    <a:pt x="1134046" y="123774"/>
                  </a:moveTo>
                  <a:lnTo>
                    <a:pt x="1124242" y="75539"/>
                  </a:lnTo>
                  <a:lnTo>
                    <a:pt x="1111796" y="57124"/>
                  </a:lnTo>
                  <a:lnTo>
                    <a:pt x="1111796" y="123774"/>
                  </a:lnTo>
                  <a:lnTo>
                    <a:pt x="1104226" y="163969"/>
                  </a:lnTo>
                  <a:lnTo>
                    <a:pt x="1082281" y="196519"/>
                  </a:lnTo>
                  <a:lnTo>
                    <a:pt x="1049401" y="218313"/>
                  </a:lnTo>
                  <a:lnTo>
                    <a:pt x="1009015" y="226275"/>
                  </a:lnTo>
                  <a:lnTo>
                    <a:pt x="969111" y="218973"/>
                  </a:lnTo>
                  <a:lnTo>
                    <a:pt x="936256" y="197231"/>
                  </a:lnTo>
                  <a:lnTo>
                    <a:pt x="913955" y="164693"/>
                  </a:lnTo>
                  <a:lnTo>
                    <a:pt x="905751" y="124980"/>
                  </a:lnTo>
                  <a:lnTo>
                    <a:pt x="913955" y="84620"/>
                  </a:lnTo>
                  <a:lnTo>
                    <a:pt x="936256" y="51460"/>
                  </a:lnTo>
                  <a:lnTo>
                    <a:pt x="969111" y="29006"/>
                  </a:lnTo>
                  <a:lnTo>
                    <a:pt x="1009015" y="20751"/>
                  </a:lnTo>
                  <a:lnTo>
                    <a:pt x="1049261" y="28994"/>
                  </a:lnTo>
                  <a:lnTo>
                    <a:pt x="1081913" y="51320"/>
                  </a:lnTo>
                  <a:lnTo>
                    <a:pt x="1103807" y="84112"/>
                  </a:lnTo>
                  <a:lnTo>
                    <a:pt x="1111796" y="123774"/>
                  </a:lnTo>
                  <a:lnTo>
                    <a:pt x="1111796" y="57124"/>
                  </a:lnTo>
                  <a:lnTo>
                    <a:pt x="1097534" y="36017"/>
                  </a:lnTo>
                  <a:lnTo>
                    <a:pt x="1074801" y="20751"/>
                  </a:lnTo>
                  <a:lnTo>
                    <a:pt x="1057948" y="9423"/>
                  </a:lnTo>
                  <a:lnTo>
                    <a:pt x="1009510" y="0"/>
                  </a:lnTo>
                  <a:lnTo>
                    <a:pt x="961021" y="9855"/>
                  </a:lnTo>
                  <a:lnTo>
                    <a:pt x="921372" y="36601"/>
                  </a:lnTo>
                  <a:lnTo>
                    <a:pt x="894791" y="75984"/>
                  </a:lnTo>
                  <a:lnTo>
                    <a:pt x="885482" y="123774"/>
                  </a:lnTo>
                  <a:lnTo>
                    <a:pt x="895210" y="172313"/>
                  </a:lnTo>
                  <a:lnTo>
                    <a:pt x="921740" y="212140"/>
                  </a:lnTo>
                  <a:lnTo>
                    <a:pt x="961161" y="239090"/>
                  </a:lnTo>
                  <a:lnTo>
                    <a:pt x="1009510" y="249008"/>
                  </a:lnTo>
                  <a:lnTo>
                    <a:pt x="1057948" y="239090"/>
                  </a:lnTo>
                  <a:lnTo>
                    <a:pt x="1076782" y="226275"/>
                  </a:lnTo>
                  <a:lnTo>
                    <a:pt x="1097534" y="212140"/>
                  </a:lnTo>
                  <a:lnTo>
                    <a:pt x="1124242" y="172313"/>
                  </a:lnTo>
                  <a:lnTo>
                    <a:pt x="1134046" y="123774"/>
                  </a:lnTo>
                  <a:close/>
                </a:path>
                <a:path w="4950460" h="1529715">
                  <a:moveTo>
                    <a:pt x="3552812" y="1097203"/>
                  </a:moveTo>
                  <a:lnTo>
                    <a:pt x="3543528" y="1048308"/>
                  </a:lnTo>
                  <a:lnTo>
                    <a:pt x="3531578" y="1030376"/>
                  </a:lnTo>
                  <a:lnTo>
                    <a:pt x="3531578" y="1097203"/>
                  </a:lnTo>
                  <a:lnTo>
                    <a:pt x="3523513" y="1137589"/>
                  </a:lnTo>
                  <a:lnTo>
                    <a:pt x="3501504" y="1170305"/>
                  </a:lnTo>
                  <a:lnTo>
                    <a:pt x="3468840" y="1192225"/>
                  </a:lnTo>
                  <a:lnTo>
                    <a:pt x="3428809" y="1200226"/>
                  </a:lnTo>
                  <a:lnTo>
                    <a:pt x="3388614" y="1192225"/>
                  </a:lnTo>
                  <a:lnTo>
                    <a:pt x="3355606" y="1170305"/>
                  </a:lnTo>
                  <a:lnTo>
                    <a:pt x="3333242" y="1137589"/>
                  </a:lnTo>
                  <a:lnTo>
                    <a:pt x="3325012" y="1097203"/>
                  </a:lnTo>
                  <a:lnTo>
                    <a:pt x="3333242" y="1056957"/>
                  </a:lnTo>
                  <a:lnTo>
                    <a:pt x="3355606" y="1024318"/>
                  </a:lnTo>
                  <a:lnTo>
                    <a:pt x="3388614" y="1002423"/>
                  </a:lnTo>
                  <a:lnTo>
                    <a:pt x="3428809" y="994422"/>
                  </a:lnTo>
                  <a:lnTo>
                    <a:pt x="3469309" y="1002423"/>
                  </a:lnTo>
                  <a:lnTo>
                    <a:pt x="3502050" y="1024318"/>
                  </a:lnTo>
                  <a:lnTo>
                    <a:pt x="3523856" y="1056957"/>
                  </a:lnTo>
                  <a:lnTo>
                    <a:pt x="3531578" y="1097203"/>
                  </a:lnTo>
                  <a:lnTo>
                    <a:pt x="3531578" y="1030376"/>
                  </a:lnTo>
                  <a:lnTo>
                    <a:pt x="3516947" y="1008418"/>
                  </a:lnTo>
                  <a:lnTo>
                    <a:pt x="3496297" y="994422"/>
                  </a:lnTo>
                  <a:lnTo>
                    <a:pt x="3477298" y="981544"/>
                  </a:lnTo>
                  <a:lnTo>
                    <a:pt x="3428809" y="971689"/>
                  </a:lnTo>
                  <a:lnTo>
                    <a:pt x="3380486" y="981684"/>
                  </a:lnTo>
                  <a:lnTo>
                    <a:pt x="3341128" y="1008786"/>
                  </a:lnTo>
                  <a:lnTo>
                    <a:pt x="3314471" y="1048727"/>
                  </a:lnTo>
                  <a:lnTo>
                    <a:pt x="3304286" y="1097203"/>
                  </a:lnTo>
                  <a:lnTo>
                    <a:pt x="3314547" y="1145006"/>
                  </a:lnTo>
                  <a:lnTo>
                    <a:pt x="3341319" y="1184529"/>
                  </a:lnTo>
                  <a:lnTo>
                    <a:pt x="3380714" y="1211643"/>
                  </a:lnTo>
                  <a:lnTo>
                    <a:pt x="3428809" y="1222222"/>
                  </a:lnTo>
                  <a:lnTo>
                    <a:pt x="3477158" y="1212342"/>
                  </a:lnTo>
                  <a:lnTo>
                    <a:pt x="3494925" y="1200226"/>
                  </a:lnTo>
                  <a:lnTo>
                    <a:pt x="3516566" y="1185468"/>
                  </a:lnTo>
                  <a:lnTo>
                    <a:pt x="3543096" y="1145717"/>
                  </a:lnTo>
                  <a:lnTo>
                    <a:pt x="3552812" y="1097203"/>
                  </a:lnTo>
                  <a:close/>
                </a:path>
                <a:path w="4950460" h="1529715">
                  <a:moveTo>
                    <a:pt x="3898722" y="536359"/>
                  </a:moveTo>
                  <a:lnTo>
                    <a:pt x="3888854" y="488162"/>
                  </a:lnTo>
                  <a:lnTo>
                    <a:pt x="3876967" y="470522"/>
                  </a:lnTo>
                  <a:lnTo>
                    <a:pt x="3876967" y="536359"/>
                  </a:lnTo>
                  <a:lnTo>
                    <a:pt x="3868902" y="576795"/>
                  </a:lnTo>
                  <a:lnTo>
                    <a:pt x="3846893" y="609879"/>
                  </a:lnTo>
                  <a:lnTo>
                    <a:pt x="3814229" y="632206"/>
                  </a:lnTo>
                  <a:lnTo>
                    <a:pt x="3774198" y="640397"/>
                  </a:lnTo>
                  <a:lnTo>
                    <a:pt x="3733584" y="631875"/>
                  </a:lnTo>
                  <a:lnTo>
                    <a:pt x="3700615" y="609587"/>
                  </a:lnTo>
                  <a:lnTo>
                    <a:pt x="3678491" y="576694"/>
                  </a:lnTo>
                  <a:lnTo>
                    <a:pt x="3670401" y="536359"/>
                  </a:lnTo>
                  <a:lnTo>
                    <a:pt x="3678491" y="496722"/>
                  </a:lnTo>
                  <a:lnTo>
                    <a:pt x="3700615" y="463918"/>
                  </a:lnTo>
                  <a:lnTo>
                    <a:pt x="3733584" y="441579"/>
                  </a:lnTo>
                  <a:lnTo>
                    <a:pt x="3774198" y="433336"/>
                  </a:lnTo>
                  <a:lnTo>
                    <a:pt x="3813797" y="441579"/>
                  </a:lnTo>
                  <a:lnTo>
                    <a:pt x="3846512" y="463918"/>
                  </a:lnTo>
                  <a:lnTo>
                    <a:pt x="3868750" y="496722"/>
                  </a:lnTo>
                  <a:lnTo>
                    <a:pt x="3876967" y="536359"/>
                  </a:lnTo>
                  <a:lnTo>
                    <a:pt x="3876967" y="470522"/>
                  </a:lnTo>
                  <a:lnTo>
                    <a:pt x="3862044" y="448360"/>
                  </a:lnTo>
                  <a:lnTo>
                    <a:pt x="3840048" y="433336"/>
                  </a:lnTo>
                  <a:lnTo>
                    <a:pt x="3822433" y="421309"/>
                  </a:lnTo>
                  <a:lnTo>
                    <a:pt x="3774198" y="411327"/>
                  </a:lnTo>
                  <a:lnTo>
                    <a:pt x="3725405" y="421309"/>
                  </a:lnTo>
                  <a:lnTo>
                    <a:pt x="3685514" y="448360"/>
                  </a:lnTo>
                  <a:lnTo>
                    <a:pt x="3658590" y="488162"/>
                  </a:lnTo>
                  <a:lnTo>
                    <a:pt x="3648710" y="536359"/>
                  </a:lnTo>
                  <a:lnTo>
                    <a:pt x="3658451" y="584847"/>
                  </a:lnTo>
                  <a:lnTo>
                    <a:pt x="3685133" y="624509"/>
                  </a:lnTo>
                  <a:lnTo>
                    <a:pt x="3724986" y="651306"/>
                  </a:lnTo>
                  <a:lnTo>
                    <a:pt x="3774198" y="661136"/>
                  </a:lnTo>
                  <a:lnTo>
                    <a:pt x="3822001" y="651306"/>
                  </a:lnTo>
                  <a:lnTo>
                    <a:pt x="3838143" y="640397"/>
                  </a:lnTo>
                  <a:lnTo>
                    <a:pt x="3861651" y="624509"/>
                  </a:lnTo>
                  <a:lnTo>
                    <a:pt x="3888714" y="584847"/>
                  </a:lnTo>
                  <a:lnTo>
                    <a:pt x="3898722" y="536359"/>
                  </a:lnTo>
                  <a:close/>
                </a:path>
                <a:path w="4950460" h="1529715">
                  <a:moveTo>
                    <a:pt x="4870691" y="1195793"/>
                  </a:moveTo>
                  <a:lnTo>
                    <a:pt x="4862296" y="1154544"/>
                  </a:lnTo>
                  <a:lnTo>
                    <a:pt x="4852416" y="1139799"/>
                  </a:lnTo>
                  <a:lnTo>
                    <a:pt x="4852416" y="1195793"/>
                  </a:lnTo>
                  <a:lnTo>
                    <a:pt x="4845545" y="1229677"/>
                  </a:lnTo>
                  <a:lnTo>
                    <a:pt x="4826774" y="1257503"/>
                  </a:lnTo>
                  <a:lnTo>
                    <a:pt x="4798822" y="1276324"/>
                  </a:lnTo>
                  <a:lnTo>
                    <a:pt x="4764430" y="1283258"/>
                  </a:lnTo>
                  <a:lnTo>
                    <a:pt x="4730407" y="1276400"/>
                  </a:lnTo>
                  <a:lnTo>
                    <a:pt x="4702797" y="1257681"/>
                  </a:lnTo>
                  <a:lnTo>
                    <a:pt x="4684268" y="1229880"/>
                  </a:lnTo>
                  <a:lnTo>
                    <a:pt x="4677499" y="1195793"/>
                  </a:lnTo>
                  <a:lnTo>
                    <a:pt x="4684268" y="1161694"/>
                  </a:lnTo>
                  <a:lnTo>
                    <a:pt x="4702797" y="1133741"/>
                  </a:lnTo>
                  <a:lnTo>
                    <a:pt x="4730407" y="1115009"/>
                  </a:lnTo>
                  <a:lnTo>
                    <a:pt x="4764430" y="1108570"/>
                  </a:lnTo>
                  <a:lnTo>
                    <a:pt x="4798961" y="1115009"/>
                  </a:lnTo>
                  <a:lnTo>
                    <a:pt x="4826762" y="1133741"/>
                  </a:lnTo>
                  <a:lnTo>
                    <a:pt x="4845405" y="1161694"/>
                  </a:lnTo>
                  <a:lnTo>
                    <a:pt x="4852416" y="1195793"/>
                  </a:lnTo>
                  <a:lnTo>
                    <a:pt x="4852416" y="1139799"/>
                  </a:lnTo>
                  <a:lnTo>
                    <a:pt x="4839436" y="1120406"/>
                  </a:lnTo>
                  <a:lnTo>
                    <a:pt x="4822228" y="1108570"/>
                  </a:lnTo>
                  <a:lnTo>
                    <a:pt x="4805642" y="1097153"/>
                  </a:lnTo>
                  <a:lnTo>
                    <a:pt x="4764430" y="1088555"/>
                  </a:lnTo>
                  <a:lnTo>
                    <a:pt x="4723612" y="1097153"/>
                  </a:lnTo>
                  <a:lnTo>
                    <a:pt x="4690135" y="1120406"/>
                  </a:lnTo>
                  <a:lnTo>
                    <a:pt x="4667504" y="1154544"/>
                  </a:lnTo>
                  <a:lnTo>
                    <a:pt x="4659185" y="1195793"/>
                  </a:lnTo>
                  <a:lnTo>
                    <a:pt x="4667021" y="1236916"/>
                  </a:lnTo>
                  <a:lnTo>
                    <a:pt x="4689589" y="1270520"/>
                  </a:lnTo>
                  <a:lnTo>
                    <a:pt x="4723257" y="1293202"/>
                  </a:lnTo>
                  <a:lnTo>
                    <a:pt x="4764430" y="1301521"/>
                  </a:lnTo>
                  <a:lnTo>
                    <a:pt x="4805642" y="1293202"/>
                  </a:lnTo>
                  <a:lnTo>
                    <a:pt x="4820463" y="1283258"/>
                  </a:lnTo>
                  <a:lnTo>
                    <a:pt x="4839436" y="1270520"/>
                  </a:lnTo>
                  <a:lnTo>
                    <a:pt x="4862296" y="1236916"/>
                  </a:lnTo>
                  <a:lnTo>
                    <a:pt x="4870691" y="1195793"/>
                  </a:lnTo>
                  <a:close/>
                </a:path>
                <a:path w="4950460" h="1529715">
                  <a:moveTo>
                    <a:pt x="4950231" y="1516240"/>
                  </a:moveTo>
                  <a:lnTo>
                    <a:pt x="4944618" y="1471345"/>
                  </a:lnTo>
                  <a:lnTo>
                    <a:pt x="4927917" y="1431163"/>
                  </a:lnTo>
                  <a:lnTo>
                    <a:pt x="4901755" y="1397203"/>
                  </a:lnTo>
                  <a:lnTo>
                    <a:pt x="4875085" y="1376641"/>
                  </a:lnTo>
                  <a:lnTo>
                    <a:pt x="4867808" y="1371028"/>
                  </a:lnTo>
                  <a:lnTo>
                    <a:pt x="4827740" y="1354188"/>
                  </a:lnTo>
                  <a:lnTo>
                    <a:pt x="4783188" y="1348232"/>
                  </a:lnTo>
                  <a:lnTo>
                    <a:pt x="4738700" y="1354112"/>
                  </a:lnTo>
                  <a:lnTo>
                    <a:pt x="4698708" y="1370926"/>
                  </a:lnTo>
                  <a:lnTo>
                    <a:pt x="4664799" y="1397127"/>
                  </a:lnTo>
                  <a:lnTo>
                    <a:pt x="4638599" y="1431112"/>
                  </a:lnTo>
                  <a:lnTo>
                    <a:pt x="4621695" y="1471345"/>
                  </a:lnTo>
                  <a:lnTo>
                    <a:pt x="4615700" y="1516240"/>
                  </a:lnTo>
                  <a:lnTo>
                    <a:pt x="4617453" y="1529092"/>
                  </a:lnTo>
                  <a:lnTo>
                    <a:pt x="4646460" y="1529092"/>
                  </a:lnTo>
                  <a:lnTo>
                    <a:pt x="4644352" y="1516240"/>
                  </a:lnTo>
                  <a:lnTo>
                    <a:pt x="4651489" y="1472018"/>
                  </a:lnTo>
                  <a:lnTo>
                    <a:pt x="4671314" y="1433677"/>
                  </a:lnTo>
                  <a:lnTo>
                    <a:pt x="4701451" y="1403502"/>
                  </a:lnTo>
                  <a:lnTo>
                    <a:pt x="4739525" y="1383728"/>
                  </a:lnTo>
                  <a:lnTo>
                    <a:pt x="4783188" y="1376641"/>
                  </a:lnTo>
                  <a:lnTo>
                    <a:pt x="4827295" y="1383728"/>
                  </a:lnTo>
                  <a:lnTo>
                    <a:pt x="4865560" y="1403502"/>
                  </a:lnTo>
                  <a:lnTo>
                    <a:pt x="4895697" y="1433677"/>
                  </a:lnTo>
                  <a:lnTo>
                    <a:pt x="4915459" y="1472018"/>
                  </a:lnTo>
                  <a:lnTo>
                    <a:pt x="4922545" y="1516240"/>
                  </a:lnTo>
                  <a:lnTo>
                    <a:pt x="4920450" y="1529092"/>
                  </a:lnTo>
                  <a:lnTo>
                    <a:pt x="4948479" y="1529092"/>
                  </a:lnTo>
                  <a:lnTo>
                    <a:pt x="4950231" y="1516240"/>
                  </a:lnTo>
                  <a:close/>
                </a:path>
              </a:pathLst>
            </a:custGeom>
            <a:solidFill>
              <a:srgbClr val="735C9A"/>
            </a:solidFill>
          </p:spPr>
          <p:txBody>
            <a:bodyPr wrap="square" lIns="0" tIns="0" rIns="0" bIns="0" rtlCol="0"/>
            <a:lstStyle/>
            <a:p>
              <a:endParaRPr/>
            </a:p>
          </p:txBody>
        </p:sp>
      </p:grpSp>
      <p:sp>
        <p:nvSpPr>
          <p:cNvPr id="41" name="object 41"/>
          <p:cNvSpPr txBox="1"/>
          <p:nvPr/>
        </p:nvSpPr>
        <p:spPr>
          <a:xfrm>
            <a:off x="1746408" y="3438878"/>
            <a:ext cx="10855960" cy="6873240"/>
          </a:xfrm>
          <a:prstGeom prst="rect">
            <a:avLst/>
          </a:prstGeom>
        </p:spPr>
        <p:txBody>
          <a:bodyPr vert="horz" wrap="square" lIns="0" tIns="118110" rIns="0" bIns="0" rtlCol="0">
            <a:spAutoFit/>
          </a:bodyPr>
          <a:lstStyle/>
          <a:p>
            <a:pPr marL="12065" lvl="1">
              <a:lnSpc>
                <a:spcPct val="100000"/>
              </a:lnSpc>
              <a:spcBef>
                <a:spcPts val="930"/>
              </a:spcBef>
              <a:tabLst>
                <a:tab pos="508000" algn="l"/>
              </a:tabLst>
            </a:pPr>
            <a:r>
              <a:rPr lang="en-US" sz="2300" b="1" spc="-10" dirty="0">
                <a:solidFill>
                  <a:srgbClr val="FFFFFF"/>
                </a:solidFill>
                <a:latin typeface="Open Sans"/>
                <a:cs typeface="Open Sans"/>
              </a:rPr>
              <a:t>8.0 </a:t>
            </a:r>
            <a:r>
              <a:rPr sz="2300" spc="-10" dirty="0">
                <a:solidFill>
                  <a:srgbClr val="FFFFFF"/>
                </a:solidFill>
                <a:latin typeface="Open Sans"/>
                <a:cs typeface="Open Sans"/>
              </a:rPr>
              <a:t>Introduction</a:t>
            </a:r>
            <a:endParaRPr sz="2300" dirty="0">
              <a:latin typeface="Open Sans"/>
              <a:cs typeface="Open Sans"/>
            </a:endParaRPr>
          </a:p>
          <a:p>
            <a:pPr marL="389255">
              <a:lnSpc>
                <a:spcPct val="100000"/>
              </a:lnSpc>
              <a:spcBef>
                <a:spcPts val="835"/>
              </a:spcBef>
            </a:pPr>
            <a:r>
              <a:rPr sz="2300" b="1" dirty="0">
                <a:solidFill>
                  <a:srgbClr val="FFFFFF"/>
                </a:solidFill>
                <a:latin typeface="Open Sans"/>
                <a:cs typeface="Open Sans"/>
              </a:rPr>
              <a:t>Activity:</a:t>
            </a:r>
            <a:r>
              <a:rPr sz="2300" b="1" spc="-25" dirty="0">
                <a:solidFill>
                  <a:srgbClr val="FFFFFF"/>
                </a:solidFill>
                <a:latin typeface="Open Sans"/>
                <a:cs typeface="Open Sans"/>
              </a:rPr>
              <a:t> </a:t>
            </a:r>
            <a:r>
              <a:rPr sz="2300" dirty="0">
                <a:solidFill>
                  <a:srgbClr val="FFFFFF"/>
                </a:solidFill>
                <a:latin typeface="Open Sans"/>
                <a:cs typeface="Open Sans"/>
              </a:rPr>
              <a:t>Watch</a:t>
            </a:r>
            <a:r>
              <a:rPr sz="2300" spc="-25" dirty="0">
                <a:solidFill>
                  <a:srgbClr val="FFFFFF"/>
                </a:solidFill>
                <a:latin typeface="Open Sans"/>
                <a:cs typeface="Open Sans"/>
              </a:rPr>
              <a:t> </a:t>
            </a:r>
            <a:r>
              <a:rPr sz="2300" dirty="0">
                <a:solidFill>
                  <a:srgbClr val="FFFFFF"/>
                </a:solidFill>
                <a:latin typeface="Open Sans"/>
                <a:cs typeface="Open Sans"/>
              </a:rPr>
              <a:t>“Bitcoin</a:t>
            </a:r>
            <a:r>
              <a:rPr sz="2300" spc="-20" dirty="0">
                <a:solidFill>
                  <a:srgbClr val="FFFFFF"/>
                </a:solidFill>
                <a:latin typeface="Open Sans"/>
                <a:cs typeface="Open Sans"/>
              </a:rPr>
              <a:t> </a:t>
            </a:r>
            <a:r>
              <a:rPr sz="2300" dirty="0">
                <a:solidFill>
                  <a:srgbClr val="FFFFFF"/>
                </a:solidFill>
                <a:latin typeface="Open Sans"/>
                <a:cs typeface="Open Sans"/>
              </a:rPr>
              <a:t>Lightning</a:t>
            </a:r>
            <a:r>
              <a:rPr sz="2300" spc="-25" dirty="0">
                <a:solidFill>
                  <a:srgbClr val="FFFFFF"/>
                </a:solidFill>
                <a:latin typeface="Open Sans"/>
                <a:cs typeface="Open Sans"/>
              </a:rPr>
              <a:t> </a:t>
            </a:r>
            <a:r>
              <a:rPr sz="2300" dirty="0">
                <a:solidFill>
                  <a:srgbClr val="FFFFFF"/>
                </a:solidFill>
                <a:latin typeface="Open Sans"/>
                <a:cs typeface="Open Sans"/>
              </a:rPr>
              <a:t>Network</a:t>
            </a:r>
            <a:r>
              <a:rPr sz="2300" spc="-20" dirty="0">
                <a:solidFill>
                  <a:srgbClr val="FFFFFF"/>
                </a:solidFill>
                <a:latin typeface="Open Sans"/>
                <a:cs typeface="Open Sans"/>
              </a:rPr>
              <a:t> </a:t>
            </a:r>
            <a:r>
              <a:rPr sz="2300" dirty="0">
                <a:solidFill>
                  <a:srgbClr val="FFFFFF"/>
                </a:solidFill>
                <a:latin typeface="Open Sans"/>
                <a:cs typeface="Open Sans"/>
              </a:rPr>
              <a:t>Explained:</a:t>
            </a:r>
            <a:r>
              <a:rPr sz="2300" spc="-25" dirty="0">
                <a:solidFill>
                  <a:srgbClr val="FFFFFF"/>
                </a:solidFill>
                <a:latin typeface="Open Sans"/>
                <a:cs typeface="Open Sans"/>
              </a:rPr>
              <a:t> </a:t>
            </a:r>
            <a:r>
              <a:rPr sz="2300" dirty="0">
                <a:solidFill>
                  <a:srgbClr val="FFFFFF"/>
                </a:solidFill>
                <a:latin typeface="Open Sans"/>
                <a:cs typeface="Open Sans"/>
              </a:rPr>
              <a:t>How</a:t>
            </a:r>
            <a:r>
              <a:rPr sz="2300" spc="-25" dirty="0">
                <a:solidFill>
                  <a:srgbClr val="FFFFFF"/>
                </a:solidFill>
                <a:latin typeface="Open Sans"/>
                <a:cs typeface="Open Sans"/>
              </a:rPr>
              <a:t> </a:t>
            </a:r>
            <a:r>
              <a:rPr lang="en-US" sz="2300" spc="-25" dirty="0">
                <a:solidFill>
                  <a:srgbClr val="FFFFFF"/>
                </a:solidFill>
                <a:latin typeface="Open Sans"/>
                <a:cs typeface="Open Sans"/>
              </a:rPr>
              <a:t>I</a:t>
            </a:r>
            <a:r>
              <a:rPr sz="2300" dirty="0">
                <a:solidFill>
                  <a:srgbClr val="FFFFFF"/>
                </a:solidFill>
                <a:latin typeface="Open Sans"/>
                <a:cs typeface="Open Sans"/>
              </a:rPr>
              <a:t>t</a:t>
            </a:r>
            <a:r>
              <a:rPr sz="2300" spc="-20" dirty="0">
                <a:solidFill>
                  <a:srgbClr val="FFFFFF"/>
                </a:solidFill>
                <a:latin typeface="Open Sans"/>
                <a:cs typeface="Open Sans"/>
              </a:rPr>
              <a:t> </a:t>
            </a:r>
            <a:r>
              <a:rPr sz="2300" dirty="0">
                <a:solidFill>
                  <a:srgbClr val="FFFFFF"/>
                </a:solidFill>
                <a:latin typeface="Open Sans"/>
                <a:cs typeface="Open Sans"/>
              </a:rPr>
              <a:t>Actually</a:t>
            </a:r>
            <a:r>
              <a:rPr sz="2300" spc="-25" dirty="0">
                <a:solidFill>
                  <a:srgbClr val="FFFFFF"/>
                </a:solidFill>
                <a:latin typeface="Open Sans"/>
                <a:cs typeface="Open Sans"/>
              </a:rPr>
              <a:t> </a:t>
            </a:r>
            <a:r>
              <a:rPr sz="2300" spc="-10" dirty="0">
                <a:solidFill>
                  <a:srgbClr val="FFFFFF"/>
                </a:solidFill>
                <a:latin typeface="Open Sans"/>
                <a:cs typeface="Open Sans"/>
              </a:rPr>
              <a:t>Works”</a:t>
            </a:r>
            <a:endParaRPr sz="2300" dirty="0">
              <a:latin typeface="Open Sans"/>
              <a:cs typeface="Open Sans"/>
            </a:endParaRPr>
          </a:p>
          <a:p>
            <a:pPr marL="12065" lvl="1">
              <a:lnSpc>
                <a:spcPct val="100000"/>
              </a:lnSpc>
              <a:spcBef>
                <a:spcPts val="835"/>
              </a:spcBef>
              <a:tabLst>
                <a:tab pos="508000" algn="l"/>
              </a:tabLst>
            </a:pPr>
            <a:r>
              <a:rPr lang="en-US" sz="2300" b="1" dirty="0">
                <a:solidFill>
                  <a:srgbClr val="FFFFFF"/>
                </a:solidFill>
                <a:latin typeface="Open Sans"/>
                <a:cs typeface="Open Sans"/>
              </a:rPr>
              <a:t>8.1 </a:t>
            </a:r>
            <a:r>
              <a:rPr sz="2300" dirty="0">
                <a:solidFill>
                  <a:srgbClr val="FFFFFF"/>
                </a:solidFill>
                <a:latin typeface="Open Sans"/>
                <a:cs typeface="Open Sans"/>
              </a:rPr>
              <a:t>The</a:t>
            </a:r>
            <a:r>
              <a:rPr sz="2300" spc="-35" dirty="0">
                <a:solidFill>
                  <a:srgbClr val="FFFFFF"/>
                </a:solidFill>
                <a:latin typeface="Open Sans"/>
                <a:cs typeface="Open Sans"/>
              </a:rPr>
              <a:t> </a:t>
            </a:r>
            <a:r>
              <a:rPr sz="2300" dirty="0">
                <a:solidFill>
                  <a:srgbClr val="FFFFFF"/>
                </a:solidFill>
                <a:latin typeface="Open Sans"/>
                <a:cs typeface="Open Sans"/>
              </a:rPr>
              <a:t>Lightning</a:t>
            </a:r>
            <a:r>
              <a:rPr sz="2300" spc="-30" dirty="0">
                <a:solidFill>
                  <a:srgbClr val="FFFFFF"/>
                </a:solidFill>
                <a:latin typeface="Open Sans"/>
                <a:cs typeface="Open Sans"/>
              </a:rPr>
              <a:t> </a:t>
            </a:r>
            <a:r>
              <a:rPr sz="2300" spc="-10" dirty="0">
                <a:solidFill>
                  <a:srgbClr val="FFFFFF"/>
                </a:solidFill>
                <a:latin typeface="Open Sans"/>
                <a:cs typeface="Open Sans"/>
              </a:rPr>
              <a:t>Network</a:t>
            </a:r>
            <a:endParaRPr sz="2300" dirty="0">
              <a:latin typeface="Open Sans"/>
              <a:cs typeface="Open Sans"/>
            </a:endParaRPr>
          </a:p>
          <a:p>
            <a:pPr marL="12065" lvl="1">
              <a:lnSpc>
                <a:spcPct val="100000"/>
              </a:lnSpc>
              <a:spcBef>
                <a:spcPts val="835"/>
              </a:spcBef>
              <a:tabLst>
                <a:tab pos="508000" algn="l"/>
              </a:tabLst>
            </a:pPr>
            <a:r>
              <a:rPr lang="en-US" sz="2300" b="1" dirty="0">
                <a:solidFill>
                  <a:srgbClr val="FFFFFF"/>
                </a:solidFill>
                <a:latin typeface="Open Sans"/>
                <a:cs typeface="Open Sans"/>
              </a:rPr>
              <a:t>8.2 </a:t>
            </a:r>
            <a:r>
              <a:rPr sz="2300" dirty="0">
                <a:solidFill>
                  <a:srgbClr val="FFFFFF"/>
                </a:solidFill>
                <a:latin typeface="Open Sans"/>
                <a:cs typeface="Open Sans"/>
              </a:rPr>
              <a:t>Different</a:t>
            </a:r>
            <a:r>
              <a:rPr sz="2300" spc="-25" dirty="0">
                <a:solidFill>
                  <a:srgbClr val="FFFFFF"/>
                </a:solidFill>
                <a:latin typeface="Open Sans"/>
                <a:cs typeface="Open Sans"/>
              </a:rPr>
              <a:t> </a:t>
            </a:r>
            <a:r>
              <a:rPr sz="2300" dirty="0">
                <a:solidFill>
                  <a:srgbClr val="FFFFFF"/>
                </a:solidFill>
                <a:latin typeface="Open Sans"/>
                <a:cs typeface="Open Sans"/>
              </a:rPr>
              <a:t>Types</a:t>
            </a:r>
            <a:r>
              <a:rPr sz="2300" spc="-25" dirty="0">
                <a:solidFill>
                  <a:srgbClr val="FFFFFF"/>
                </a:solidFill>
                <a:latin typeface="Open Sans"/>
                <a:cs typeface="Open Sans"/>
              </a:rPr>
              <a:t> </a:t>
            </a:r>
            <a:r>
              <a:rPr sz="2300" dirty="0">
                <a:solidFill>
                  <a:srgbClr val="FFFFFF"/>
                </a:solidFill>
                <a:latin typeface="Open Sans"/>
                <a:cs typeface="Open Sans"/>
              </a:rPr>
              <a:t>of</a:t>
            </a:r>
            <a:r>
              <a:rPr sz="2300" spc="-25" dirty="0">
                <a:solidFill>
                  <a:srgbClr val="FFFFFF"/>
                </a:solidFill>
                <a:latin typeface="Open Sans"/>
                <a:cs typeface="Open Sans"/>
              </a:rPr>
              <a:t> </a:t>
            </a:r>
            <a:r>
              <a:rPr sz="2300" dirty="0">
                <a:solidFill>
                  <a:srgbClr val="FFFFFF"/>
                </a:solidFill>
                <a:latin typeface="Open Sans"/>
                <a:cs typeface="Open Sans"/>
              </a:rPr>
              <a:t>Lightning</a:t>
            </a:r>
            <a:r>
              <a:rPr sz="2300" spc="-25" dirty="0">
                <a:solidFill>
                  <a:srgbClr val="FFFFFF"/>
                </a:solidFill>
                <a:latin typeface="Open Sans"/>
                <a:cs typeface="Open Sans"/>
              </a:rPr>
              <a:t> </a:t>
            </a:r>
            <a:r>
              <a:rPr sz="2300" spc="-10" dirty="0">
                <a:solidFill>
                  <a:srgbClr val="FFFFFF"/>
                </a:solidFill>
                <a:latin typeface="Open Sans"/>
                <a:cs typeface="Open Sans"/>
              </a:rPr>
              <a:t>Wallets</a:t>
            </a:r>
            <a:endParaRPr sz="2300" dirty="0">
              <a:latin typeface="Open Sans"/>
              <a:cs typeface="Open Sans"/>
            </a:endParaRPr>
          </a:p>
          <a:p>
            <a:pPr marL="388620" lvl="2">
              <a:lnSpc>
                <a:spcPct val="100000"/>
              </a:lnSpc>
              <a:spcBef>
                <a:spcPts val="835"/>
              </a:spcBef>
              <a:tabLst>
                <a:tab pos="1136015" algn="l"/>
              </a:tabLst>
            </a:pPr>
            <a:r>
              <a:rPr lang="en-US" sz="2300" b="1" spc="-10" dirty="0">
                <a:solidFill>
                  <a:srgbClr val="FFFFFF"/>
                </a:solidFill>
                <a:latin typeface="Open Sans"/>
                <a:cs typeface="Open Sans"/>
              </a:rPr>
              <a:t>8.2.1 </a:t>
            </a:r>
            <a:r>
              <a:rPr sz="2300" spc="-10" dirty="0">
                <a:solidFill>
                  <a:srgbClr val="FFFFFF"/>
                </a:solidFill>
                <a:latin typeface="Open Sans"/>
                <a:cs typeface="Open Sans"/>
              </a:rPr>
              <a:t>Self-</a:t>
            </a:r>
            <a:r>
              <a:rPr sz="2300" dirty="0">
                <a:solidFill>
                  <a:srgbClr val="FFFFFF"/>
                </a:solidFill>
                <a:latin typeface="Open Sans"/>
                <a:cs typeface="Open Sans"/>
              </a:rPr>
              <a:t>Custodial</a:t>
            </a:r>
            <a:r>
              <a:rPr sz="2300" spc="5" dirty="0">
                <a:solidFill>
                  <a:srgbClr val="FFFFFF"/>
                </a:solidFill>
                <a:latin typeface="Open Sans"/>
                <a:cs typeface="Open Sans"/>
              </a:rPr>
              <a:t> </a:t>
            </a:r>
            <a:r>
              <a:rPr sz="2300" dirty="0">
                <a:solidFill>
                  <a:srgbClr val="FFFFFF"/>
                </a:solidFill>
                <a:latin typeface="Open Sans"/>
                <a:cs typeface="Open Sans"/>
              </a:rPr>
              <a:t>vs</a:t>
            </a:r>
            <a:r>
              <a:rPr lang="en-US" sz="2300" dirty="0">
                <a:solidFill>
                  <a:srgbClr val="FFFFFF"/>
                </a:solidFill>
                <a:latin typeface="Open Sans"/>
                <a:cs typeface="Open Sans"/>
              </a:rPr>
              <a:t>.</a:t>
            </a:r>
            <a:r>
              <a:rPr sz="2300" spc="5" dirty="0">
                <a:solidFill>
                  <a:srgbClr val="FFFFFF"/>
                </a:solidFill>
                <a:latin typeface="Open Sans"/>
                <a:cs typeface="Open Sans"/>
              </a:rPr>
              <a:t> </a:t>
            </a:r>
            <a:r>
              <a:rPr sz="2300" dirty="0">
                <a:solidFill>
                  <a:srgbClr val="FFFFFF"/>
                </a:solidFill>
                <a:latin typeface="Open Sans"/>
                <a:cs typeface="Open Sans"/>
              </a:rPr>
              <a:t>Custodial</a:t>
            </a:r>
            <a:r>
              <a:rPr sz="2300" spc="5" dirty="0">
                <a:solidFill>
                  <a:srgbClr val="FFFFFF"/>
                </a:solidFill>
                <a:latin typeface="Open Sans"/>
                <a:cs typeface="Open Sans"/>
              </a:rPr>
              <a:t> </a:t>
            </a:r>
            <a:r>
              <a:rPr sz="2300" spc="-10" dirty="0">
                <a:solidFill>
                  <a:srgbClr val="FFFFFF"/>
                </a:solidFill>
                <a:latin typeface="Open Sans"/>
                <a:cs typeface="Open Sans"/>
              </a:rPr>
              <a:t>Wallets</a:t>
            </a:r>
            <a:endParaRPr sz="2300" dirty="0">
              <a:latin typeface="Open Sans"/>
              <a:cs typeface="Open Sans"/>
            </a:endParaRPr>
          </a:p>
          <a:p>
            <a:pPr marL="388620" lvl="2">
              <a:lnSpc>
                <a:spcPct val="100000"/>
              </a:lnSpc>
              <a:spcBef>
                <a:spcPts val="835"/>
              </a:spcBef>
              <a:tabLst>
                <a:tab pos="1136015" algn="l"/>
              </a:tabLst>
            </a:pPr>
            <a:r>
              <a:rPr lang="en-US" sz="2300" b="1" dirty="0">
                <a:solidFill>
                  <a:srgbClr val="FFFFFF"/>
                </a:solidFill>
                <a:latin typeface="Open Sans"/>
                <a:cs typeface="Open Sans"/>
              </a:rPr>
              <a:t>8.2.2 </a:t>
            </a:r>
            <a:r>
              <a:rPr sz="2300" dirty="0">
                <a:solidFill>
                  <a:srgbClr val="FFFFFF"/>
                </a:solidFill>
                <a:latin typeface="Open Sans"/>
                <a:cs typeface="Open Sans"/>
              </a:rPr>
              <a:t>Open</a:t>
            </a:r>
            <a:r>
              <a:rPr sz="2300" spc="-10" dirty="0">
                <a:solidFill>
                  <a:srgbClr val="FFFFFF"/>
                </a:solidFill>
                <a:latin typeface="Open Sans"/>
                <a:cs typeface="Open Sans"/>
              </a:rPr>
              <a:t> </a:t>
            </a:r>
            <a:r>
              <a:rPr sz="2300" dirty="0">
                <a:solidFill>
                  <a:srgbClr val="FFFFFF"/>
                </a:solidFill>
                <a:latin typeface="Open Sans"/>
                <a:cs typeface="Open Sans"/>
              </a:rPr>
              <a:t>Source</a:t>
            </a:r>
            <a:r>
              <a:rPr sz="2300" spc="-10" dirty="0">
                <a:solidFill>
                  <a:srgbClr val="FFFFFF"/>
                </a:solidFill>
                <a:latin typeface="Open Sans"/>
                <a:cs typeface="Open Sans"/>
              </a:rPr>
              <a:t> </a:t>
            </a:r>
            <a:r>
              <a:rPr sz="2300" dirty="0">
                <a:solidFill>
                  <a:srgbClr val="FFFFFF"/>
                </a:solidFill>
                <a:latin typeface="Open Sans"/>
                <a:cs typeface="Open Sans"/>
              </a:rPr>
              <a:t>vs</a:t>
            </a:r>
            <a:r>
              <a:rPr lang="en-US" sz="2300" dirty="0">
                <a:solidFill>
                  <a:srgbClr val="FFFFFF"/>
                </a:solidFill>
                <a:latin typeface="Open Sans"/>
                <a:cs typeface="Open Sans"/>
              </a:rPr>
              <a:t>.</a:t>
            </a:r>
            <a:r>
              <a:rPr sz="2300" spc="-10" dirty="0">
                <a:solidFill>
                  <a:srgbClr val="FFFFFF"/>
                </a:solidFill>
                <a:latin typeface="Open Sans"/>
                <a:cs typeface="Open Sans"/>
              </a:rPr>
              <a:t> </a:t>
            </a:r>
            <a:r>
              <a:rPr sz="2300" dirty="0">
                <a:solidFill>
                  <a:srgbClr val="FFFFFF"/>
                </a:solidFill>
                <a:latin typeface="Open Sans"/>
                <a:cs typeface="Open Sans"/>
              </a:rPr>
              <a:t>Closed</a:t>
            </a:r>
            <a:r>
              <a:rPr sz="2300" spc="-10" dirty="0">
                <a:solidFill>
                  <a:srgbClr val="FFFFFF"/>
                </a:solidFill>
                <a:latin typeface="Open Sans"/>
                <a:cs typeface="Open Sans"/>
              </a:rPr>
              <a:t> Source</a:t>
            </a:r>
            <a:endParaRPr sz="2300" dirty="0">
              <a:latin typeface="Open Sans"/>
              <a:cs typeface="Open Sans"/>
            </a:endParaRPr>
          </a:p>
          <a:p>
            <a:pPr marL="12065" lvl="1">
              <a:lnSpc>
                <a:spcPct val="100000"/>
              </a:lnSpc>
              <a:spcBef>
                <a:spcPts val="835"/>
              </a:spcBef>
              <a:tabLst>
                <a:tab pos="508000" algn="l"/>
              </a:tabLst>
            </a:pPr>
            <a:r>
              <a:rPr lang="en-US" sz="2300" b="1" dirty="0">
                <a:solidFill>
                  <a:srgbClr val="FFFFFF"/>
                </a:solidFill>
                <a:latin typeface="Open Sans"/>
                <a:cs typeface="Open Sans"/>
              </a:rPr>
              <a:t>8.3 </a:t>
            </a:r>
            <a:r>
              <a:rPr sz="2300" dirty="0">
                <a:solidFill>
                  <a:srgbClr val="FFFFFF"/>
                </a:solidFill>
                <a:latin typeface="Open Sans"/>
                <a:cs typeface="Open Sans"/>
              </a:rPr>
              <a:t>Setting</a:t>
            </a:r>
            <a:r>
              <a:rPr sz="2300" spc="-30" dirty="0">
                <a:solidFill>
                  <a:srgbClr val="FFFFFF"/>
                </a:solidFill>
                <a:latin typeface="Open Sans"/>
                <a:cs typeface="Open Sans"/>
              </a:rPr>
              <a:t> </a:t>
            </a:r>
            <a:r>
              <a:rPr sz="2300" dirty="0">
                <a:solidFill>
                  <a:srgbClr val="FFFFFF"/>
                </a:solidFill>
                <a:latin typeface="Open Sans"/>
                <a:cs typeface="Open Sans"/>
              </a:rPr>
              <a:t>Up</a:t>
            </a:r>
            <a:r>
              <a:rPr sz="2300" spc="-25" dirty="0">
                <a:solidFill>
                  <a:srgbClr val="FFFFFF"/>
                </a:solidFill>
                <a:latin typeface="Open Sans"/>
                <a:cs typeface="Open Sans"/>
              </a:rPr>
              <a:t> </a:t>
            </a:r>
            <a:r>
              <a:rPr sz="2300" dirty="0">
                <a:solidFill>
                  <a:srgbClr val="FFFFFF"/>
                </a:solidFill>
                <a:latin typeface="Open Sans"/>
                <a:cs typeface="Open Sans"/>
              </a:rPr>
              <a:t>a</a:t>
            </a:r>
            <a:r>
              <a:rPr sz="2300" spc="-25" dirty="0">
                <a:solidFill>
                  <a:srgbClr val="FFFFFF"/>
                </a:solidFill>
                <a:latin typeface="Open Sans"/>
                <a:cs typeface="Open Sans"/>
              </a:rPr>
              <a:t> </a:t>
            </a:r>
            <a:r>
              <a:rPr sz="2300" dirty="0">
                <a:solidFill>
                  <a:srgbClr val="FFFFFF"/>
                </a:solidFill>
                <a:latin typeface="Open Sans"/>
                <a:cs typeface="Open Sans"/>
              </a:rPr>
              <a:t>Bitcoin</a:t>
            </a:r>
            <a:r>
              <a:rPr sz="2300" spc="-25" dirty="0">
                <a:solidFill>
                  <a:srgbClr val="FFFFFF"/>
                </a:solidFill>
                <a:latin typeface="Open Sans"/>
                <a:cs typeface="Open Sans"/>
              </a:rPr>
              <a:t> </a:t>
            </a:r>
            <a:r>
              <a:rPr sz="2300" dirty="0">
                <a:solidFill>
                  <a:srgbClr val="FFFFFF"/>
                </a:solidFill>
                <a:latin typeface="Open Sans"/>
                <a:cs typeface="Open Sans"/>
              </a:rPr>
              <a:t>Lightning</a:t>
            </a:r>
            <a:r>
              <a:rPr sz="2300" spc="-30" dirty="0">
                <a:solidFill>
                  <a:srgbClr val="FFFFFF"/>
                </a:solidFill>
                <a:latin typeface="Open Sans"/>
                <a:cs typeface="Open Sans"/>
              </a:rPr>
              <a:t> </a:t>
            </a:r>
            <a:r>
              <a:rPr sz="2300" spc="-10" dirty="0">
                <a:solidFill>
                  <a:srgbClr val="FFFFFF"/>
                </a:solidFill>
                <a:latin typeface="Open Sans"/>
                <a:cs typeface="Open Sans"/>
              </a:rPr>
              <a:t>Wallet</a:t>
            </a:r>
            <a:endParaRPr sz="2300" dirty="0">
              <a:latin typeface="Open Sans"/>
              <a:cs typeface="Open Sans"/>
            </a:endParaRPr>
          </a:p>
          <a:p>
            <a:pPr marL="12065" lvl="1">
              <a:lnSpc>
                <a:spcPct val="100000"/>
              </a:lnSpc>
              <a:spcBef>
                <a:spcPts val="830"/>
              </a:spcBef>
              <a:tabLst>
                <a:tab pos="508000" algn="l"/>
              </a:tabLst>
            </a:pPr>
            <a:r>
              <a:rPr lang="en-US" sz="2300" b="1" dirty="0">
                <a:solidFill>
                  <a:srgbClr val="FFFFFF"/>
                </a:solidFill>
                <a:latin typeface="Open Sans"/>
                <a:cs typeface="Open Sans"/>
              </a:rPr>
              <a:t>8.4 </a:t>
            </a:r>
            <a:r>
              <a:rPr sz="2300" dirty="0">
                <a:solidFill>
                  <a:srgbClr val="FFFFFF"/>
                </a:solidFill>
                <a:latin typeface="Open Sans"/>
                <a:cs typeface="Open Sans"/>
              </a:rPr>
              <a:t>Sending</a:t>
            </a:r>
            <a:r>
              <a:rPr sz="2300" spc="-35" dirty="0">
                <a:solidFill>
                  <a:srgbClr val="FFFFFF"/>
                </a:solidFill>
                <a:latin typeface="Open Sans"/>
                <a:cs typeface="Open Sans"/>
              </a:rPr>
              <a:t> </a:t>
            </a:r>
            <a:r>
              <a:rPr sz="2300" dirty="0">
                <a:solidFill>
                  <a:srgbClr val="FFFFFF"/>
                </a:solidFill>
                <a:latin typeface="Open Sans"/>
                <a:cs typeface="Open Sans"/>
              </a:rPr>
              <a:t>and</a:t>
            </a:r>
            <a:r>
              <a:rPr sz="2300" spc="-30" dirty="0">
                <a:solidFill>
                  <a:srgbClr val="FFFFFF"/>
                </a:solidFill>
                <a:latin typeface="Open Sans"/>
                <a:cs typeface="Open Sans"/>
              </a:rPr>
              <a:t> </a:t>
            </a:r>
            <a:r>
              <a:rPr sz="2300" dirty="0">
                <a:solidFill>
                  <a:srgbClr val="FFFFFF"/>
                </a:solidFill>
                <a:latin typeface="Open Sans"/>
                <a:cs typeface="Open Sans"/>
              </a:rPr>
              <a:t>Receiving</a:t>
            </a:r>
            <a:r>
              <a:rPr sz="2300" spc="-30" dirty="0">
                <a:solidFill>
                  <a:srgbClr val="FFFFFF"/>
                </a:solidFill>
                <a:latin typeface="Open Sans"/>
                <a:cs typeface="Open Sans"/>
              </a:rPr>
              <a:t> </a:t>
            </a:r>
            <a:r>
              <a:rPr sz="2300" dirty="0">
                <a:solidFill>
                  <a:srgbClr val="FFFFFF"/>
                </a:solidFill>
                <a:latin typeface="Open Sans"/>
                <a:cs typeface="Open Sans"/>
              </a:rPr>
              <a:t>Lightning</a:t>
            </a:r>
            <a:r>
              <a:rPr sz="2300" spc="-30" dirty="0">
                <a:solidFill>
                  <a:srgbClr val="FFFFFF"/>
                </a:solidFill>
                <a:latin typeface="Open Sans"/>
                <a:cs typeface="Open Sans"/>
              </a:rPr>
              <a:t> </a:t>
            </a:r>
            <a:r>
              <a:rPr sz="2300" spc="-10" dirty="0">
                <a:solidFill>
                  <a:srgbClr val="FFFFFF"/>
                </a:solidFill>
                <a:latin typeface="Open Sans"/>
                <a:cs typeface="Open Sans"/>
              </a:rPr>
              <a:t>Transactions</a:t>
            </a:r>
            <a:endParaRPr sz="2300" dirty="0">
              <a:latin typeface="Open Sans"/>
              <a:cs typeface="Open Sans"/>
            </a:endParaRPr>
          </a:p>
          <a:p>
            <a:pPr marL="389255">
              <a:lnSpc>
                <a:spcPct val="100000"/>
              </a:lnSpc>
              <a:spcBef>
                <a:spcPts val="835"/>
              </a:spcBef>
            </a:pPr>
            <a:r>
              <a:rPr sz="2300" b="1" dirty="0">
                <a:solidFill>
                  <a:srgbClr val="FFFFFF"/>
                </a:solidFill>
                <a:latin typeface="Open Sans"/>
                <a:cs typeface="Open Sans"/>
              </a:rPr>
              <a:t>Activity:</a:t>
            </a:r>
            <a:r>
              <a:rPr sz="2300" b="1" spc="-25" dirty="0">
                <a:solidFill>
                  <a:srgbClr val="FFFFFF"/>
                </a:solidFill>
                <a:latin typeface="Open Sans"/>
                <a:cs typeface="Open Sans"/>
              </a:rPr>
              <a:t> </a:t>
            </a:r>
            <a:r>
              <a:rPr sz="2300" dirty="0">
                <a:solidFill>
                  <a:srgbClr val="FFFFFF"/>
                </a:solidFill>
                <a:latin typeface="Open Sans"/>
                <a:cs typeface="Open Sans"/>
              </a:rPr>
              <a:t>Lightning</a:t>
            </a:r>
            <a:r>
              <a:rPr sz="2300" spc="-20" dirty="0">
                <a:solidFill>
                  <a:srgbClr val="FFFFFF"/>
                </a:solidFill>
                <a:latin typeface="Open Sans"/>
                <a:cs typeface="Open Sans"/>
              </a:rPr>
              <a:t> </a:t>
            </a:r>
            <a:r>
              <a:rPr sz="2300" dirty="0">
                <a:solidFill>
                  <a:srgbClr val="FFFFFF"/>
                </a:solidFill>
                <a:latin typeface="Open Sans"/>
                <a:cs typeface="Open Sans"/>
              </a:rPr>
              <a:t>Wallet</a:t>
            </a:r>
            <a:r>
              <a:rPr sz="2300" spc="-20" dirty="0">
                <a:solidFill>
                  <a:srgbClr val="FFFFFF"/>
                </a:solidFill>
                <a:latin typeface="Open Sans"/>
                <a:cs typeface="Open Sans"/>
              </a:rPr>
              <a:t> </a:t>
            </a:r>
            <a:r>
              <a:rPr sz="2300" dirty="0">
                <a:solidFill>
                  <a:srgbClr val="FFFFFF"/>
                </a:solidFill>
                <a:latin typeface="Open Sans"/>
                <a:cs typeface="Open Sans"/>
              </a:rPr>
              <a:t>Relay</a:t>
            </a:r>
            <a:r>
              <a:rPr sz="2300" spc="-25" dirty="0">
                <a:solidFill>
                  <a:srgbClr val="FFFFFF"/>
                </a:solidFill>
                <a:latin typeface="Open Sans"/>
                <a:cs typeface="Open Sans"/>
              </a:rPr>
              <a:t> </a:t>
            </a:r>
            <a:r>
              <a:rPr sz="2300" spc="-20" dirty="0">
                <a:solidFill>
                  <a:srgbClr val="FFFFFF"/>
                </a:solidFill>
                <a:latin typeface="Open Sans"/>
                <a:cs typeface="Open Sans"/>
              </a:rPr>
              <a:t>Race</a:t>
            </a:r>
            <a:endParaRPr sz="2300" dirty="0">
              <a:latin typeface="Open Sans"/>
              <a:cs typeface="Open Sans"/>
            </a:endParaRPr>
          </a:p>
          <a:p>
            <a:pPr marL="389255">
              <a:lnSpc>
                <a:spcPct val="100000"/>
              </a:lnSpc>
              <a:spcBef>
                <a:spcPts val="835"/>
              </a:spcBef>
            </a:pPr>
            <a:r>
              <a:rPr sz="2300" b="1" dirty="0">
                <a:solidFill>
                  <a:srgbClr val="FFFFFF"/>
                </a:solidFill>
                <a:latin typeface="Open Sans"/>
                <a:cs typeface="Open Sans"/>
              </a:rPr>
              <a:t>Activity:</a:t>
            </a:r>
            <a:r>
              <a:rPr sz="2300" b="1" spc="-20" dirty="0">
                <a:solidFill>
                  <a:srgbClr val="FFFFFF"/>
                </a:solidFill>
                <a:latin typeface="Open Sans"/>
                <a:cs typeface="Open Sans"/>
              </a:rPr>
              <a:t> </a:t>
            </a:r>
            <a:r>
              <a:rPr sz="2300" dirty="0">
                <a:solidFill>
                  <a:srgbClr val="FFFFFF"/>
                </a:solidFill>
                <a:latin typeface="Open Sans"/>
                <a:cs typeface="Open Sans"/>
              </a:rPr>
              <a:t>Bitcoin</a:t>
            </a:r>
            <a:r>
              <a:rPr sz="2300" spc="-15" dirty="0">
                <a:solidFill>
                  <a:srgbClr val="FFFFFF"/>
                </a:solidFill>
                <a:latin typeface="Open Sans"/>
                <a:cs typeface="Open Sans"/>
              </a:rPr>
              <a:t> </a:t>
            </a:r>
            <a:r>
              <a:rPr sz="2300" dirty="0">
                <a:solidFill>
                  <a:srgbClr val="FFFFFF"/>
                </a:solidFill>
                <a:latin typeface="Open Sans"/>
                <a:cs typeface="Open Sans"/>
              </a:rPr>
              <a:t>Transactions</a:t>
            </a:r>
            <a:r>
              <a:rPr sz="2300" spc="-15" dirty="0">
                <a:solidFill>
                  <a:srgbClr val="FFFFFF"/>
                </a:solidFill>
                <a:latin typeface="Open Sans"/>
                <a:cs typeface="Open Sans"/>
              </a:rPr>
              <a:t> </a:t>
            </a:r>
            <a:r>
              <a:rPr sz="2300" dirty="0">
                <a:solidFill>
                  <a:srgbClr val="FFFFFF"/>
                </a:solidFill>
                <a:latin typeface="Open Sans"/>
                <a:cs typeface="Open Sans"/>
              </a:rPr>
              <a:t>in</a:t>
            </a:r>
            <a:r>
              <a:rPr sz="2300" spc="-15" dirty="0">
                <a:solidFill>
                  <a:srgbClr val="FFFFFF"/>
                </a:solidFill>
                <a:latin typeface="Open Sans"/>
                <a:cs typeface="Open Sans"/>
              </a:rPr>
              <a:t> </a:t>
            </a:r>
            <a:r>
              <a:rPr sz="2300" spc="-10" dirty="0">
                <a:solidFill>
                  <a:srgbClr val="FFFFFF"/>
                </a:solidFill>
                <a:latin typeface="Open Sans"/>
                <a:cs typeface="Open Sans"/>
              </a:rPr>
              <a:t>Action</a:t>
            </a:r>
            <a:endParaRPr sz="2300" dirty="0">
              <a:latin typeface="Open Sans"/>
              <a:cs typeface="Open Sans"/>
            </a:endParaRPr>
          </a:p>
          <a:p>
            <a:pPr marL="12065" lvl="1">
              <a:lnSpc>
                <a:spcPct val="100000"/>
              </a:lnSpc>
              <a:spcBef>
                <a:spcPts val="835"/>
              </a:spcBef>
              <a:tabLst>
                <a:tab pos="508000" algn="l"/>
              </a:tabLst>
            </a:pPr>
            <a:r>
              <a:rPr lang="en-US" sz="2300" b="1" dirty="0">
                <a:solidFill>
                  <a:srgbClr val="FFFFFF"/>
                </a:solidFill>
                <a:latin typeface="Open Sans"/>
                <a:cs typeface="Open Sans"/>
              </a:rPr>
              <a:t>8.5 </a:t>
            </a:r>
            <a:r>
              <a:rPr sz="2300" dirty="0">
                <a:solidFill>
                  <a:srgbClr val="FFFFFF"/>
                </a:solidFill>
                <a:latin typeface="Open Sans"/>
                <a:cs typeface="Open Sans"/>
              </a:rPr>
              <a:t>Buying</a:t>
            </a:r>
            <a:r>
              <a:rPr sz="2300" spc="-15" dirty="0">
                <a:solidFill>
                  <a:srgbClr val="FFFFFF"/>
                </a:solidFill>
                <a:latin typeface="Open Sans"/>
                <a:cs typeface="Open Sans"/>
              </a:rPr>
              <a:t> </a:t>
            </a:r>
            <a:r>
              <a:rPr sz="2300" dirty="0">
                <a:solidFill>
                  <a:srgbClr val="FFFFFF"/>
                </a:solidFill>
                <a:latin typeface="Open Sans"/>
                <a:cs typeface="Open Sans"/>
              </a:rPr>
              <a:t>Coffee</a:t>
            </a:r>
            <a:r>
              <a:rPr sz="2300" spc="-10" dirty="0">
                <a:solidFill>
                  <a:srgbClr val="FFFFFF"/>
                </a:solidFill>
                <a:latin typeface="Open Sans"/>
                <a:cs typeface="Open Sans"/>
              </a:rPr>
              <a:t> </a:t>
            </a:r>
            <a:r>
              <a:rPr sz="2300" dirty="0">
                <a:solidFill>
                  <a:srgbClr val="FFFFFF"/>
                </a:solidFill>
                <a:latin typeface="Open Sans"/>
                <a:cs typeface="Open Sans"/>
              </a:rPr>
              <a:t>and</a:t>
            </a:r>
            <a:r>
              <a:rPr sz="2300" spc="-15" dirty="0">
                <a:solidFill>
                  <a:srgbClr val="FFFFFF"/>
                </a:solidFill>
                <a:latin typeface="Open Sans"/>
                <a:cs typeface="Open Sans"/>
              </a:rPr>
              <a:t> </a:t>
            </a:r>
            <a:r>
              <a:rPr sz="2300" dirty="0">
                <a:solidFill>
                  <a:srgbClr val="FFFFFF"/>
                </a:solidFill>
                <a:latin typeface="Open Sans"/>
                <a:cs typeface="Open Sans"/>
              </a:rPr>
              <a:t>Groceries</a:t>
            </a:r>
            <a:r>
              <a:rPr sz="2300" spc="-10" dirty="0">
                <a:solidFill>
                  <a:srgbClr val="FFFFFF"/>
                </a:solidFill>
                <a:latin typeface="Open Sans"/>
                <a:cs typeface="Open Sans"/>
              </a:rPr>
              <a:t> </a:t>
            </a:r>
            <a:r>
              <a:rPr sz="2300" dirty="0">
                <a:solidFill>
                  <a:srgbClr val="FFFFFF"/>
                </a:solidFill>
                <a:latin typeface="Open Sans"/>
                <a:cs typeface="Open Sans"/>
              </a:rPr>
              <a:t>with</a:t>
            </a:r>
            <a:r>
              <a:rPr sz="2300" spc="-15" dirty="0">
                <a:solidFill>
                  <a:srgbClr val="FFFFFF"/>
                </a:solidFill>
                <a:latin typeface="Open Sans"/>
                <a:cs typeface="Open Sans"/>
              </a:rPr>
              <a:t> </a:t>
            </a:r>
            <a:r>
              <a:rPr sz="2300" spc="-10" dirty="0">
                <a:solidFill>
                  <a:srgbClr val="FFFFFF"/>
                </a:solidFill>
                <a:latin typeface="Open Sans"/>
                <a:cs typeface="Open Sans"/>
              </a:rPr>
              <a:t>Bitcoin</a:t>
            </a:r>
            <a:endParaRPr sz="2300" dirty="0">
              <a:latin typeface="Open Sans"/>
              <a:cs typeface="Open Sans"/>
            </a:endParaRPr>
          </a:p>
          <a:p>
            <a:pPr marL="388620" lvl="2">
              <a:lnSpc>
                <a:spcPct val="100000"/>
              </a:lnSpc>
              <a:spcBef>
                <a:spcPts val="835"/>
              </a:spcBef>
              <a:tabLst>
                <a:tab pos="1136015" algn="l"/>
              </a:tabLst>
            </a:pPr>
            <a:r>
              <a:rPr lang="en-US" sz="2300" b="1" dirty="0">
                <a:solidFill>
                  <a:srgbClr val="FFFFFF"/>
                </a:solidFill>
                <a:latin typeface="Open Sans"/>
                <a:cs typeface="Open Sans"/>
              </a:rPr>
              <a:t>8.5.1 </a:t>
            </a:r>
            <a:r>
              <a:rPr sz="2300" dirty="0">
                <a:solidFill>
                  <a:srgbClr val="FFFFFF"/>
                </a:solidFill>
                <a:latin typeface="Open Sans"/>
                <a:cs typeface="Open Sans"/>
              </a:rPr>
              <a:t>Online:</a:t>
            </a:r>
            <a:r>
              <a:rPr sz="2300" spc="-15" dirty="0">
                <a:solidFill>
                  <a:srgbClr val="FFFFFF"/>
                </a:solidFill>
                <a:latin typeface="Open Sans"/>
                <a:cs typeface="Open Sans"/>
              </a:rPr>
              <a:t> </a:t>
            </a:r>
            <a:r>
              <a:rPr sz="2300" dirty="0">
                <a:solidFill>
                  <a:srgbClr val="FFFFFF"/>
                </a:solidFill>
                <a:latin typeface="Open Sans"/>
                <a:cs typeface="Open Sans"/>
              </a:rPr>
              <a:t>Payment</a:t>
            </a:r>
            <a:r>
              <a:rPr sz="2300" spc="-15" dirty="0">
                <a:solidFill>
                  <a:srgbClr val="FFFFFF"/>
                </a:solidFill>
                <a:latin typeface="Open Sans"/>
                <a:cs typeface="Open Sans"/>
              </a:rPr>
              <a:t> </a:t>
            </a:r>
            <a:r>
              <a:rPr sz="2300" dirty="0">
                <a:solidFill>
                  <a:srgbClr val="FFFFFF"/>
                </a:solidFill>
                <a:latin typeface="Open Sans"/>
                <a:cs typeface="Open Sans"/>
              </a:rPr>
              <a:t>Plugins </a:t>
            </a:r>
            <a:r>
              <a:rPr lang="en-US" sz="2300" dirty="0">
                <a:solidFill>
                  <a:srgbClr val="FFFFFF"/>
                </a:solidFill>
                <a:latin typeface="Open Sans"/>
                <a:cs typeface="Open Sans"/>
              </a:rPr>
              <a:t>—</a:t>
            </a:r>
            <a:r>
              <a:rPr sz="2300" dirty="0">
                <a:solidFill>
                  <a:srgbClr val="FFFFFF"/>
                </a:solidFill>
                <a:latin typeface="Open Sans"/>
                <a:cs typeface="Open Sans"/>
              </a:rPr>
              <a:t> Ecommerce</a:t>
            </a:r>
          </a:p>
          <a:p>
            <a:pPr marL="388620" lvl="2">
              <a:lnSpc>
                <a:spcPct val="100000"/>
              </a:lnSpc>
              <a:spcBef>
                <a:spcPts val="835"/>
              </a:spcBef>
              <a:tabLst>
                <a:tab pos="1136015" algn="l"/>
              </a:tabLst>
            </a:pPr>
            <a:r>
              <a:rPr lang="en-US" sz="2300" b="1" dirty="0">
                <a:solidFill>
                  <a:srgbClr val="FFFFFF"/>
                </a:solidFill>
                <a:latin typeface="Open Sans"/>
                <a:cs typeface="Open Sans"/>
              </a:rPr>
              <a:t>8.5.2 </a:t>
            </a:r>
            <a:r>
              <a:rPr sz="2300" dirty="0">
                <a:solidFill>
                  <a:srgbClr val="FFFFFF"/>
                </a:solidFill>
                <a:latin typeface="Open Sans"/>
                <a:cs typeface="Open Sans"/>
              </a:rPr>
              <a:t>In</a:t>
            </a:r>
            <a:r>
              <a:rPr sz="2300" spc="-10" dirty="0">
                <a:solidFill>
                  <a:srgbClr val="FFFFFF"/>
                </a:solidFill>
                <a:latin typeface="Open Sans"/>
                <a:cs typeface="Open Sans"/>
              </a:rPr>
              <a:t> </a:t>
            </a:r>
            <a:r>
              <a:rPr lang="en-US" sz="2300" spc="-10" dirty="0">
                <a:solidFill>
                  <a:srgbClr val="FFFFFF"/>
                </a:solidFill>
                <a:latin typeface="Open Sans"/>
                <a:cs typeface="Open Sans"/>
              </a:rPr>
              <a:t>P</a:t>
            </a:r>
            <a:r>
              <a:rPr sz="2300" dirty="0">
                <a:solidFill>
                  <a:srgbClr val="FFFFFF"/>
                </a:solidFill>
                <a:latin typeface="Open Sans"/>
                <a:cs typeface="Open Sans"/>
              </a:rPr>
              <a:t>erson:</a:t>
            </a:r>
            <a:r>
              <a:rPr sz="2300" spc="-5" dirty="0">
                <a:solidFill>
                  <a:srgbClr val="FFFFFF"/>
                </a:solidFill>
                <a:latin typeface="Open Sans"/>
                <a:cs typeface="Open Sans"/>
              </a:rPr>
              <a:t> </a:t>
            </a:r>
            <a:r>
              <a:rPr sz="2300" dirty="0">
                <a:solidFill>
                  <a:srgbClr val="FFFFFF"/>
                </a:solidFill>
                <a:latin typeface="Open Sans"/>
                <a:cs typeface="Open Sans"/>
              </a:rPr>
              <a:t>Find</a:t>
            </a:r>
            <a:r>
              <a:rPr sz="2300" spc="-5" dirty="0">
                <a:solidFill>
                  <a:srgbClr val="FFFFFF"/>
                </a:solidFill>
                <a:latin typeface="Open Sans"/>
                <a:cs typeface="Open Sans"/>
              </a:rPr>
              <a:t> </a:t>
            </a:r>
            <a:r>
              <a:rPr sz="2300" dirty="0">
                <a:solidFill>
                  <a:srgbClr val="FFFFFF"/>
                </a:solidFill>
                <a:latin typeface="Open Sans"/>
                <a:cs typeface="Open Sans"/>
              </a:rPr>
              <a:t>a</a:t>
            </a:r>
            <a:r>
              <a:rPr sz="2300" spc="-10" dirty="0">
                <a:solidFill>
                  <a:srgbClr val="FFFFFF"/>
                </a:solidFill>
                <a:latin typeface="Open Sans"/>
                <a:cs typeface="Open Sans"/>
              </a:rPr>
              <a:t> </a:t>
            </a:r>
            <a:r>
              <a:rPr sz="2300" dirty="0">
                <a:solidFill>
                  <a:srgbClr val="FFFFFF"/>
                </a:solidFill>
                <a:latin typeface="Open Sans"/>
                <a:cs typeface="Open Sans"/>
              </a:rPr>
              <a:t>Merchant</a:t>
            </a:r>
            <a:r>
              <a:rPr sz="2300" spc="-5" dirty="0">
                <a:solidFill>
                  <a:srgbClr val="FFFFFF"/>
                </a:solidFill>
                <a:latin typeface="Open Sans"/>
                <a:cs typeface="Open Sans"/>
              </a:rPr>
              <a:t> </a:t>
            </a:r>
            <a:r>
              <a:rPr sz="2300" dirty="0">
                <a:solidFill>
                  <a:srgbClr val="FFFFFF"/>
                </a:solidFill>
                <a:latin typeface="Open Sans"/>
                <a:cs typeface="Open Sans"/>
              </a:rPr>
              <a:t>in</a:t>
            </a:r>
            <a:r>
              <a:rPr sz="2300" spc="-5" dirty="0">
                <a:solidFill>
                  <a:srgbClr val="FFFFFF"/>
                </a:solidFill>
                <a:latin typeface="Open Sans"/>
                <a:cs typeface="Open Sans"/>
              </a:rPr>
              <a:t> </a:t>
            </a:r>
            <a:r>
              <a:rPr sz="2300" dirty="0">
                <a:solidFill>
                  <a:srgbClr val="FFFFFF"/>
                </a:solidFill>
                <a:latin typeface="Open Sans"/>
                <a:cs typeface="Open Sans"/>
              </a:rPr>
              <a:t>Your</a:t>
            </a:r>
            <a:r>
              <a:rPr sz="2300" spc="-10" dirty="0">
                <a:solidFill>
                  <a:srgbClr val="FFFFFF"/>
                </a:solidFill>
                <a:latin typeface="Open Sans"/>
                <a:cs typeface="Open Sans"/>
              </a:rPr>
              <a:t> </a:t>
            </a:r>
            <a:r>
              <a:rPr sz="2300" spc="-20" dirty="0">
                <a:solidFill>
                  <a:srgbClr val="FFFFFF"/>
                </a:solidFill>
                <a:latin typeface="Open Sans"/>
                <a:cs typeface="Open Sans"/>
              </a:rPr>
              <a:t>Area</a:t>
            </a:r>
            <a:endParaRPr sz="2300" dirty="0">
              <a:latin typeface="Open Sans"/>
              <a:cs typeface="Open Sans"/>
            </a:endParaRPr>
          </a:p>
          <a:p>
            <a:pPr marL="388620" lvl="2">
              <a:lnSpc>
                <a:spcPct val="100000"/>
              </a:lnSpc>
              <a:spcBef>
                <a:spcPts val="835"/>
              </a:spcBef>
              <a:tabLst>
                <a:tab pos="1136015" algn="l"/>
              </a:tabLst>
            </a:pPr>
            <a:r>
              <a:rPr lang="en-US" sz="2300" b="1" dirty="0">
                <a:solidFill>
                  <a:srgbClr val="FFFFFF"/>
                </a:solidFill>
                <a:latin typeface="Open Sans"/>
                <a:cs typeface="Open Sans"/>
              </a:rPr>
              <a:t>8.5.3 </a:t>
            </a:r>
            <a:r>
              <a:rPr sz="2300" dirty="0">
                <a:solidFill>
                  <a:srgbClr val="FFFFFF"/>
                </a:solidFill>
                <a:latin typeface="Open Sans"/>
                <a:cs typeface="Open Sans"/>
              </a:rPr>
              <a:t>Transitional</a:t>
            </a:r>
            <a:r>
              <a:rPr sz="2300" spc="-20" dirty="0">
                <a:solidFill>
                  <a:srgbClr val="FFFFFF"/>
                </a:solidFill>
                <a:latin typeface="Open Sans"/>
                <a:cs typeface="Open Sans"/>
              </a:rPr>
              <a:t> </a:t>
            </a:r>
            <a:r>
              <a:rPr lang="en-US" sz="2300" spc="-20" dirty="0">
                <a:solidFill>
                  <a:srgbClr val="FFFFFF"/>
                </a:solidFill>
                <a:latin typeface="Open Sans"/>
                <a:cs typeface="Open Sans"/>
              </a:rPr>
              <a:t>T</a:t>
            </a:r>
            <a:r>
              <a:rPr sz="2300" dirty="0">
                <a:solidFill>
                  <a:srgbClr val="FFFFFF"/>
                </a:solidFill>
                <a:latin typeface="Open Sans"/>
                <a:cs typeface="Open Sans"/>
              </a:rPr>
              <a:t>ools:</a:t>
            </a:r>
            <a:r>
              <a:rPr sz="2300" spc="-20" dirty="0">
                <a:solidFill>
                  <a:srgbClr val="FFFFFF"/>
                </a:solidFill>
                <a:latin typeface="Open Sans"/>
                <a:cs typeface="Open Sans"/>
              </a:rPr>
              <a:t> </a:t>
            </a:r>
            <a:r>
              <a:rPr sz="2300" dirty="0">
                <a:solidFill>
                  <a:srgbClr val="FFFFFF"/>
                </a:solidFill>
                <a:latin typeface="Open Sans"/>
                <a:cs typeface="Open Sans"/>
              </a:rPr>
              <a:t>Gift</a:t>
            </a:r>
            <a:r>
              <a:rPr sz="2300" spc="-15" dirty="0">
                <a:solidFill>
                  <a:srgbClr val="FFFFFF"/>
                </a:solidFill>
                <a:latin typeface="Open Sans"/>
                <a:cs typeface="Open Sans"/>
              </a:rPr>
              <a:t> </a:t>
            </a:r>
            <a:r>
              <a:rPr sz="2300" dirty="0">
                <a:solidFill>
                  <a:srgbClr val="FFFFFF"/>
                </a:solidFill>
                <a:latin typeface="Open Sans"/>
                <a:cs typeface="Open Sans"/>
              </a:rPr>
              <a:t>Cards</a:t>
            </a:r>
            <a:r>
              <a:rPr sz="2300" spc="-20" dirty="0">
                <a:solidFill>
                  <a:srgbClr val="FFFFFF"/>
                </a:solidFill>
                <a:latin typeface="Open Sans"/>
                <a:cs typeface="Open Sans"/>
              </a:rPr>
              <a:t> </a:t>
            </a:r>
            <a:r>
              <a:rPr sz="2300" dirty="0">
                <a:solidFill>
                  <a:srgbClr val="FFFFFF"/>
                </a:solidFill>
                <a:latin typeface="Open Sans"/>
                <a:cs typeface="Open Sans"/>
              </a:rPr>
              <a:t>and</a:t>
            </a:r>
            <a:r>
              <a:rPr sz="2300" spc="-15" dirty="0">
                <a:solidFill>
                  <a:srgbClr val="FFFFFF"/>
                </a:solidFill>
                <a:latin typeface="Open Sans"/>
                <a:cs typeface="Open Sans"/>
              </a:rPr>
              <a:t> </a:t>
            </a:r>
            <a:r>
              <a:rPr sz="2300" dirty="0">
                <a:solidFill>
                  <a:srgbClr val="FFFFFF"/>
                </a:solidFill>
                <a:latin typeface="Open Sans"/>
                <a:cs typeface="Open Sans"/>
              </a:rPr>
              <a:t>Payment</a:t>
            </a:r>
            <a:r>
              <a:rPr sz="2300" spc="-20" dirty="0">
                <a:solidFill>
                  <a:srgbClr val="FFFFFF"/>
                </a:solidFill>
                <a:latin typeface="Open Sans"/>
                <a:cs typeface="Open Sans"/>
              </a:rPr>
              <a:t> </a:t>
            </a:r>
            <a:r>
              <a:rPr sz="2300" spc="-10" dirty="0">
                <a:solidFill>
                  <a:srgbClr val="FFFFFF"/>
                </a:solidFill>
                <a:latin typeface="Open Sans"/>
                <a:cs typeface="Open Sans"/>
              </a:rPr>
              <a:t>Cards</a:t>
            </a:r>
            <a:endParaRPr sz="2300" dirty="0">
              <a:latin typeface="Open Sans"/>
              <a:cs typeface="Open Sans"/>
            </a:endParaRPr>
          </a:p>
          <a:p>
            <a:pPr marL="388620" lvl="2">
              <a:lnSpc>
                <a:spcPct val="100000"/>
              </a:lnSpc>
              <a:spcBef>
                <a:spcPts val="835"/>
              </a:spcBef>
              <a:tabLst>
                <a:tab pos="1136015" algn="l"/>
              </a:tabLst>
            </a:pPr>
            <a:r>
              <a:rPr lang="en-US" sz="2300" b="1" dirty="0">
                <a:solidFill>
                  <a:srgbClr val="FFFFFF"/>
                </a:solidFill>
                <a:latin typeface="Open Sans"/>
                <a:cs typeface="Open Sans"/>
              </a:rPr>
              <a:t>8.5.4 </a:t>
            </a:r>
            <a:r>
              <a:rPr sz="2300" dirty="0">
                <a:solidFill>
                  <a:srgbClr val="FFFFFF"/>
                </a:solidFill>
                <a:latin typeface="Open Sans"/>
                <a:cs typeface="Open Sans"/>
              </a:rPr>
              <a:t>Circular</a:t>
            </a:r>
            <a:r>
              <a:rPr sz="2300" spc="-15" dirty="0">
                <a:solidFill>
                  <a:srgbClr val="FFFFFF"/>
                </a:solidFill>
                <a:latin typeface="Open Sans"/>
                <a:cs typeface="Open Sans"/>
              </a:rPr>
              <a:t> </a:t>
            </a:r>
            <a:r>
              <a:rPr sz="2300" dirty="0">
                <a:solidFill>
                  <a:srgbClr val="FFFFFF"/>
                </a:solidFill>
                <a:latin typeface="Open Sans"/>
                <a:cs typeface="Open Sans"/>
              </a:rPr>
              <a:t>Economies</a:t>
            </a:r>
            <a:r>
              <a:rPr sz="2300" spc="-15" dirty="0">
                <a:solidFill>
                  <a:srgbClr val="FFFFFF"/>
                </a:solidFill>
                <a:latin typeface="Open Sans"/>
                <a:cs typeface="Open Sans"/>
              </a:rPr>
              <a:t> </a:t>
            </a:r>
            <a:r>
              <a:rPr sz="2300" dirty="0">
                <a:solidFill>
                  <a:srgbClr val="FFFFFF"/>
                </a:solidFill>
                <a:latin typeface="Open Sans"/>
                <a:cs typeface="Open Sans"/>
              </a:rPr>
              <a:t>and</a:t>
            </a:r>
            <a:r>
              <a:rPr sz="2300" spc="-10" dirty="0">
                <a:solidFill>
                  <a:srgbClr val="FFFFFF"/>
                </a:solidFill>
                <a:latin typeface="Open Sans"/>
                <a:cs typeface="Open Sans"/>
              </a:rPr>
              <a:t> </a:t>
            </a:r>
            <a:r>
              <a:rPr sz="2300" dirty="0">
                <a:solidFill>
                  <a:srgbClr val="FFFFFF"/>
                </a:solidFill>
                <a:latin typeface="Open Sans"/>
                <a:cs typeface="Open Sans"/>
              </a:rPr>
              <a:t>Bitcoin</a:t>
            </a:r>
            <a:r>
              <a:rPr sz="2300" spc="-15" dirty="0">
                <a:solidFill>
                  <a:srgbClr val="FFFFFF"/>
                </a:solidFill>
                <a:latin typeface="Open Sans"/>
                <a:cs typeface="Open Sans"/>
              </a:rPr>
              <a:t> </a:t>
            </a:r>
            <a:r>
              <a:rPr sz="2300" dirty="0">
                <a:solidFill>
                  <a:srgbClr val="FFFFFF"/>
                </a:solidFill>
                <a:latin typeface="Open Sans"/>
                <a:cs typeface="Open Sans"/>
              </a:rPr>
              <a:t>as</a:t>
            </a:r>
            <a:r>
              <a:rPr sz="2300" spc="-10" dirty="0">
                <a:solidFill>
                  <a:srgbClr val="FFFFFF"/>
                </a:solidFill>
                <a:latin typeface="Open Sans"/>
                <a:cs typeface="Open Sans"/>
              </a:rPr>
              <a:t> </a:t>
            </a:r>
            <a:r>
              <a:rPr sz="2300" dirty="0">
                <a:solidFill>
                  <a:srgbClr val="FFFFFF"/>
                </a:solidFill>
                <a:latin typeface="Open Sans"/>
                <a:cs typeface="Open Sans"/>
              </a:rPr>
              <a:t>a</a:t>
            </a:r>
            <a:r>
              <a:rPr sz="2300" spc="-15" dirty="0">
                <a:solidFill>
                  <a:srgbClr val="FFFFFF"/>
                </a:solidFill>
                <a:latin typeface="Open Sans"/>
                <a:cs typeface="Open Sans"/>
              </a:rPr>
              <a:t> </a:t>
            </a:r>
            <a:r>
              <a:rPr sz="2300" dirty="0">
                <a:solidFill>
                  <a:srgbClr val="FFFFFF"/>
                </a:solidFill>
                <a:latin typeface="Open Sans"/>
                <a:cs typeface="Open Sans"/>
              </a:rPr>
              <a:t>Medium</a:t>
            </a:r>
            <a:r>
              <a:rPr sz="2300" spc="-10" dirty="0">
                <a:solidFill>
                  <a:srgbClr val="FFFFFF"/>
                </a:solidFill>
                <a:latin typeface="Open Sans"/>
                <a:cs typeface="Open Sans"/>
              </a:rPr>
              <a:t> </a:t>
            </a:r>
            <a:r>
              <a:rPr sz="2300" dirty="0">
                <a:solidFill>
                  <a:srgbClr val="FFFFFF"/>
                </a:solidFill>
                <a:latin typeface="Open Sans"/>
                <a:cs typeface="Open Sans"/>
              </a:rPr>
              <a:t>of</a:t>
            </a:r>
            <a:r>
              <a:rPr sz="2300" spc="-15" dirty="0">
                <a:solidFill>
                  <a:srgbClr val="FFFFFF"/>
                </a:solidFill>
                <a:latin typeface="Open Sans"/>
                <a:cs typeface="Open Sans"/>
              </a:rPr>
              <a:t> </a:t>
            </a:r>
            <a:r>
              <a:rPr sz="2300" spc="-10" dirty="0">
                <a:solidFill>
                  <a:srgbClr val="FFFFFF"/>
                </a:solidFill>
                <a:latin typeface="Open Sans"/>
                <a:cs typeface="Open Sans"/>
              </a:rPr>
              <a:t>Exchange</a:t>
            </a:r>
            <a:endParaRPr sz="2300" dirty="0">
              <a:latin typeface="Open Sans"/>
              <a:cs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29" y="10656768"/>
            <a:ext cx="14351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1291" y="58636"/>
              <a:ext cx="14283962"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79" y="593896"/>
            <a:ext cx="1273713" cy="678793"/>
          </a:xfrm>
          <a:prstGeom prst="rect">
            <a:avLst/>
          </a:prstGeom>
        </p:spPr>
      </p:pic>
      <p:sp>
        <p:nvSpPr>
          <p:cNvPr id="9" name="object 9"/>
          <p:cNvSpPr txBox="1">
            <a:spLocks noGrp="1"/>
          </p:cNvSpPr>
          <p:nvPr>
            <p:ph type="body" idx="1"/>
          </p:nvPr>
        </p:nvSpPr>
        <p:spPr>
          <a:prstGeom prst="rect">
            <a:avLst/>
          </a:prstGeom>
        </p:spPr>
        <p:txBody>
          <a:bodyPr vert="horz" wrap="square" lIns="0" tIns="13970" rIns="0" bIns="0" rtlCol="0">
            <a:spAutoFit/>
          </a:bodyPr>
          <a:lstStyle/>
          <a:p>
            <a:pPr marL="12700">
              <a:lnSpc>
                <a:spcPct val="100000"/>
              </a:lnSpc>
              <a:spcBef>
                <a:spcPts val="110"/>
              </a:spcBef>
            </a:pPr>
            <a:r>
              <a:rPr dirty="0"/>
              <a:t>8.5</a:t>
            </a:r>
            <a:r>
              <a:rPr spc="-35" dirty="0"/>
              <a:t> </a:t>
            </a:r>
            <a:r>
              <a:rPr dirty="0"/>
              <a:t>Buying</a:t>
            </a:r>
            <a:r>
              <a:rPr spc="-35" dirty="0"/>
              <a:t> </a:t>
            </a:r>
            <a:r>
              <a:rPr dirty="0"/>
              <a:t>Coffee</a:t>
            </a:r>
            <a:r>
              <a:rPr spc="-30" dirty="0"/>
              <a:t> </a:t>
            </a:r>
            <a:r>
              <a:rPr dirty="0"/>
              <a:t>and</a:t>
            </a:r>
            <a:r>
              <a:rPr spc="-35" dirty="0"/>
              <a:t> </a:t>
            </a:r>
            <a:r>
              <a:rPr spc="-10" dirty="0"/>
              <a:t>Groceries</a:t>
            </a:r>
          </a:p>
          <a:p>
            <a:pPr marL="12700">
              <a:lnSpc>
                <a:spcPct val="100000"/>
              </a:lnSpc>
              <a:spcBef>
                <a:spcPts val="15"/>
              </a:spcBef>
            </a:pPr>
            <a:r>
              <a:rPr dirty="0"/>
              <a:t>with</a:t>
            </a:r>
            <a:r>
              <a:rPr spc="-15" dirty="0"/>
              <a:t> </a:t>
            </a:r>
            <a:r>
              <a:rPr spc="-10" dirty="0"/>
              <a:t>Bitcoin</a:t>
            </a:r>
          </a:p>
          <a:p>
            <a:pPr marL="25400" marR="5080">
              <a:lnSpc>
                <a:spcPct val="101800"/>
              </a:lnSpc>
              <a:spcBef>
                <a:spcPts val="1995"/>
              </a:spcBef>
            </a:pPr>
            <a:r>
              <a:rPr sz="1700" b="0" i="0" dirty="0">
                <a:solidFill>
                  <a:srgbClr val="57585B"/>
                </a:solidFill>
                <a:latin typeface="Open Sans"/>
                <a:cs typeface="Open Sans"/>
              </a:rPr>
              <a:t>Have</a:t>
            </a:r>
            <a:r>
              <a:rPr sz="1700" b="0" i="0" spc="35" dirty="0">
                <a:solidFill>
                  <a:srgbClr val="57585B"/>
                </a:solidFill>
                <a:latin typeface="Open Sans"/>
                <a:cs typeface="Open Sans"/>
              </a:rPr>
              <a:t> </a:t>
            </a:r>
            <a:r>
              <a:rPr sz="1700" b="0" i="0" dirty="0">
                <a:solidFill>
                  <a:srgbClr val="57585B"/>
                </a:solidFill>
                <a:latin typeface="Open Sans"/>
                <a:cs typeface="Open Sans"/>
              </a:rPr>
              <a:t>you</a:t>
            </a:r>
            <a:r>
              <a:rPr sz="1700" b="0" i="0" spc="35" dirty="0">
                <a:solidFill>
                  <a:srgbClr val="57585B"/>
                </a:solidFill>
                <a:latin typeface="Open Sans"/>
                <a:cs typeface="Open Sans"/>
              </a:rPr>
              <a:t> </a:t>
            </a:r>
            <a:r>
              <a:rPr sz="1700" b="0" i="0" dirty="0">
                <a:solidFill>
                  <a:srgbClr val="57585B"/>
                </a:solidFill>
                <a:latin typeface="Open Sans"/>
                <a:cs typeface="Open Sans"/>
              </a:rPr>
              <a:t>ever</a:t>
            </a:r>
            <a:r>
              <a:rPr sz="1700" b="0" i="0" spc="40" dirty="0">
                <a:solidFill>
                  <a:srgbClr val="57585B"/>
                </a:solidFill>
                <a:latin typeface="Open Sans"/>
                <a:cs typeface="Open Sans"/>
              </a:rPr>
              <a:t> </a:t>
            </a:r>
            <a:r>
              <a:rPr sz="1700" b="0" i="0" dirty="0">
                <a:solidFill>
                  <a:srgbClr val="57585B"/>
                </a:solidFill>
                <a:latin typeface="Open Sans"/>
                <a:cs typeface="Open Sans"/>
              </a:rPr>
              <a:t>wondered</a:t>
            </a:r>
            <a:r>
              <a:rPr sz="1700" b="0" i="0" spc="25" dirty="0">
                <a:solidFill>
                  <a:srgbClr val="57585B"/>
                </a:solidFill>
                <a:latin typeface="Open Sans"/>
                <a:cs typeface="Open Sans"/>
              </a:rPr>
              <a:t> </a:t>
            </a:r>
            <a:r>
              <a:rPr sz="1700" b="0" i="0" dirty="0">
                <a:solidFill>
                  <a:srgbClr val="57585B"/>
                </a:solidFill>
                <a:latin typeface="Open Sans"/>
                <a:cs typeface="Open Sans"/>
              </a:rPr>
              <a:t>if</a:t>
            </a:r>
            <a:r>
              <a:rPr sz="1700" b="0" i="0" spc="35" dirty="0">
                <a:solidFill>
                  <a:srgbClr val="57585B"/>
                </a:solidFill>
                <a:latin typeface="Open Sans"/>
                <a:cs typeface="Open Sans"/>
              </a:rPr>
              <a:t> </a:t>
            </a:r>
            <a:r>
              <a:rPr sz="1700" b="0" i="0" dirty="0">
                <a:solidFill>
                  <a:srgbClr val="57585B"/>
                </a:solidFill>
                <a:latin typeface="Open Sans"/>
                <a:cs typeface="Open Sans"/>
              </a:rPr>
              <a:t>you</a:t>
            </a:r>
            <a:r>
              <a:rPr sz="1700" b="0" i="0" spc="35" dirty="0">
                <a:solidFill>
                  <a:srgbClr val="57585B"/>
                </a:solidFill>
                <a:latin typeface="Open Sans"/>
                <a:cs typeface="Open Sans"/>
              </a:rPr>
              <a:t> </a:t>
            </a:r>
            <a:r>
              <a:rPr sz="1700" b="0" i="0" dirty="0">
                <a:solidFill>
                  <a:srgbClr val="57585B"/>
                </a:solidFill>
                <a:latin typeface="Open Sans"/>
                <a:cs typeface="Open Sans"/>
              </a:rPr>
              <a:t>could</a:t>
            </a:r>
            <a:r>
              <a:rPr sz="1700" b="0" i="0" spc="40" dirty="0">
                <a:solidFill>
                  <a:srgbClr val="57585B"/>
                </a:solidFill>
                <a:latin typeface="Open Sans"/>
                <a:cs typeface="Open Sans"/>
              </a:rPr>
              <a:t> </a:t>
            </a:r>
            <a:r>
              <a:rPr sz="1700" b="0" i="0" dirty="0">
                <a:solidFill>
                  <a:srgbClr val="57585B"/>
                </a:solidFill>
                <a:latin typeface="Open Sans"/>
                <a:cs typeface="Open Sans"/>
              </a:rPr>
              <a:t>use</a:t>
            </a:r>
            <a:r>
              <a:rPr sz="1700" b="0" i="0" spc="35" dirty="0">
                <a:solidFill>
                  <a:srgbClr val="57585B"/>
                </a:solidFill>
                <a:latin typeface="Open Sans"/>
                <a:cs typeface="Open Sans"/>
              </a:rPr>
              <a:t> </a:t>
            </a:r>
            <a:r>
              <a:rPr sz="1700" b="0" i="0" dirty="0">
                <a:solidFill>
                  <a:srgbClr val="57585B"/>
                </a:solidFill>
                <a:latin typeface="Open Sans"/>
                <a:cs typeface="Open Sans"/>
              </a:rPr>
              <a:t>bitcoins</a:t>
            </a:r>
            <a:r>
              <a:rPr sz="1700" b="0" i="0" spc="35" dirty="0">
                <a:solidFill>
                  <a:srgbClr val="57585B"/>
                </a:solidFill>
                <a:latin typeface="Open Sans"/>
                <a:cs typeface="Open Sans"/>
              </a:rPr>
              <a:t> </a:t>
            </a:r>
            <a:r>
              <a:rPr sz="1700" b="0" i="0" dirty="0">
                <a:solidFill>
                  <a:srgbClr val="57585B"/>
                </a:solidFill>
                <a:latin typeface="Open Sans"/>
                <a:cs typeface="Open Sans"/>
              </a:rPr>
              <a:t>to</a:t>
            </a:r>
            <a:r>
              <a:rPr sz="1700" b="0" i="0" spc="40" dirty="0">
                <a:solidFill>
                  <a:srgbClr val="57585B"/>
                </a:solidFill>
                <a:latin typeface="Open Sans"/>
                <a:cs typeface="Open Sans"/>
              </a:rPr>
              <a:t> </a:t>
            </a:r>
            <a:r>
              <a:rPr sz="1700" b="0" i="0" dirty="0">
                <a:solidFill>
                  <a:srgbClr val="57585B"/>
                </a:solidFill>
                <a:latin typeface="Open Sans"/>
                <a:cs typeface="Open Sans"/>
              </a:rPr>
              <a:t>buy</a:t>
            </a:r>
            <a:r>
              <a:rPr sz="1700" b="0" i="0" spc="35" dirty="0">
                <a:solidFill>
                  <a:srgbClr val="57585B"/>
                </a:solidFill>
                <a:latin typeface="Open Sans"/>
                <a:cs typeface="Open Sans"/>
              </a:rPr>
              <a:t> </a:t>
            </a:r>
            <a:r>
              <a:rPr sz="1700" b="0" i="0" dirty="0">
                <a:solidFill>
                  <a:srgbClr val="57585B"/>
                </a:solidFill>
                <a:latin typeface="Open Sans"/>
                <a:cs typeface="Open Sans"/>
              </a:rPr>
              <a:t>your</a:t>
            </a:r>
            <a:r>
              <a:rPr sz="1700" b="0" i="0" spc="35" dirty="0">
                <a:solidFill>
                  <a:srgbClr val="57585B"/>
                </a:solidFill>
                <a:latin typeface="Open Sans"/>
                <a:cs typeface="Open Sans"/>
              </a:rPr>
              <a:t> </a:t>
            </a:r>
            <a:r>
              <a:rPr sz="1700" b="0" i="0" dirty="0">
                <a:solidFill>
                  <a:srgbClr val="57585B"/>
                </a:solidFill>
                <a:latin typeface="Open Sans"/>
                <a:cs typeface="Open Sans"/>
              </a:rPr>
              <a:t>daily</a:t>
            </a:r>
            <a:r>
              <a:rPr sz="1700" b="0" i="0" spc="35" dirty="0">
                <a:solidFill>
                  <a:srgbClr val="57585B"/>
                </a:solidFill>
                <a:latin typeface="Open Sans"/>
                <a:cs typeface="Open Sans"/>
              </a:rPr>
              <a:t> </a:t>
            </a:r>
            <a:r>
              <a:rPr sz="1700" b="0" i="0" dirty="0">
                <a:solidFill>
                  <a:srgbClr val="57585B"/>
                </a:solidFill>
                <a:latin typeface="Open Sans"/>
                <a:cs typeface="Open Sans"/>
              </a:rPr>
              <a:t>cup</a:t>
            </a:r>
            <a:r>
              <a:rPr sz="1700" b="0" i="0" spc="35" dirty="0">
                <a:solidFill>
                  <a:srgbClr val="57585B"/>
                </a:solidFill>
                <a:latin typeface="Open Sans"/>
                <a:cs typeface="Open Sans"/>
              </a:rPr>
              <a:t> </a:t>
            </a:r>
            <a:r>
              <a:rPr sz="1700" b="0" i="0" dirty="0">
                <a:solidFill>
                  <a:srgbClr val="57585B"/>
                </a:solidFill>
                <a:latin typeface="Open Sans"/>
                <a:cs typeface="Open Sans"/>
              </a:rPr>
              <a:t>of</a:t>
            </a:r>
            <a:r>
              <a:rPr sz="1700" b="0" i="0" spc="40" dirty="0">
                <a:solidFill>
                  <a:srgbClr val="57585B"/>
                </a:solidFill>
                <a:latin typeface="Open Sans"/>
                <a:cs typeface="Open Sans"/>
              </a:rPr>
              <a:t> </a:t>
            </a:r>
            <a:r>
              <a:rPr sz="1700" b="0" i="0" dirty="0">
                <a:solidFill>
                  <a:srgbClr val="57585B"/>
                </a:solidFill>
                <a:latin typeface="Open Sans"/>
                <a:cs typeface="Open Sans"/>
              </a:rPr>
              <a:t>coffee</a:t>
            </a:r>
            <a:r>
              <a:rPr sz="1700" b="0" i="0" spc="35" dirty="0">
                <a:solidFill>
                  <a:srgbClr val="57585B"/>
                </a:solidFill>
                <a:latin typeface="Open Sans"/>
                <a:cs typeface="Open Sans"/>
              </a:rPr>
              <a:t> </a:t>
            </a:r>
            <a:r>
              <a:rPr sz="1700" b="0" i="0" spc="-25" dirty="0">
                <a:solidFill>
                  <a:srgbClr val="57585B"/>
                </a:solidFill>
                <a:latin typeface="Open Sans"/>
                <a:cs typeface="Open Sans"/>
              </a:rPr>
              <a:t>or </a:t>
            </a:r>
            <a:r>
              <a:rPr sz="1700" b="0" i="0" dirty="0">
                <a:solidFill>
                  <a:srgbClr val="57585B"/>
                </a:solidFill>
                <a:latin typeface="Open Sans"/>
                <a:cs typeface="Open Sans"/>
              </a:rPr>
              <a:t>stock</a:t>
            </a:r>
            <a:r>
              <a:rPr sz="1700" b="0" i="0" spc="50" dirty="0">
                <a:solidFill>
                  <a:srgbClr val="57585B"/>
                </a:solidFill>
                <a:latin typeface="Open Sans"/>
                <a:cs typeface="Open Sans"/>
              </a:rPr>
              <a:t> </a:t>
            </a:r>
            <a:r>
              <a:rPr sz="1700" b="0" i="0" dirty="0">
                <a:solidFill>
                  <a:srgbClr val="57585B"/>
                </a:solidFill>
                <a:latin typeface="Open Sans"/>
                <a:cs typeface="Open Sans"/>
              </a:rPr>
              <a:t>up</a:t>
            </a:r>
            <a:r>
              <a:rPr sz="1700" b="0" i="0" spc="50" dirty="0">
                <a:solidFill>
                  <a:srgbClr val="57585B"/>
                </a:solidFill>
                <a:latin typeface="Open Sans"/>
                <a:cs typeface="Open Sans"/>
              </a:rPr>
              <a:t> </a:t>
            </a:r>
            <a:r>
              <a:rPr sz="1700" b="0" i="0" dirty="0">
                <a:solidFill>
                  <a:srgbClr val="57585B"/>
                </a:solidFill>
                <a:latin typeface="Open Sans"/>
                <a:cs typeface="Open Sans"/>
              </a:rPr>
              <a:t>on</a:t>
            </a:r>
            <a:r>
              <a:rPr sz="1700" b="0" i="0" spc="55" dirty="0">
                <a:solidFill>
                  <a:srgbClr val="57585B"/>
                </a:solidFill>
                <a:latin typeface="Open Sans"/>
                <a:cs typeface="Open Sans"/>
              </a:rPr>
              <a:t> </a:t>
            </a:r>
            <a:r>
              <a:rPr sz="1700" b="0" i="0" dirty="0">
                <a:solidFill>
                  <a:srgbClr val="57585B"/>
                </a:solidFill>
                <a:latin typeface="Open Sans"/>
                <a:cs typeface="Open Sans"/>
              </a:rPr>
              <a:t>groceries?</a:t>
            </a:r>
            <a:r>
              <a:rPr sz="1700" b="0" i="0" spc="45" dirty="0">
                <a:solidFill>
                  <a:srgbClr val="57585B"/>
                </a:solidFill>
                <a:latin typeface="Open Sans"/>
                <a:cs typeface="Open Sans"/>
              </a:rPr>
              <a:t> </a:t>
            </a:r>
            <a:r>
              <a:rPr sz="1700" b="0" i="0" dirty="0">
                <a:solidFill>
                  <a:srgbClr val="57585B"/>
                </a:solidFill>
                <a:latin typeface="Open Sans"/>
                <a:cs typeface="Open Sans"/>
              </a:rPr>
              <a:t>Turns</a:t>
            </a:r>
            <a:r>
              <a:rPr sz="1700" b="0" i="0" spc="50" dirty="0">
                <a:solidFill>
                  <a:srgbClr val="57585B"/>
                </a:solidFill>
                <a:latin typeface="Open Sans"/>
                <a:cs typeface="Open Sans"/>
              </a:rPr>
              <a:t> </a:t>
            </a:r>
            <a:r>
              <a:rPr sz="1700" b="0" i="0" dirty="0">
                <a:solidFill>
                  <a:srgbClr val="57585B"/>
                </a:solidFill>
                <a:latin typeface="Open Sans"/>
                <a:cs typeface="Open Sans"/>
              </a:rPr>
              <a:t>out</a:t>
            </a:r>
            <a:r>
              <a:rPr sz="1700" b="0" i="0" spc="50" dirty="0">
                <a:solidFill>
                  <a:srgbClr val="57585B"/>
                </a:solidFill>
                <a:latin typeface="Open Sans"/>
                <a:cs typeface="Open Sans"/>
              </a:rPr>
              <a:t> </a:t>
            </a:r>
            <a:r>
              <a:rPr sz="1700" b="0" i="0" dirty="0">
                <a:solidFill>
                  <a:srgbClr val="57585B"/>
                </a:solidFill>
                <a:latin typeface="Open Sans"/>
                <a:cs typeface="Open Sans"/>
              </a:rPr>
              <a:t>you</a:t>
            </a:r>
            <a:r>
              <a:rPr sz="1700" b="0" i="0" spc="50" dirty="0">
                <a:solidFill>
                  <a:srgbClr val="57585B"/>
                </a:solidFill>
                <a:latin typeface="Open Sans"/>
                <a:cs typeface="Open Sans"/>
              </a:rPr>
              <a:t> </a:t>
            </a:r>
            <a:r>
              <a:rPr sz="1700" b="0" i="0" dirty="0">
                <a:solidFill>
                  <a:srgbClr val="57585B"/>
                </a:solidFill>
                <a:latin typeface="Open Sans"/>
                <a:cs typeface="Open Sans"/>
              </a:rPr>
              <a:t>can.</a:t>
            </a:r>
            <a:r>
              <a:rPr sz="1700" b="0" i="0" spc="50" dirty="0">
                <a:solidFill>
                  <a:srgbClr val="57585B"/>
                </a:solidFill>
                <a:latin typeface="Open Sans"/>
                <a:cs typeface="Open Sans"/>
              </a:rPr>
              <a:t> </a:t>
            </a:r>
            <a:r>
              <a:rPr sz="1700" b="0" i="0" dirty="0">
                <a:solidFill>
                  <a:srgbClr val="57585B"/>
                </a:solidFill>
                <a:latin typeface="Open Sans"/>
                <a:cs typeface="Open Sans"/>
              </a:rPr>
              <a:t>There</a:t>
            </a:r>
            <a:r>
              <a:rPr sz="1700" b="0" i="0" spc="50" dirty="0">
                <a:solidFill>
                  <a:srgbClr val="57585B"/>
                </a:solidFill>
                <a:latin typeface="Open Sans"/>
                <a:cs typeface="Open Sans"/>
              </a:rPr>
              <a:t> </a:t>
            </a:r>
            <a:r>
              <a:rPr sz="1700" b="0" i="0" dirty="0">
                <a:solidFill>
                  <a:srgbClr val="57585B"/>
                </a:solidFill>
                <a:latin typeface="Open Sans"/>
                <a:cs typeface="Open Sans"/>
              </a:rPr>
              <a:t>are</a:t>
            </a:r>
            <a:r>
              <a:rPr sz="1700" b="0" i="0" spc="55" dirty="0">
                <a:solidFill>
                  <a:srgbClr val="57585B"/>
                </a:solidFill>
                <a:latin typeface="Open Sans"/>
                <a:cs typeface="Open Sans"/>
              </a:rPr>
              <a:t> </a:t>
            </a:r>
            <a:r>
              <a:rPr sz="1700" b="0" i="0" dirty="0">
                <a:solidFill>
                  <a:srgbClr val="57585B"/>
                </a:solidFill>
                <a:latin typeface="Open Sans"/>
                <a:cs typeface="Open Sans"/>
              </a:rPr>
              <a:t>many</a:t>
            </a:r>
            <a:r>
              <a:rPr sz="1700" b="0" i="0" spc="50" dirty="0">
                <a:solidFill>
                  <a:srgbClr val="57585B"/>
                </a:solidFill>
                <a:latin typeface="Open Sans"/>
                <a:cs typeface="Open Sans"/>
              </a:rPr>
              <a:t> </a:t>
            </a:r>
            <a:r>
              <a:rPr sz="1700" b="0" i="0" dirty="0">
                <a:solidFill>
                  <a:srgbClr val="57585B"/>
                </a:solidFill>
                <a:latin typeface="Open Sans"/>
                <a:cs typeface="Open Sans"/>
              </a:rPr>
              <a:t>options,</a:t>
            </a:r>
            <a:r>
              <a:rPr sz="1700" b="0" i="0" spc="50" dirty="0">
                <a:solidFill>
                  <a:srgbClr val="57585B"/>
                </a:solidFill>
                <a:latin typeface="Open Sans"/>
                <a:cs typeface="Open Sans"/>
              </a:rPr>
              <a:t> </a:t>
            </a:r>
            <a:r>
              <a:rPr sz="1700" b="0" i="0" dirty="0">
                <a:solidFill>
                  <a:srgbClr val="57585B"/>
                </a:solidFill>
                <a:latin typeface="Open Sans"/>
                <a:cs typeface="Open Sans"/>
              </a:rPr>
              <a:t>both</a:t>
            </a:r>
            <a:r>
              <a:rPr sz="1700" b="0" i="0" spc="55" dirty="0">
                <a:solidFill>
                  <a:srgbClr val="57585B"/>
                </a:solidFill>
                <a:latin typeface="Open Sans"/>
                <a:cs typeface="Open Sans"/>
              </a:rPr>
              <a:t> </a:t>
            </a:r>
            <a:r>
              <a:rPr sz="1700" b="0" i="0" dirty="0">
                <a:solidFill>
                  <a:srgbClr val="57585B"/>
                </a:solidFill>
                <a:latin typeface="Open Sans"/>
                <a:cs typeface="Open Sans"/>
              </a:rPr>
              <a:t>online</a:t>
            </a:r>
            <a:r>
              <a:rPr sz="1700" b="0" i="0" spc="55" dirty="0">
                <a:solidFill>
                  <a:srgbClr val="57585B"/>
                </a:solidFill>
                <a:latin typeface="Open Sans"/>
                <a:cs typeface="Open Sans"/>
              </a:rPr>
              <a:t> </a:t>
            </a:r>
            <a:r>
              <a:rPr sz="1700" b="0" i="0" spc="-25" dirty="0">
                <a:solidFill>
                  <a:srgbClr val="57585B"/>
                </a:solidFill>
                <a:latin typeface="Open Sans"/>
                <a:cs typeface="Open Sans"/>
              </a:rPr>
              <a:t>and </a:t>
            </a:r>
            <a:r>
              <a:rPr sz="1700" b="0" i="0" dirty="0">
                <a:solidFill>
                  <a:srgbClr val="57585B"/>
                </a:solidFill>
                <a:latin typeface="Open Sans"/>
                <a:cs typeface="Open Sans"/>
              </a:rPr>
              <a:t>in</a:t>
            </a:r>
            <a:r>
              <a:rPr sz="1700" b="0" i="0" spc="45" dirty="0">
                <a:solidFill>
                  <a:srgbClr val="57585B"/>
                </a:solidFill>
                <a:latin typeface="Open Sans"/>
                <a:cs typeface="Open Sans"/>
              </a:rPr>
              <a:t> </a:t>
            </a:r>
            <a:r>
              <a:rPr sz="1700" b="0" i="0" dirty="0">
                <a:solidFill>
                  <a:srgbClr val="57585B"/>
                </a:solidFill>
                <a:latin typeface="Open Sans"/>
                <a:cs typeface="Open Sans"/>
              </a:rPr>
              <a:t>person,</a:t>
            </a:r>
            <a:r>
              <a:rPr sz="1700" b="0" i="0" spc="45" dirty="0">
                <a:solidFill>
                  <a:srgbClr val="57585B"/>
                </a:solidFill>
                <a:latin typeface="Open Sans"/>
                <a:cs typeface="Open Sans"/>
              </a:rPr>
              <a:t> </a:t>
            </a:r>
            <a:r>
              <a:rPr sz="1700" b="0" i="0" dirty="0">
                <a:solidFill>
                  <a:srgbClr val="57585B"/>
                </a:solidFill>
                <a:latin typeface="Open Sans"/>
                <a:cs typeface="Open Sans"/>
              </a:rPr>
              <a:t>that</a:t>
            </a:r>
            <a:r>
              <a:rPr sz="1700" b="0" i="0" spc="45" dirty="0">
                <a:solidFill>
                  <a:srgbClr val="57585B"/>
                </a:solidFill>
                <a:latin typeface="Open Sans"/>
                <a:cs typeface="Open Sans"/>
              </a:rPr>
              <a:t> </a:t>
            </a:r>
            <a:r>
              <a:rPr sz="1700" b="0" i="0" dirty="0">
                <a:solidFill>
                  <a:srgbClr val="57585B"/>
                </a:solidFill>
                <a:latin typeface="Open Sans"/>
                <a:cs typeface="Open Sans"/>
              </a:rPr>
              <a:t>let</a:t>
            </a:r>
            <a:r>
              <a:rPr sz="1700" b="0" i="0" spc="50" dirty="0">
                <a:solidFill>
                  <a:srgbClr val="57585B"/>
                </a:solidFill>
                <a:latin typeface="Open Sans"/>
                <a:cs typeface="Open Sans"/>
              </a:rPr>
              <a:t> </a:t>
            </a:r>
            <a:r>
              <a:rPr sz="1700" b="0" i="0" dirty="0">
                <a:solidFill>
                  <a:srgbClr val="57585B"/>
                </a:solidFill>
                <a:latin typeface="Open Sans"/>
                <a:cs typeface="Open Sans"/>
              </a:rPr>
              <a:t>you</a:t>
            </a:r>
            <a:r>
              <a:rPr sz="1700" b="0" i="0" spc="45" dirty="0">
                <a:solidFill>
                  <a:srgbClr val="57585B"/>
                </a:solidFill>
                <a:latin typeface="Open Sans"/>
                <a:cs typeface="Open Sans"/>
              </a:rPr>
              <a:t> </a:t>
            </a:r>
            <a:r>
              <a:rPr sz="1700" b="0" i="0" dirty="0">
                <a:solidFill>
                  <a:srgbClr val="57585B"/>
                </a:solidFill>
                <a:latin typeface="Open Sans"/>
                <a:cs typeface="Open Sans"/>
              </a:rPr>
              <a:t>pay</a:t>
            </a:r>
            <a:r>
              <a:rPr sz="1700" b="0" i="0" spc="45" dirty="0">
                <a:solidFill>
                  <a:srgbClr val="57585B"/>
                </a:solidFill>
                <a:latin typeface="Open Sans"/>
                <a:cs typeface="Open Sans"/>
              </a:rPr>
              <a:t> </a:t>
            </a:r>
            <a:r>
              <a:rPr sz="1700" b="0" i="0" dirty="0">
                <a:solidFill>
                  <a:srgbClr val="57585B"/>
                </a:solidFill>
                <a:latin typeface="Open Sans"/>
                <a:cs typeface="Open Sans"/>
              </a:rPr>
              <a:t>with</a:t>
            </a:r>
            <a:r>
              <a:rPr sz="1700" b="0" i="0" spc="50" dirty="0">
                <a:solidFill>
                  <a:srgbClr val="57585B"/>
                </a:solidFill>
                <a:latin typeface="Open Sans"/>
                <a:cs typeface="Open Sans"/>
              </a:rPr>
              <a:t> </a:t>
            </a:r>
            <a:r>
              <a:rPr sz="1700" b="0" i="0" dirty="0">
                <a:solidFill>
                  <a:srgbClr val="57585B"/>
                </a:solidFill>
                <a:latin typeface="Open Sans"/>
                <a:cs typeface="Open Sans"/>
              </a:rPr>
              <a:t>bitcoins.</a:t>
            </a:r>
            <a:r>
              <a:rPr sz="1700" b="0" i="0" spc="45" dirty="0">
                <a:solidFill>
                  <a:srgbClr val="57585B"/>
                </a:solidFill>
                <a:latin typeface="Open Sans"/>
                <a:cs typeface="Open Sans"/>
              </a:rPr>
              <a:t> </a:t>
            </a:r>
            <a:r>
              <a:rPr sz="1700" b="0" i="0" dirty="0">
                <a:solidFill>
                  <a:srgbClr val="57585B"/>
                </a:solidFill>
                <a:latin typeface="Open Sans"/>
                <a:cs typeface="Open Sans"/>
              </a:rPr>
              <a:t>We’ll</a:t>
            </a:r>
            <a:r>
              <a:rPr sz="1700" b="0" i="0" spc="45" dirty="0">
                <a:solidFill>
                  <a:srgbClr val="57585B"/>
                </a:solidFill>
                <a:latin typeface="Open Sans"/>
                <a:cs typeface="Open Sans"/>
              </a:rPr>
              <a:t> </a:t>
            </a:r>
            <a:r>
              <a:rPr sz="1700" b="0" i="0" dirty="0">
                <a:solidFill>
                  <a:srgbClr val="57585B"/>
                </a:solidFill>
                <a:latin typeface="Open Sans"/>
                <a:cs typeface="Open Sans"/>
              </a:rPr>
              <a:t>explore</a:t>
            </a:r>
            <a:r>
              <a:rPr sz="1700" b="0" i="0" spc="55" dirty="0">
                <a:solidFill>
                  <a:srgbClr val="57585B"/>
                </a:solidFill>
                <a:latin typeface="Open Sans"/>
                <a:cs typeface="Open Sans"/>
              </a:rPr>
              <a:t> </a:t>
            </a:r>
            <a:r>
              <a:rPr sz="1700" b="0" i="0" dirty="0">
                <a:solidFill>
                  <a:srgbClr val="57585B"/>
                </a:solidFill>
                <a:latin typeface="Open Sans"/>
                <a:cs typeface="Open Sans"/>
              </a:rPr>
              <a:t>some</a:t>
            </a:r>
            <a:r>
              <a:rPr sz="1700" b="0" i="0" spc="50" dirty="0">
                <a:solidFill>
                  <a:srgbClr val="57585B"/>
                </a:solidFill>
                <a:latin typeface="Open Sans"/>
                <a:cs typeface="Open Sans"/>
              </a:rPr>
              <a:t> </a:t>
            </a:r>
            <a:r>
              <a:rPr sz="1700" b="0" i="0" dirty="0">
                <a:solidFill>
                  <a:srgbClr val="57585B"/>
                </a:solidFill>
                <a:latin typeface="Open Sans"/>
                <a:cs typeface="Open Sans"/>
              </a:rPr>
              <a:t>of</a:t>
            </a:r>
            <a:r>
              <a:rPr sz="1700" b="0" i="0" spc="45" dirty="0">
                <a:solidFill>
                  <a:srgbClr val="57585B"/>
                </a:solidFill>
                <a:latin typeface="Open Sans"/>
                <a:cs typeface="Open Sans"/>
              </a:rPr>
              <a:t> </a:t>
            </a:r>
            <a:r>
              <a:rPr sz="1700" b="0" i="0" dirty="0">
                <a:solidFill>
                  <a:srgbClr val="57585B"/>
                </a:solidFill>
                <a:latin typeface="Open Sans"/>
                <a:cs typeface="Open Sans"/>
              </a:rPr>
              <a:t>those</a:t>
            </a:r>
            <a:r>
              <a:rPr sz="1700" b="0" i="0" spc="50" dirty="0">
                <a:solidFill>
                  <a:srgbClr val="57585B"/>
                </a:solidFill>
                <a:latin typeface="Open Sans"/>
                <a:cs typeface="Open Sans"/>
              </a:rPr>
              <a:t> </a:t>
            </a:r>
            <a:r>
              <a:rPr sz="1700" b="0" i="0" dirty="0">
                <a:solidFill>
                  <a:srgbClr val="57585B"/>
                </a:solidFill>
                <a:latin typeface="Open Sans"/>
                <a:cs typeface="Open Sans"/>
              </a:rPr>
              <a:t>options</a:t>
            </a:r>
            <a:r>
              <a:rPr sz="1700" b="0" i="0" spc="50" dirty="0">
                <a:solidFill>
                  <a:srgbClr val="57585B"/>
                </a:solidFill>
                <a:latin typeface="Open Sans"/>
                <a:cs typeface="Open Sans"/>
              </a:rPr>
              <a:t> </a:t>
            </a:r>
            <a:r>
              <a:rPr sz="1700" b="0" i="0" spc="-25" dirty="0">
                <a:solidFill>
                  <a:srgbClr val="57585B"/>
                </a:solidFill>
                <a:latin typeface="Open Sans"/>
                <a:cs typeface="Open Sans"/>
              </a:rPr>
              <a:t>and </a:t>
            </a:r>
            <a:r>
              <a:rPr sz="1700" b="0" i="0" dirty="0">
                <a:solidFill>
                  <a:srgbClr val="57585B"/>
                </a:solidFill>
                <a:latin typeface="Open Sans"/>
                <a:cs typeface="Open Sans"/>
              </a:rPr>
              <a:t>tools</a:t>
            </a:r>
            <a:r>
              <a:rPr sz="1700" b="0" i="0" spc="30" dirty="0">
                <a:solidFill>
                  <a:srgbClr val="57585B"/>
                </a:solidFill>
                <a:latin typeface="Open Sans"/>
                <a:cs typeface="Open Sans"/>
              </a:rPr>
              <a:t> </a:t>
            </a:r>
            <a:r>
              <a:rPr sz="1700" b="0" i="0" dirty="0">
                <a:solidFill>
                  <a:srgbClr val="57585B"/>
                </a:solidFill>
                <a:latin typeface="Open Sans"/>
                <a:cs typeface="Open Sans"/>
              </a:rPr>
              <a:t>that</a:t>
            </a:r>
            <a:r>
              <a:rPr sz="1700" b="0" i="0" spc="35" dirty="0">
                <a:solidFill>
                  <a:srgbClr val="57585B"/>
                </a:solidFill>
                <a:latin typeface="Open Sans"/>
                <a:cs typeface="Open Sans"/>
              </a:rPr>
              <a:t> </a:t>
            </a:r>
            <a:r>
              <a:rPr sz="1700" b="0" i="0" dirty="0">
                <a:solidFill>
                  <a:srgbClr val="57585B"/>
                </a:solidFill>
                <a:latin typeface="Open Sans"/>
                <a:cs typeface="Open Sans"/>
              </a:rPr>
              <a:t>will</a:t>
            </a:r>
            <a:r>
              <a:rPr sz="1700" b="0" i="0" spc="35" dirty="0">
                <a:solidFill>
                  <a:srgbClr val="57585B"/>
                </a:solidFill>
                <a:latin typeface="Open Sans"/>
                <a:cs typeface="Open Sans"/>
              </a:rPr>
              <a:t> </a:t>
            </a:r>
            <a:r>
              <a:rPr sz="1700" b="0" i="0" dirty="0">
                <a:solidFill>
                  <a:srgbClr val="57585B"/>
                </a:solidFill>
                <a:latin typeface="Open Sans"/>
                <a:cs typeface="Open Sans"/>
              </a:rPr>
              <a:t>help</a:t>
            </a:r>
            <a:r>
              <a:rPr sz="1700" b="0" i="0" spc="35" dirty="0">
                <a:solidFill>
                  <a:srgbClr val="57585B"/>
                </a:solidFill>
                <a:latin typeface="Open Sans"/>
                <a:cs typeface="Open Sans"/>
              </a:rPr>
              <a:t> </a:t>
            </a:r>
            <a:r>
              <a:rPr sz="1700" b="0" i="0" dirty="0">
                <a:solidFill>
                  <a:srgbClr val="57585B"/>
                </a:solidFill>
                <a:latin typeface="Open Sans"/>
                <a:cs typeface="Open Sans"/>
              </a:rPr>
              <a:t>you</a:t>
            </a:r>
            <a:r>
              <a:rPr sz="1700" b="0" i="0" spc="35" dirty="0">
                <a:solidFill>
                  <a:srgbClr val="57585B"/>
                </a:solidFill>
                <a:latin typeface="Open Sans"/>
                <a:cs typeface="Open Sans"/>
              </a:rPr>
              <a:t> </a:t>
            </a:r>
            <a:r>
              <a:rPr sz="1700" b="0" i="0" dirty="0">
                <a:solidFill>
                  <a:srgbClr val="57585B"/>
                </a:solidFill>
                <a:latin typeface="Open Sans"/>
                <a:cs typeface="Open Sans"/>
              </a:rPr>
              <a:t>find</a:t>
            </a:r>
            <a:r>
              <a:rPr sz="1700" b="0" i="0" spc="35" dirty="0">
                <a:solidFill>
                  <a:srgbClr val="57585B"/>
                </a:solidFill>
                <a:latin typeface="Open Sans"/>
                <a:cs typeface="Open Sans"/>
              </a:rPr>
              <a:t> </a:t>
            </a:r>
            <a:r>
              <a:rPr sz="1700" b="0" i="0" dirty="0">
                <a:solidFill>
                  <a:srgbClr val="57585B"/>
                </a:solidFill>
                <a:latin typeface="Open Sans"/>
                <a:cs typeface="Open Sans"/>
              </a:rPr>
              <a:t>local</a:t>
            </a:r>
            <a:r>
              <a:rPr sz="1700" b="0" i="0" spc="35" dirty="0">
                <a:solidFill>
                  <a:srgbClr val="57585B"/>
                </a:solidFill>
                <a:latin typeface="Open Sans"/>
                <a:cs typeface="Open Sans"/>
              </a:rPr>
              <a:t> </a:t>
            </a:r>
            <a:r>
              <a:rPr sz="1700" b="0" i="0" dirty="0">
                <a:solidFill>
                  <a:srgbClr val="57585B"/>
                </a:solidFill>
                <a:latin typeface="Open Sans"/>
                <a:cs typeface="Open Sans"/>
              </a:rPr>
              <a:t>stores</a:t>
            </a:r>
            <a:r>
              <a:rPr sz="1700" b="0" i="0" spc="40" dirty="0">
                <a:solidFill>
                  <a:srgbClr val="57585B"/>
                </a:solidFill>
                <a:latin typeface="Open Sans"/>
                <a:cs typeface="Open Sans"/>
              </a:rPr>
              <a:t> </a:t>
            </a:r>
            <a:r>
              <a:rPr sz="1700" b="0" i="0" dirty="0">
                <a:solidFill>
                  <a:srgbClr val="57585B"/>
                </a:solidFill>
                <a:latin typeface="Open Sans"/>
                <a:cs typeface="Open Sans"/>
              </a:rPr>
              <a:t>so</a:t>
            </a:r>
            <a:r>
              <a:rPr sz="1700" b="0" i="0" spc="40" dirty="0">
                <a:solidFill>
                  <a:srgbClr val="57585B"/>
                </a:solidFill>
                <a:latin typeface="Open Sans"/>
                <a:cs typeface="Open Sans"/>
              </a:rPr>
              <a:t> </a:t>
            </a:r>
            <a:r>
              <a:rPr sz="1700" b="0" i="0" dirty="0">
                <a:solidFill>
                  <a:srgbClr val="57585B"/>
                </a:solidFill>
                <a:latin typeface="Open Sans"/>
                <a:cs typeface="Open Sans"/>
              </a:rPr>
              <a:t>you</a:t>
            </a:r>
            <a:r>
              <a:rPr sz="1700" b="0" i="0" spc="35" dirty="0">
                <a:solidFill>
                  <a:srgbClr val="57585B"/>
                </a:solidFill>
                <a:latin typeface="Open Sans"/>
                <a:cs typeface="Open Sans"/>
              </a:rPr>
              <a:t> </a:t>
            </a:r>
            <a:r>
              <a:rPr sz="1700" b="0" i="0" dirty="0">
                <a:solidFill>
                  <a:srgbClr val="57585B"/>
                </a:solidFill>
                <a:latin typeface="Open Sans"/>
                <a:cs typeface="Open Sans"/>
              </a:rPr>
              <a:t>can</a:t>
            </a:r>
            <a:r>
              <a:rPr sz="1700" b="0" i="0" spc="35" dirty="0">
                <a:solidFill>
                  <a:srgbClr val="57585B"/>
                </a:solidFill>
                <a:latin typeface="Open Sans"/>
                <a:cs typeface="Open Sans"/>
              </a:rPr>
              <a:t> </a:t>
            </a:r>
            <a:r>
              <a:rPr sz="1700" b="0" i="0" dirty="0">
                <a:solidFill>
                  <a:srgbClr val="57585B"/>
                </a:solidFill>
                <a:latin typeface="Open Sans"/>
                <a:cs typeface="Open Sans"/>
              </a:rPr>
              <a:t>spend</a:t>
            </a:r>
            <a:r>
              <a:rPr sz="1700" b="0" i="0" spc="40" dirty="0">
                <a:solidFill>
                  <a:srgbClr val="57585B"/>
                </a:solidFill>
                <a:latin typeface="Open Sans"/>
                <a:cs typeface="Open Sans"/>
              </a:rPr>
              <a:t> </a:t>
            </a:r>
            <a:r>
              <a:rPr sz="1700" b="0" i="0" spc="-10" dirty="0">
                <a:solidFill>
                  <a:srgbClr val="57585B"/>
                </a:solidFill>
                <a:latin typeface="Open Sans"/>
                <a:cs typeface="Open Sans"/>
              </a:rPr>
              <a:t>bitcoins.</a:t>
            </a:r>
            <a:endParaRPr sz="1700">
              <a:latin typeface="Open Sans"/>
              <a:cs typeface="Open Sans"/>
            </a:endParaRPr>
          </a:p>
          <a:p>
            <a:pPr>
              <a:lnSpc>
                <a:spcPct val="100000"/>
              </a:lnSpc>
              <a:spcBef>
                <a:spcPts val="35"/>
              </a:spcBef>
            </a:pPr>
            <a:endParaRPr sz="1500">
              <a:latin typeface="Open Sans"/>
              <a:cs typeface="Open Sans"/>
            </a:endParaRPr>
          </a:p>
          <a:p>
            <a:pPr marL="25400" marR="198755">
              <a:lnSpc>
                <a:spcPct val="101800"/>
              </a:lnSpc>
              <a:spcBef>
                <a:spcPts val="5"/>
              </a:spcBef>
            </a:pPr>
            <a:r>
              <a:rPr sz="1700" b="0" i="0" dirty="0">
                <a:solidFill>
                  <a:srgbClr val="57585B"/>
                </a:solidFill>
                <a:latin typeface="Open Sans"/>
                <a:cs typeface="Open Sans"/>
              </a:rPr>
              <a:t>Even</a:t>
            </a:r>
            <a:r>
              <a:rPr sz="1700" b="0" i="0" spc="35" dirty="0">
                <a:solidFill>
                  <a:srgbClr val="57585B"/>
                </a:solidFill>
                <a:latin typeface="Open Sans"/>
                <a:cs typeface="Open Sans"/>
              </a:rPr>
              <a:t> </a:t>
            </a:r>
            <a:r>
              <a:rPr sz="1700" b="0" i="0" dirty="0">
                <a:solidFill>
                  <a:srgbClr val="57585B"/>
                </a:solidFill>
                <a:latin typeface="Open Sans"/>
                <a:cs typeface="Open Sans"/>
              </a:rPr>
              <a:t>though</a:t>
            </a:r>
            <a:r>
              <a:rPr sz="1700" b="0" i="0" spc="40" dirty="0">
                <a:solidFill>
                  <a:srgbClr val="57585B"/>
                </a:solidFill>
                <a:latin typeface="Open Sans"/>
                <a:cs typeface="Open Sans"/>
              </a:rPr>
              <a:t> </a:t>
            </a:r>
            <a:r>
              <a:rPr sz="1700" b="0" i="0" dirty="0">
                <a:solidFill>
                  <a:srgbClr val="57585B"/>
                </a:solidFill>
                <a:latin typeface="Open Sans"/>
                <a:cs typeface="Open Sans"/>
              </a:rPr>
              <a:t>paying</a:t>
            </a:r>
            <a:r>
              <a:rPr sz="1700" b="0" i="0" spc="40" dirty="0">
                <a:solidFill>
                  <a:srgbClr val="57585B"/>
                </a:solidFill>
                <a:latin typeface="Open Sans"/>
                <a:cs typeface="Open Sans"/>
              </a:rPr>
              <a:t> </a:t>
            </a:r>
            <a:r>
              <a:rPr sz="1700" b="0" i="0" dirty="0">
                <a:solidFill>
                  <a:srgbClr val="57585B"/>
                </a:solidFill>
                <a:latin typeface="Open Sans"/>
                <a:cs typeface="Open Sans"/>
              </a:rPr>
              <a:t>with</a:t>
            </a:r>
            <a:r>
              <a:rPr sz="1700" b="0" i="0" spc="40" dirty="0">
                <a:solidFill>
                  <a:srgbClr val="57585B"/>
                </a:solidFill>
                <a:latin typeface="Open Sans"/>
                <a:cs typeface="Open Sans"/>
              </a:rPr>
              <a:t> </a:t>
            </a:r>
            <a:r>
              <a:rPr sz="1700" b="0" i="0" dirty="0">
                <a:solidFill>
                  <a:srgbClr val="57585B"/>
                </a:solidFill>
                <a:latin typeface="Open Sans"/>
                <a:cs typeface="Open Sans"/>
              </a:rPr>
              <a:t>a</a:t>
            </a:r>
            <a:r>
              <a:rPr sz="1700" b="0" i="0" spc="40" dirty="0">
                <a:solidFill>
                  <a:srgbClr val="57585B"/>
                </a:solidFill>
                <a:latin typeface="Open Sans"/>
                <a:cs typeface="Open Sans"/>
              </a:rPr>
              <a:t> </a:t>
            </a:r>
            <a:r>
              <a:rPr sz="1700" b="0" i="0" dirty="0">
                <a:solidFill>
                  <a:srgbClr val="57585B"/>
                </a:solidFill>
                <a:latin typeface="Open Sans"/>
                <a:cs typeface="Open Sans"/>
              </a:rPr>
              <a:t>credit</a:t>
            </a:r>
            <a:r>
              <a:rPr sz="1700" b="0" i="0" spc="40" dirty="0">
                <a:solidFill>
                  <a:srgbClr val="57585B"/>
                </a:solidFill>
                <a:latin typeface="Open Sans"/>
                <a:cs typeface="Open Sans"/>
              </a:rPr>
              <a:t> </a:t>
            </a:r>
            <a:r>
              <a:rPr sz="1700" b="0" i="0" dirty="0">
                <a:solidFill>
                  <a:srgbClr val="57585B"/>
                </a:solidFill>
                <a:latin typeface="Open Sans"/>
                <a:cs typeface="Open Sans"/>
              </a:rPr>
              <a:t>card</a:t>
            </a:r>
            <a:r>
              <a:rPr sz="1700" b="0" i="0" spc="40" dirty="0">
                <a:solidFill>
                  <a:srgbClr val="57585B"/>
                </a:solidFill>
                <a:latin typeface="Open Sans"/>
                <a:cs typeface="Open Sans"/>
              </a:rPr>
              <a:t> </a:t>
            </a:r>
            <a:r>
              <a:rPr sz="1700" b="0" i="0" dirty="0">
                <a:solidFill>
                  <a:srgbClr val="57585B"/>
                </a:solidFill>
                <a:latin typeface="Open Sans"/>
                <a:cs typeface="Open Sans"/>
              </a:rPr>
              <a:t>or</a:t>
            </a:r>
            <a:r>
              <a:rPr sz="1700" b="0" i="0" spc="35" dirty="0">
                <a:solidFill>
                  <a:srgbClr val="57585B"/>
                </a:solidFill>
                <a:latin typeface="Open Sans"/>
                <a:cs typeface="Open Sans"/>
              </a:rPr>
              <a:t> </a:t>
            </a:r>
            <a:r>
              <a:rPr sz="1700" b="0" i="0" dirty="0">
                <a:solidFill>
                  <a:srgbClr val="57585B"/>
                </a:solidFill>
                <a:latin typeface="Open Sans"/>
                <a:cs typeface="Open Sans"/>
              </a:rPr>
              <a:t>an</a:t>
            </a:r>
            <a:r>
              <a:rPr sz="1700" b="0" i="0" spc="40" dirty="0">
                <a:solidFill>
                  <a:srgbClr val="57585B"/>
                </a:solidFill>
                <a:latin typeface="Open Sans"/>
                <a:cs typeface="Open Sans"/>
              </a:rPr>
              <a:t> </a:t>
            </a:r>
            <a:r>
              <a:rPr sz="1700" b="0" i="0" dirty="0">
                <a:solidFill>
                  <a:srgbClr val="57585B"/>
                </a:solidFill>
                <a:latin typeface="Open Sans"/>
                <a:cs typeface="Open Sans"/>
              </a:rPr>
              <a:t>app</a:t>
            </a:r>
            <a:r>
              <a:rPr sz="1700" b="0" i="0" spc="40" dirty="0">
                <a:solidFill>
                  <a:srgbClr val="57585B"/>
                </a:solidFill>
                <a:latin typeface="Open Sans"/>
                <a:cs typeface="Open Sans"/>
              </a:rPr>
              <a:t> </a:t>
            </a:r>
            <a:r>
              <a:rPr sz="1700" b="0" i="0" dirty="0">
                <a:solidFill>
                  <a:srgbClr val="57585B"/>
                </a:solidFill>
                <a:latin typeface="Open Sans"/>
                <a:cs typeface="Open Sans"/>
              </a:rPr>
              <a:t>can</a:t>
            </a:r>
            <a:r>
              <a:rPr sz="1700" b="0" i="0" spc="40" dirty="0">
                <a:solidFill>
                  <a:srgbClr val="57585B"/>
                </a:solidFill>
                <a:latin typeface="Open Sans"/>
                <a:cs typeface="Open Sans"/>
              </a:rPr>
              <a:t> </a:t>
            </a:r>
            <a:r>
              <a:rPr sz="1700" b="0" i="0" dirty="0">
                <a:solidFill>
                  <a:srgbClr val="57585B"/>
                </a:solidFill>
                <a:latin typeface="Open Sans"/>
                <a:cs typeface="Open Sans"/>
              </a:rPr>
              <a:t>seem</a:t>
            </a:r>
            <a:r>
              <a:rPr sz="1700" b="0" i="0" spc="45" dirty="0">
                <a:solidFill>
                  <a:srgbClr val="57585B"/>
                </a:solidFill>
                <a:latin typeface="Open Sans"/>
                <a:cs typeface="Open Sans"/>
              </a:rPr>
              <a:t> </a:t>
            </a:r>
            <a:r>
              <a:rPr sz="1700" b="0" i="0" dirty="0">
                <a:solidFill>
                  <a:srgbClr val="57585B"/>
                </a:solidFill>
                <a:latin typeface="Open Sans"/>
                <a:cs typeface="Open Sans"/>
              </a:rPr>
              <a:t>easy</a:t>
            </a:r>
            <a:r>
              <a:rPr sz="1700" b="0" i="0" spc="45" dirty="0">
                <a:solidFill>
                  <a:srgbClr val="57585B"/>
                </a:solidFill>
                <a:latin typeface="Open Sans"/>
                <a:cs typeface="Open Sans"/>
              </a:rPr>
              <a:t> </a:t>
            </a:r>
            <a:r>
              <a:rPr sz="1700" b="0" i="0" dirty="0">
                <a:solidFill>
                  <a:srgbClr val="57585B"/>
                </a:solidFill>
                <a:latin typeface="Open Sans"/>
                <a:cs typeface="Open Sans"/>
              </a:rPr>
              <a:t>to</a:t>
            </a:r>
            <a:r>
              <a:rPr sz="1700" b="0" i="0" spc="40" dirty="0">
                <a:solidFill>
                  <a:srgbClr val="57585B"/>
                </a:solidFill>
                <a:latin typeface="Open Sans"/>
                <a:cs typeface="Open Sans"/>
              </a:rPr>
              <a:t> </a:t>
            </a:r>
            <a:r>
              <a:rPr sz="1700" b="0" i="0" dirty="0">
                <a:solidFill>
                  <a:srgbClr val="57585B"/>
                </a:solidFill>
                <a:latin typeface="Open Sans"/>
                <a:cs typeface="Open Sans"/>
              </a:rPr>
              <a:t>understand</a:t>
            </a:r>
            <a:r>
              <a:rPr sz="1700" b="0" i="0" spc="45" dirty="0">
                <a:solidFill>
                  <a:srgbClr val="57585B"/>
                </a:solidFill>
                <a:latin typeface="Open Sans"/>
                <a:cs typeface="Open Sans"/>
              </a:rPr>
              <a:t> </a:t>
            </a:r>
            <a:r>
              <a:rPr sz="1700" b="0" i="0" spc="-25" dirty="0">
                <a:solidFill>
                  <a:srgbClr val="57585B"/>
                </a:solidFill>
                <a:latin typeface="Open Sans"/>
                <a:cs typeface="Open Sans"/>
              </a:rPr>
              <a:t>for </a:t>
            </a:r>
            <a:r>
              <a:rPr sz="1700" b="0" i="0" dirty="0">
                <a:solidFill>
                  <a:srgbClr val="57585B"/>
                </a:solidFill>
                <a:latin typeface="Open Sans"/>
                <a:cs typeface="Open Sans"/>
              </a:rPr>
              <a:t>the</a:t>
            </a:r>
            <a:r>
              <a:rPr sz="1700" b="0" i="0" spc="45" dirty="0">
                <a:solidFill>
                  <a:srgbClr val="57585B"/>
                </a:solidFill>
                <a:latin typeface="Open Sans"/>
                <a:cs typeface="Open Sans"/>
              </a:rPr>
              <a:t> </a:t>
            </a:r>
            <a:r>
              <a:rPr sz="1700" b="0" i="0" dirty="0">
                <a:solidFill>
                  <a:srgbClr val="57585B"/>
                </a:solidFill>
                <a:latin typeface="Open Sans"/>
                <a:cs typeface="Open Sans"/>
              </a:rPr>
              <a:t>person</a:t>
            </a:r>
            <a:r>
              <a:rPr sz="1700" b="0" i="0" spc="50" dirty="0">
                <a:solidFill>
                  <a:srgbClr val="57585B"/>
                </a:solidFill>
                <a:latin typeface="Open Sans"/>
                <a:cs typeface="Open Sans"/>
              </a:rPr>
              <a:t> </a:t>
            </a:r>
            <a:r>
              <a:rPr sz="1700" b="0" i="0" dirty="0">
                <a:solidFill>
                  <a:srgbClr val="57585B"/>
                </a:solidFill>
                <a:latin typeface="Open Sans"/>
                <a:cs typeface="Open Sans"/>
              </a:rPr>
              <a:t>paying,</a:t>
            </a:r>
            <a:r>
              <a:rPr sz="1700" b="0" i="0" spc="50" dirty="0">
                <a:solidFill>
                  <a:srgbClr val="57585B"/>
                </a:solidFill>
                <a:latin typeface="Open Sans"/>
                <a:cs typeface="Open Sans"/>
              </a:rPr>
              <a:t> </a:t>
            </a:r>
            <a:r>
              <a:rPr sz="1700" b="0" i="0" dirty="0">
                <a:solidFill>
                  <a:srgbClr val="57585B"/>
                </a:solidFill>
                <a:latin typeface="Open Sans"/>
                <a:cs typeface="Open Sans"/>
              </a:rPr>
              <a:t>the</a:t>
            </a:r>
            <a:r>
              <a:rPr sz="1700" b="0" i="0" spc="50" dirty="0">
                <a:solidFill>
                  <a:srgbClr val="57585B"/>
                </a:solidFill>
                <a:latin typeface="Open Sans"/>
                <a:cs typeface="Open Sans"/>
              </a:rPr>
              <a:t> </a:t>
            </a:r>
            <a:r>
              <a:rPr sz="1700" b="0" i="0" dirty="0">
                <a:solidFill>
                  <a:srgbClr val="57585B"/>
                </a:solidFill>
                <a:latin typeface="Open Sans"/>
                <a:cs typeface="Open Sans"/>
              </a:rPr>
              <a:t>processing</a:t>
            </a:r>
            <a:r>
              <a:rPr sz="1700" b="0" i="0" spc="45" dirty="0">
                <a:solidFill>
                  <a:srgbClr val="57585B"/>
                </a:solidFill>
                <a:latin typeface="Open Sans"/>
                <a:cs typeface="Open Sans"/>
              </a:rPr>
              <a:t> </a:t>
            </a:r>
            <a:r>
              <a:rPr sz="1700" b="0" i="0" dirty="0">
                <a:solidFill>
                  <a:srgbClr val="57585B"/>
                </a:solidFill>
                <a:latin typeface="Open Sans"/>
                <a:cs typeface="Open Sans"/>
              </a:rPr>
              <a:t>of</a:t>
            </a:r>
            <a:r>
              <a:rPr sz="1700" b="0" i="0" spc="55" dirty="0">
                <a:solidFill>
                  <a:srgbClr val="57585B"/>
                </a:solidFill>
                <a:latin typeface="Open Sans"/>
                <a:cs typeface="Open Sans"/>
              </a:rPr>
              <a:t> </a:t>
            </a:r>
            <a:r>
              <a:rPr sz="1700" b="0" i="0" dirty="0">
                <a:solidFill>
                  <a:srgbClr val="57585B"/>
                </a:solidFill>
                <a:latin typeface="Open Sans"/>
                <a:cs typeface="Open Sans"/>
              </a:rPr>
              <a:t>the</a:t>
            </a:r>
            <a:r>
              <a:rPr sz="1700" b="0" i="0" spc="50" dirty="0">
                <a:solidFill>
                  <a:srgbClr val="57585B"/>
                </a:solidFill>
                <a:latin typeface="Open Sans"/>
                <a:cs typeface="Open Sans"/>
              </a:rPr>
              <a:t> </a:t>
            </a:r>
            <a:r>
              <a:rPr sz="1700" b="0" i="0" dirty="0">
                <a:solidFill>
                  <a:srgbClr val="57585B"/>
                </a:solidFill>
                <a:latin typeface="Open Sans"/>
                <a:cs typeface="Open Sans"/>
              </a:rPr>
              <a:t>payment</a:t>
            </a:r>
            <a:r>
              <a:rPr sz="1700" b="0" i="0" spc="50" dirty="0">
                <a:solidFill>
                  <a:srgbClr val="57585B"/>
                </a:solidFill>
                <a:latin typeface="Open Sans"/>
                <a:cs typeface="Open Sans"/>
              </a:rPr>
              <a:t> </a:t>
            </a:r>
            <a:r>
              <a:rPr sz="1700" b="0" i="0" dirty="0">
                <a:solidFill>
                  <a:srgbClr val="57585B"/>
                </a:solidFill>
                <a:latin typeface="Open Sans"/>
                <a:cs typeface="Open Sans"/>
              </a:rPr>
              <a:t>is</a:t>
            </a:r>
            <a:r>
              <a:rPr sz="1700" b="0" i="0" spc="45" dirty="0">
                <a:solidFill>
                  <a:srgbClr val="57585B"/>
                </a:solidFill>
                <a:latin typeface="Open Sans"/>
                <a:cs typeface="Open Sans"/>
              </a:rPr>
              <a:t> </a:t>
            </a:r>
            <a:r>
              <a:rPr sz="1700" b="0" i="0" dirty="0">
                <a:solidFill>
                  <a:srgbClr val="57585B"/>
                </a:solidFill>
                <a:latin typeface="Open Sans"/>
                <a:cs typeface="Open Sans"/>
              </a:rPr>
              <a:t>actually</a:t>
            </a:r>
            <a:r>
              <a:rPr sz="1700" b="0" i="0" spc="50" dirty="0">
                <a:solidFill>
                  <a:srgbClr val="57585B"/>
                </a:solidFill>
                <a:latin typeface="Open Sans"/>
                <a:cs typeface="Open Sans"/>
              </a:rPr>
              <a:t> </a:t>
            </a:r>
            <a:r>
              <a:rPr sz="1700" b="0" i="0" dirty="0">
                <a:solidFill>
                  <a:srgbClr val="57585B"/>
                </a:solidFill>
                <a:latin typeface="Open Sans"/>
                <a:cs typeface="Open Sans"/>
              </a:rPr>
              <a:t>very</a:t>
            </a:r>
            <a:r>
              <a:rPr sz="1700" b="0" i="0" spc="50" dirty="0">
                <a:solidFill>
                  <a:srgbClr val="57585B"/>
                </a:solidFill>
                <a:latin typeface="Open Sans"/>
                <a:cs typeface="Open Sans"/>
              </a:rPr>
              <a:t> </a:t>
            </a:r>
            <a:r>
              <a:rPr sz="1700" b="0" i="0" dirty="0">
                <a:solidFill>
                  <a:srgbClr val="57585B"/>
                </a:solidFill>
                <a:latin typeface="Open Sans"/>
                <a:cs typeface="Open Sans"/>
              </a:rPr>
              <a:t>complex</a:t>
            </a:r>
            <a:r>
              <a:rPr sz="1700" b="0" i="0" spc="50" dirty="0">
                <a:solidFill>
                  <a:srgbClr val="57585B"/>
                </a:solidFill>
                <a:latin typeface="Open Sans"/>
                <a:cs typeface="Open Sans"/>
              </a:rPr>
              <a:t> </a:t>
            </a:r>
            <a:r>
              <a:rPr sz="1700" b="0" i="0" spc="-25" dirty="0">
                <a:solidFill>
                  <a:srgbClr val="57585B"/>
                </a:solidFill>
                <a:latin typeface="Open Sans"/>
                <a:cs typeface="Open Sans"/>
              </a:rPr>
              <a:t>and </a:t>
            </a:r>
            <a:r>
              <a:rPr sz="1700" b="0" i="0" dirty="0">
                <a:solidFill>
                  <a:srgbClr val="57585B"/>
                </a:solidFill>
                <a:latin typeface="Open Sans"/>
                <a:cs typeface="Open Sans"/>
              </a:rPr>
              <a:t>involves</a:t>
            </a:r>
            <a:r>
              <a:rPr sz="1700" b="0" i="0" spc="50" dirty="0">
                <a:solidFill>
                  <a:srgbClr val="57585B"/>
                </a:solidFill>
                <a:latin typeface="Open Sans"/>
                <a:cs typeface="Open Sans"/>
              </a:rPr>
              <a:t> </a:t>
            </a:r>
            <a:r>
              <a:rPr sz="1700" b="0" i="0" dirty="0">
                <a:solidFill>
                  <a:srgbClr val="57585B"/>
                </a:solidFill>
                <a:latin typeface="Open Sans"/>
                <a:cs typeface="Open Sans"/>
              </a:rPr>
              <a:t>many</a:t>
            </a:r>
            <a:r>
              <a:rPr sz="1700" b="0" i="0" spc="55" dirty="0">
                <a:solidFill>
                  <a:srgbClr val="57585B"/>
                </a:solidFill>
                <a:latin typeface="Open Sans"/>
                <a:cs typeface="Open Sans"/>
              </a:rPr>
              <a:t> </a:t>
            </a:r>
            <a:r>
              <a:rPr sz="1700" b="0" i="0" dirty="0">
                <a:solidFill>
                  <a:srgbClr val="57585B"/>
                </a:solidFill>
                <a:latin typeface="Open Sans"/>
                <a:cs typeface="Open Sans"/>
              </a:rPr>
              <a:t>different</a:t>
            </a:r>
            <a:r>
              <a:rPr sz="1700" b="0" i="0" spc="45" dirty="0">
                <a:solidFill>
                  <a:srgbClr val="57585B"/>
                </a:solidFill>
                <a:latin typeface="Open Sans"/>
                <a:cs typeface="Open Sans"/>
              </a:rPr>
              <a:t> </a:t>
            </a:r>
            <a:r>
              <a:rPr sz="1700" b="0" i="0" spc="-10" dirty="0">
                <a:solidFill>
                  <a:srgbClr val="57585B"/>
                </a:solidFill>
                <a:latin typeface="Open Sans"/>
                <a:cs typeface="Open Sans"/>
              </a:rPr>
              <a:t>parties.</a:t>
            </a:r>
            <a:endParaRPr sz="1700">
              <a:latin typeface="Open Sans"/>
              <a:cs typeface="Open Sans"/>
            </a:endParaRPr>
          </a:p>
        </p:txBody>
      </p:sp>
      <p:sp>
        <p:nvSpPr>
          <p:cNvPr id="10" name="object 10"/>
          <p:cNvSpPr txBox="1"/>
          <p:nvPr/>
        </p:nvSpPr>
        <p:spPr>
          <a:xfrm>
            <a:off x="10306556" y="2404845"/>
            <a:ext cx="8652510" cy="1344930"/>
          </a:xfrm>
          <a:prstGeom prst="rect">
            <a:avLst/>
          </a:prstGeom>
        </p:spPr>
        <p:txBody>
          <a:bodyPr vert="horz" wrap="square" lIns="0" tIns="16510" rIns="0" bIns="0" rtlCol="0">
            <a:spAutoFit/>
          </a:bodyPr>
          <a:lstStyle/>
          <a:p>
            <a:pPr marL="12700">
              <a:lnSpc>
                <a:spcPct val="100000"/>
              </a:lnSpc>
              <a:spcBef>
                <a:spcPts val="130"/>
              </a:spcBef>
            </a:pPr>
            <a:r>
              <a:rPr sz="1700" dirty="0">
                <a:solidFill>
                  <a:srgbClr val="57585B"/>
                </a:solidFill>
                <a:latin typeface="Open Sans"/>
                <a:cs typeface="Open Sans"/>
              </a:rPr>
              <a:t>When</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buy</a:t>
            </a:r>
            <a:r>
              <a:rPr sz="1700" spc="45" dirty="0">
                <a:solidFill>
                  <a:srgbClr val="57585B"/>
                </a:solidFill>
                <a:latin typeface="Open Sans"/>
                <a:cs typeface="Open Sans"/>
              </a:rPr>
              <a:t> </a:t>
            </a:r>
            <a:r>
              <a:rPr sz="1700" dirty="0">
                <a:solidFill>
                  <a:srgbClr val="57585B"/>
                </a:solidFill>
                <a:latin typeface="Open Sans"/>
                <a:cs typeface="Open Sans"/>
              </a:rPr>
              <a:t>things,</a:t>
            </a:r>
            <a:r>
              <a:rPr sz="1700" spc="50" dirty="0">
                <a:solidFill>
                  <a:srgbClr val="57585B"/>
                </a:solidFill>
                <a:latin typeface="Open Sans"/>
                <a:cs typeface="Open Sans"/>
              </a:rPr>
              <a:t> </a:t>
            </a:r>
            <a:r>
              <a:rPr sz="1700" dirty="0">
                <a:solidFill>
                  <a:srgbClr val="57585B"/>
                </a:solidFill>
                <a:latin typeface="Open Sans"/>
                <a:cs typeface="Open Sans"/>
              </a:rPr>
              <a:t>there</a:t>
            </a:r>
            <a:r>
              <a:rPr sz="1700" spc="50"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many</a:t>
            </a:r>
            <a:r>
              <a:rPr sz="1700" spc="45" dirty="0">
                <a:solidFill>
                  <a:srgbClr val="57585B"/>
                </a:solidFill>
                <a:latin typeface="Open Sans"/>
                <a:cs typeface="Open Sans"/>
              </a:rPr>
              <a:t> </a:t>
            </a:r>
            <a:r>
              <a:rPr sz="1700" dirty="0">
                <a:solidFill>
                  <a:srgbClr val="57585B"/>
                </a:solidFill>
                <a:latin typeface="Open Sans"/>
                <a:cs typeface="Open Sans"/>
              </a:rPr>
              <a:t>parties</a:t>
            </a:r>
            <a:r>
              <a:rPr sz="1700" spc="55" dirty="0">
                <a:solidFill>
                  <a:srgbClr val="57585B"/>
                </a:solidFill>
                <a:latin typeface="Open Sans"/>
                <a:cs typeface="Open Sans"/>
              </a:rPr>
              <a:t> </a:t>
            </a:r>
            <a:r>
              <a:rPr sz="1700" dirty="0">
                <a:solidFill>
                  <a:srgbClr val="57585B"/>
                </a:solidFill>
                <a:latin typeface="Open Sans"/>
                <a:cs typeface="Open Sans"/>
              </a:rPr>
              <a:t>involved,</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each</a:t>
            </a:r>
            <a:r>
              <a:rPr sz="1700" spc="50" dirty="0">
                <a:solidFill>
                  <a:srgbClr val="57585B"/>
                </a:solidFill>
                <a:latin typeface="Open Sans"/>
                <a:cs typeface="Open Sans"/>
              </a:rPr>
              <a:t> </a:t>
            </a:r>
            <a:r>
              <a:rPr sz="1700" dirty="0">
                <a:solidFill>
                  <a:srgbClr val="57585B"/>
                </a:solidFill>
                <a:latin typeface="Open Sans"/>
                <a:cs typeface="Open Sans"/>
              </a:rPr>
              <a:t>party</a:t>
            </a:r>
            <a:r>
              <a:rPr sz="1700" spc="45" dirty="0">
                <a:solidFill>
                  <a:srgbClr val="57585B"/>
                </a:solidFill>
                <a:latin typeface="Open Sans"/>
                <a:cs typeface="Open Sans"/>
              </a:rPr>
              <a:t> </a:t>
            </a:r>
            <a:r>
              <a:rPr sz="1700" dirty="0">
                <a:solidFill>
                  <a:srgbClr val="57585B"/>
                </a:solidFill>
                <a:latin typeface="Open Sans"/>
                <a:cs typeface="Open Sans"/>
              </a:rPr>
              <a:t>charges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20" dirty="0">
                <a:solidFill>
                  <a:srgbClr val="57585B"/>
                </a:solidFill>
                <a:latin typeface="Open Sans"/>
                <a:cs typeface="Open Sans"/>
              </a:rPr>
              <a:t>fee.</a:t>
            </a:r>
            <a:endParaRPr sz="1700" dirty="0">
              <a:latin typeface="Open Sans"/>
              <a:cs typeface="Open Sans"/>
            </a:endParaRPr>
          </a:p>
          <a:p>
            <a:pPr>
              <a:lnSpc>
                <a:spcPct val="100000"/>
              </a:lnSpc>
              <a:spcBef>
                <a:spcPts val="5"/>
              </a:spcBef>
            </a:pPr>
            <a:endParaRPr sz="1550" dirty="0">
              <a:latin typeface="Open Sans"/>
              <a:cs typeface="Open Sans"/>
            </a:endParaRPr>
          </a:p>
          <a:p>
            <a:pPr marL="12700">
              <a:lnSpc>
                <a:spcPct val="100000"/>
              </a:lnSpc>
            </a:pPr>
            <a:r>
              <a:rPr sz="1700" dirty="0">
                <a:solidFill>
                  <a:srgbClr val="57585B"/>
                </a:solidFill>
                <a:latin typeface="Open Sans"/>
                <a:cs typeface="Open Sans"/>
              </a:rPr>
              <a:t>For</a:t>
            </a:r>
            <a:r>
              <a:rPr sz="1700" spc="30" dirty="0">
                <a:solidFill>
                  <a:srgbClr val="57585B"/>
                </a:solidFill>
                <a:latin typeface="Open Sans"/>
                <a:cs typeface="Open Sans"/>
              </a:rPr>
              <a:t> </a:t>
            </a:r>
            <a:r>
              <a:rPr sz="1700" dirty="0">
                <a:solidFill>
                  <a:srgbClr val="57585B"/>
                </a:solidFill>
                <a:latin typeface="Open Sans"/>
                <a:cs typeface="Open Sans"/>
              </a:rPr>
              <a:t>store</a:t>
            </a:r>
            <a:r>
              <a:rPr sz="1700" spc="35" dirty="0">
                <a:solidFill>
                  <a:srgbClr val="57585B"/>
                </a:solidFill>
                <a:latin typeface="Open Sans"/>
                <a:cs typeface="Open Sans"/>
              </a:rPr>
              <a:t> </a:t>
            </a:r>
            <a:r>
              <a:rPr sz="1700" spc="-10" dirty="0">
                <a:solidFill>
                  <a:srgbClr val="57585B"/>
                </a:solidFill>
                <a:latin typeface="Open Sans"/>
                <a:cs typeface="Open Sans"/>
              </a:rPr>
              <a:t>owners,</a:t>
            </a:r>
            <a:endParaRPr sz="1700" dirty="0">
              <a:latin typeface="Open Sans"/>
              <a:cs typeface="Open Sans"/>
            </a:endParaRPr>
          </a:p>
          <a:p>
            <a:pPr marL="12700" marR="149860">
              <a:lnSpc>
                <a:spcPct val="101800"/>
              </a:lnSpc>
            </a:pPr>
            <a:r>
              <a:rPr sz="1700" dirty="0">
                <a:solidFill>
                  <a:srgbClr val="57585B"/>
                </a:solidFill>
                <a:latin typeface="Open Sans"/>
                <a:cs typeface="Open Sans"/>
              </a:rPr>
              <a:t>these</a:t>
            </a:r>
            <a:r>
              <a:rPr sz="1700" spc="30" dirty="0">
                <a:solidFill>
                  <a:srgbClr val="57585B"/>
                </a:solidFill>
                <a:latin typeface="Open Sans"/>
                <a:cs typeface="Open Sans"/>
              </a:rPr>
              <a:t> </a:t>
            </a:r>
            <a:r>
              <a:rPr sz="1700" dirty="0">
                <a:solidFill>
                  <a:srgbClr val="57585B"/>
                </a:solidFill>
                <a:latin typeface="Open Sans"/>
                <a:cs typeface="Open Sans"/>
              </a:rPr>
              <a:t>fees</a:t>
            </a:r>
            <a:r>
              <a:rPr sz="1700" spc="30" dirty="0">
                <a:solidFill>
                  <a:srgbClr val="57585B"/>
                </a:solidFill>
                <a:latin typeface="Open Sans"/>
                <a:cs typeface="Open Sans"/>
              </a:rPr>
              <a:t>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be</a:t>
            </a:r>
            <a:r>
              <a:rPr sz="1700" spc="30"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lot </a:t>
            </a:r>
            <a:r>
              <a:rPr lang="en-US" sz="1700" dirty="0">
                <a:solidFill>
                  <a:srgbClr val="57585B"/>
                </a:solidFill>
                <a:latin typeface="Open Sans"/>
                <a:cs typeface="Open Sans"/>
              </a:rPr>
              <a:t>—</a:t>
            </a:r>
            <a:r>
              <a:rPr sz="1700" dirty="0">
                <a:solidFill>
                  <a:srgbClr val="57585B"/>
                </a:solidFill>
                <a:latin typeface="Open Sans"/>
                <a:cs typeface="Open Sans"/>
              </a:rPr>
              <a:t> more than</a:t>
            </a:r>
            <a:r>
              <a:rPr sz="1700" spc="35" dirty="0">
                <a:solidFill>
                  <a:srgbClr val="57585B"/>
                </a:solidFill>
                <a:latin typeface="Open Sans"/>
                <a:cs typeface="Open Sans"/>
              </a:rPr>
              <a:t> </a:t>
            </a:r>
            <a:r>
              <a:rPr sz="1700" dirty="0">
                <a:solidFill>
                  <a:srgbClr val="57585B"/>
                </a:solidFill>
                <a:latin typeface="Open Sans"/>
                <a:cs typeface="Open Sans"/>
              </a:rPr>
              <a:t>3%</a:t>
            </a:r>
            <a:r>
              <a:rPr sz="1700" spc="3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price,</a:t>
            </a:r>
            <a:r>
              <a:rPr sz="1700" spc="35" dirty="0">
                <a:solidFill>
                  <a:srgbClr val="57585B"/>
                </a:solidFill>
                <a:latin typeface="Open Sans"/>
                <a:cs typeface="Open Sans"/>
              </a:rPr>
              <a:t> </a:t>
            </a:r>
            <a:r>
              <a:rPr sz="1700" dirty="0">
                <a:solidFill>
                  <a:srgbClr val="57585B"/>
                </a:solidFill>
                <a:latin typeface="Open Sans"/>
                <a:cs typeface="Open Sans"/>
              </a:rPr>
              <a:t>which</a:t>
            </a:r>
            <a:r>
              <a:rPr sz="1700" spc="30"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big</a:t>
            </a:r>
            <a:r>
              <a:rPr sz="1700" spc="35" dirty="0">
                <a:solidFill>
                  <a:srgbClr val="57585B"/>
                </a:solidFill>
                <a:latin typeface="Open Sans"/>
                <a:cs typeface="Open Sans"/>
              </a:rPr>
              <a:t> </a:t>
            </a:r>
            <a:r>
              <a:rPr sz="1700" dirty="0">
                <a:solidFill>
                  <a:srgbClr val="57585B"/>
                </a:solidFill>
                <a:latin typeface="Open Sans"/>
                <a:cs typeface="Open Sans"/>
              </a:rPr>
              <a:t>amount</a:t>
            </a:r>
            <a:r>
              <a:rPr sz="1700" spc="30" dirty="0">
                <a:solidFill>
                  <a:srgbClr val="57585B"/>
                </a:solidFill>
                <a:latin typeface="Open Sans"/>
                <a:cs typeface="Open Sans"/>
              </a:rPr>
              <a:t> </a:t>
            </a:r>
            <a:r>
              <a:rPr sz="1700" dirty="0">
                <a:solidFill>
                  <a:srgbClr val="57585B"/>
                </a:solidFill>
                <a:latin typeface="Open Sans"/>
                <a:cs typeface="Open Sans"/>
              </a:rPr>
              <a:t>for</a:t>
            </a:r>
            <a:r>
              <a:rPr sz="1700" spc="35" dirty="0">
                <a:solidFill>
                  <a:srgbClr val="57585B"/>
                </a:solidFill>
                <a:latin typeface="Open Sans"/>
                <a:cs typeface="Open Sans"/>
              </a:rPr>
              <a:t> </a:t>
            </a:r>
            <a:r>
              <a:rPr sz="1700" spc="-10" dirty="0">
                <a:solidFill>
                  <a:srgbClr val="57585B"/>
                </a:solidFill>
                <a:latin typeface="Open Sans"/>
                <a:cs typeface="Open Sans"/>
              </a:rPr>
              <a:t>them.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that’s</a:t>
            </a:r>
            <a:r>
              <a:rPr sz="1700" spc="55" dirty="0">
                <a:solidFill>
                  <a:srgbClr val="57585B"/>
                </a:solidFill>
                <a:latin typeface="Open Sans"/>
                <a:cs typeface="Open Sans"/>
              </a:rPr>
              <a:t> </a:t>
            </a:r>
            <a:r>
              <a:rPr sz="1700" dirty="0">
                <a:solidFill>
                  <a:srgbClr val="57585B"/>
                </a:solidFill>
                <a:latin typeface="Open Sans"/>
                <a:cs typeface="Open Sans"/>
              </a:rPr>
              <a:t>not</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mention</a:t>
            </a:r>
            <a:r>
              <a:rPr sz="1700" spc="50" dirty="0">
                <a:solidFill>
                  <a:srgbClr val="57585B"/>
                </a:solidFill>
                <a:latin typeface="Open Sans"/>
                <a:cs typeface="Open Sans"/>
              </a:rPr>
              <a:t> </a:t>
            </a:r>
            <a:r>
              <a:rPr sz="1700" dirty="0">
                <a:solidFill>
                  <a:srgbClr val="57585B"/>
                </a:solidFill>
                <a:latin typeface="Open Sans"/>
                <a:cs typeface="Open Sans"/>
              </a:rPr>
              <a:t>currency</a:t>
            </a:r>
            <a:r>
              <a:rPr sz="1700" spc="50" dirty="0">
                <a:solidFill>
                  <a:srgbClr val="57585B"/>
                </a:solidFill>
                <a:latin typeface="Open Sans"/>
                <a:cs typeface="Open Sans"/>
              </a:rPr>
              <a:t> </a:t>
            </a:r>
            <a:r>
              <a:rPr sz="1700" dirty="0">
                <a:solidFill>
                  <a:srgbClr val="57585B"/>
                </a:solidFill>
                <a:latin typeface="Open Sans"/>
                <a:cs typeface="Open Sans"/>
              </a:rPr>
              <a:t>exchange</a:t>
            </a:r>
            <a:r>
              <a:rPr sz="1700" spc="55" dirty="0">
                <a:solidFill>
                  <a:srgbClr val="57585B"/>
                </a:solidFill>
                <a:latin typeface="Open Sans"/>
                <a:cs typeface="Open Sans"/>
              </a:rPr>
              <a:t> </a:t>
            </a:r>
            <a:r>
              <a:rPr sz="1700" spc="-10" dirty="0">
                <a:solidFill>
                  <a:srgbClr val="57585B"/>
                </a:solidFill>
                <a:latin typeface="Open Sans"/>
                <a:cs typeface="Open Sans"/>
              </a:rPr>
              <a:t>fees!</a:t>
            </a:r>
            <a:endParaRPr sz="1700" dirty="0">
              <a:latin typeface="Open Sans"/>
              <a:cs typeface="Open Sans"/>
            </a:endParaRPr>
          </a:p>
        </p:txBody>
      </p:sp>
      <p:pic>
        <p:nvPicPr>
          <p:cNvPr id="11" name="object 11"/>
          <p:cNvPicPr/>
          <p:nvPr/>
        </p:nvPicPr>
        <p:blipFill>
          <a:blip r:embed="rId6" cstate="print"/>
          <a:stretch>
            <a:fillRect/>
          </a:stretch>
        </p:blipFill>
        <p:spPr>
          <a:xfrm>
            <a:off x="2469244" y="6380365"/>
            <a:ext cx="5984504" cy="3722426"/>
          </a:xfrm>
          <a:prstGeom prst="rect">
            <a:avLst/>
          </a:prstGeom>
        </p:spPr>
      </p:pic>
      <p:sp>
        <p:nvSpPr>
          <p:cNvPr id="12" name="object 12"/>
          <p:cNvSpPr txBox="1"/>
          <p:nvPr/>
        </p:nvSpPr>
        <p:spPr>
          <a:xfrm>
            <a:off x="3000870" y="6585054"/>
            <a:ext cx="3740150" cy="393700"/>
          </a:xfrm>
          <a:prstGeom prst="rect">
            <a:avLst/>
          </a:prstGeom>
        </p:spPr>
        <p:txBody>
          <a:bodyPr vert="horz" wrap="square" lIns="0" tIns="14604" rIns="0" bIns="0" rtlCol="0">
            <a:spAutoFit/>
          </a:bodyPr>
          <a:lstStyle/>
          <a:p>
            <a:pPr marL="12700">
              <a:lnSpc>
                <a:spcPct val="100000"/>
              </a:lnSpc>
              <a:spcBef>
                <a:spcPts val="114"/>
              </a:spcBef>
            </a:pPr>
            <a:r>
              <a:rPr sz="2400" b="1" spc="-170" dirty="0">
                <a:solidFill>
                  <a:srgbClr val="FFFFFF"/>
                </a:solidFill>
                <a:latin typeface="Trebuchet MS"/>
                <a:cs typeface="Trebuchet MS"/>
              </a:rPr>
              <a:t>How</a:t>
            </a:r>
            <a:r>
              <a:rPr sz="2400" b="1" spc="-360" dirty="0">
                <a:solidFill>
                  <a:srgbClr val="FFFFFF"/>
                </a:solidFill>
                <a:latin typeface="Trebuchet MS"/>
                <a:cs typeface="Trebuchet MS"/>
              </a:rPr>
              <a:t> </a:t>
            </a:r>
            <a:r>
              <a:rPr sz="2400" b="1" spc="-225" dirty="0">
                <a:solidFill>
                  <a:srgbClr val="FFFFFF"/>
                </a:solidFill>
                <a:latin typeface="Trebuchet MS"/>
                <a:cs typeface="Trebuchet MS"/>
              </a:rPr>
              <a:t>Payment</a:t>
            </a:r>
            <a:r>
              <a:rPr sz="2400" b="1" spc="-360" dirty="0">
                <a:solidFill>
                  <a:srgbClr val="FFFFFF"/>
                </a:solidFill>
                <a:latin typeface="Trebuchet MS"/>
                <a:cs typeface="Trebuchet MS"/>
              </a:rPr>
              <a:t> </a:t>
            </a:r>
            <a:r>
              <a:rPr sz="2400" b="1" spc="-210" dirty="0">
                <a:solidFill>
                  <a:srgbClr val="FFFFFF"/>
                </a:solidFill>
                <a:latin typeface="Trebuchet MS"/>
                <a:cs typeface="Trebuchet MS"/>
              </a:rPr>
              <a:t>Processing</a:t>
            </a:r>
            <a:r>
              <a:rPr sz="2400" b="1" spc="-355" dirty="0">
                <a:solidFill>
                  <a:srgbClr val="FFFFFF"/>
                </a:solidFill>
                <a:latin typeface="Trebuchet MS"/>
                <a:cs typeface="Trebuchet MS"/>
              </a:rPr>
              <a:t> </a:t>
            </a:r>
            <a:r>
              <a:rPr sz="2400" b="1" spc="-195" dirty="0">
                <a:solidFill>
                  <a:srgbClr val="FFFFFF"/>
                </a:solidFill>
                <a:latin typeface="Trebuchet MS"/>
                <a:cs typeface="Trebuchet MS"/>
              </a:rPr>
              <a:t>Works</a:t>
            </a:r>
            <a:endParaRPr sz="2400" dirty="0">
              <a:latin typeface="Trebuchet MS"/>
              <a:cs typeface="Trebuchet MS"/>
            </a:endParaRPr>
          </a:p>
        </p:txBody>
      </p:sp>
      <p:sp>
        <p:nvSpPr>
          <p:cNvPr id="13" name="object 13"/>
          <p:cNvSpPr txBox="1"/>
          <p:nvPr/>
        </p:nvSpPr>
        <p:spPr>
          <a:xfrm>
            <a:off x="2732972" y="7856608"/>
            <a:ext cx="401955" cy="148590"/>
          </a:xfrm>
          <a:prstGeom prst="rect">
            <a:avLst/>
          </a:prstGeom>
        </p:spPr>
        <p:txBody>
          <a:bodyPr vert="horz" wrap="square" lIns="0" tIns="13335" rIns="0" bIns="0" rtlCol="0">
            <a:spAutoFit/>
          </a:bodyPr>
          <a:lstStyle/>
          <a:p>
            <a:pPr marL="12700">
              <a:lnSpc>
                <a:spcPct val="100000"/>
              </a:lnSpc>
              <a:spcBef>
                <a:spcPts val="105"/>
              </a:spcBef>
            </a:pPr>
            <a:r>
              <a:rPr sz="800" b="1" spc="-75" dirty="0">
                <a:solidFill>
                  <a:srgbClr val="221F1F"/>
                </a:solidFill>
                <a:latin typeface="Trebuchet MS"/>
                <a:cs typeface="Trebuchet MS"/>
              </a:rPr>
              <a:t>Customer</a:t>
            </a:r>
            <a:endParaRPr sz="800">
              <a:latin typeface="Trebuchet MS"/>
              <a:cs typeface="Trebuchet MS"/>
            </a:endParaRPr>
          </a:p>
        </p:txBody>
      </p:sp>
      <p:sp>
        <p:nvSpPr>
          <p:cNvPr id="14" name="object 14"/>
          <p:cNvSpPr txBox="1"/>
          <p:nvPr/>
        </p:nvSpPr>
        <p:spPr>
          <a:xfrm>
            <a:off x="3914423" y="7856608"/>
            <a:ext cx="399415" cy="148590"/>
          </a:xfrm>
          <a:prstGeom prst="rect">
            <a:avLst/>
          </a:prstGeom>
        </p:spPr>
        <p:txBody>
          <a:bodyPr vert="horz" wrap="square" lIns="0" tIns="13335" rIns="0" bIns="0" rtlCol="0">
            <a:spAutoFit/>
          </a:bodyPr>
          <a:lstStyle/>
          <a:p>
            <a:pPr marL="12700">
              <a:lnSpc>
                <a:spcPct val="100000"/>
              </a:lnSpc>
              <a:spcBef>
                <a:spcPts val="105"/>
              </a:spcBef>
            </a:pPr>
            <a:r>
              <a:rPr sz="800" b="1" spc="-70" dirty="0">
                <a:solidFill>
                  <a:srgbClr val="221F1F"/>
                </a:solidFill>
                <a:latin typeface="Trebuchet MS"/>
                <a:cs typeface="Trebuchet MS"/>
              </a:rPr>
              <a:t>Merchant</a:t>
            </a:r>
            <a:endParaRPr sz="800">
              <a:latin typeface="Trebuchet MS"/>
              <a:cs typeface="Trebuchet MS"/>
            </a:endParaRPr>
          </a:p>
        </p:txBody>
      </p:sp>
      <p:sp>
        <p:nvSpPr>
          <p:cNvPr id="15" name="object 15"/>
          <p:cNvSpPr txBox="1"/>
          <p:nvPr/>
        </p:nvSpPr>
        <p:spPr>
          <a:xfrm>
            <a:off x="4938584" y="7856608"/>
            <a:ext cx="724535" cy="148590"/>
          </a:xfrm>
          <a:prstGeom prst="rect">
            <a:avLst/>
          </a:prstGeom>
        </p:spPr>
        <p:txBody>
          <a:bodyPr vert="horz" wrap="square" lIns="0" tIns="13335" rIns="0" bIns="0" rtlCol="0">
            <a:spAutoFit/>
          </a:bodyPr>
          <a:lstStyle/>
          <a:p>
            <a:pPr marL="12700">
              <a:lnSpc>
                <a:spcPct val="100000"/>
              </a:lnSpc>
              <a:spcBef>
                <a:spcPts val="105"/>
              </a:spcBef>
            </a:pPr>
            <a:r>
              <a:rPr sz="800" b="1" spc="-85" dirty="0">
                <a:solidFill>
                  <a:srgbClr val="221F1F"/>
                </a:solidFill>
                <a:latin typeface="Trebuchet MS"/>
                <a:cs typeface="Trebuchet MS"/>
              </a:rPr>
              <a:t>Payment</a:t>
            </a:r>
            <a:r>
              <a:rPr sz="800" b="1" spc="-110" dirty="0">
                <a:solidFill>
                  <a:srgbClr val="221F1F"/>
                </a:solidFill>
                <a:latin typeface="Trebuchet MS"/>
                <a:cs typeface="Trebuchet MS"/>
              </a:rPr>
              <a:t> </a:t>
            </a:r>
            <a:r>
              <a:rPr sz="800" b="1" spc="-75" dirty="0">
                <a:solidFill>
                  <a:srgbClr val="221F1F"/>
                </a:solidFill>
                <a:latin typeface="Trebuchet MS"/>
                <a:cs typeface="Trebuchet MS"/>
              </a:rPr>
              <a:t>Gateway</a:t>
            </a:r>
            <a:endParaRPr sz="800">
              <a:latin typeface="Trebuchet MS"/>
              <a:cs typeface="Trebuchet MS"/>
            </a:endParaRPr>
          </a:p>
        </p:txBody>
      </p:sp>
      <p:sp>
        <p:nvSpPr>
          <p:cNvPr id="16" name="object 16"/>
          <p:cNvSpPr txBox="1"/>
          <p:nvPr/>
        </p:nvSpPr>
        <p:spPr>
          <a:xfrm>
            <a:off x="6338095" y="7856608"/>
            <a:ext cx="405130" cy="148590"/>
          </a:xfrm>
          <a:prstGeom prst="rect">
            <a:avLst/>
          </a:prstGeom>
        </p:spPr>
        <p:txBody>
          <a:bodyPr vert="horz" wrap="square" lIns="0" tIns="13335" rIns="0" bIns="0" rtlCol="0">
            <a:spAutoFit/>
          </a:bodyPr>
          <a:lstStyle/>
          <a:p>
            <a:pPr marL="12700">
              <a:lnSpc>
                <a:spcPct val="100000"/>
              </a:lnSpc>
              <a:spcBef>
                <a:spcPts val="105"/>
              </a:spcBef>
            </a:pPr>
            <a:r>
              <a:rPr sz="800" b="1" spc="-70" dirty="0">
                <a:solidFill>
                  <a:srgbClr val="221F1F"/>
                </a:solidFill>
                <a:latin typeface="Trebuchet MS"/>
                <a:cs typeface="Trebuchet MS"/>
              </a:rPr>
              <a:t>Processor</a:t>
            </a:r>
            <a:endParaRPr sz="800" dirty="0">
              <a:latin typeface="Trebuchet MS"/>
              <a:cs typeface="Trebuchet MS"/>
            </a:endParaRPr>
          </a:p>
        </p:txBody>
      </p:sp>
      <p:sp>
        <p:nvSpPr>
          <p:cNvPr id="17" name="object 17"/>
          <p:cNvSpPr txBox="1"/>
          <p:nvPr/>
        </p:nvSpPr>
        <p:spPr>
          <a:xfrm>
            <a:off x="7685446" y="8664380"/>
            <a:ext cx="361950" cy="260350"/>
          </a:xfrm>
          <a:prstGeom prst="rect">
            <a:avLst/>
          </a:prstGeom>
        </p:spPr>
        <p:txBody>
          <a:bodyPr vert="horz" wrap="square" lIns="0" tIns="25400" rIns="0" bIns="0" rtlCol="0">
            <a:spAutoFit/>
          </a:bodyPr>
          <a:lstStyle/>
          <a:p>
            <a:pPr marL="12700" marR="5080" indent="106045">
              <a:lnSpc>
                <a:spcPts val="880"/>
              </a:lnSpc>
              <a:spcBef>
                <a:spcPts val="200"/>
              </a:spcBef>
            </a:pPr>
            <a:r>
              <a:rPr sz="800" b="1" spc="-20" dirty="0">
                <a:solidFill>
                  <a:srgbClr val="221F1F"/>
                </a:solidFill>
                <a:latin typeface="Trebuchet MS"/>
                <a:cs typeface="Trebuchet MS"/>
              </a:rPr>
              <a:t>Card </a:t>
            </a:r>
            <a:r>
              <a:rPr sz="800" b="1" spc="-90" dirty="0">
                <a:solidFill>
                  <a:srgbClr val="221F1F"/>
                </a:solidFill>
                <a:latin typeface="Trebuchet MS"/>
                <a:cs typeface="Trebuchet MS"/>
              </a:rPr>
              <a:t>Network</a:t>
            </a:r>
            <a:endParaRPr sz="800">
              <a:latin typeface="Trebuchet MS"/>
              <a:cs typeface="Trebuchet MS"/>
            </a:endParaRPr>
          </a:p>
        </p:txBody>
      </p:sp>
      <p:sp>
        <p:nvSpPr>
          <p:cNvPr id="18" name="object 18"/>
          <p:cNvSpPr txBox="1"/>
          <p:nvPr/>
        </p:nvSpPr>
        <p:spPr>
          <a:xfrm>
            <a:off x="5658292" y="8809658"/>
            <a:ext cx="517525" cy="148590"/>
          </a:xfrm>
          <a:prstGeom prst="rect">
            <a:avLst/>
          </a:prstGeom>
        </p:spPr>
        <p:txBody>
          <a:bodyPr vert="horz" wrap="square" lIns="0" tIns="13335" rIns="0" bIns="0" rtlCol="0">
            <a:spAutoFit/>
          </a:bodyPr>
          <a:lstStyle/>
          <a:p>
            <a:pPr marL="12700">
              <a:lnSpc>
                <a:spcPct val="100000"/>
              </a:lnSpc>
              <a:spcBef>
                <a:spcPts val="105"/>
              </a:spcBef>
            </a:pPr>
            <a:r>
              <a:rPr sz="800" b="1" spc="-55" dirty="0">
                <a:solidFill>
                  <a:srgbClr val="221F1F"/>
                </a:solidFill>
                <a:latin typeface="Trebuchet MS"/>
                <a:cs typeface="Trebuchet MS"/>
              </a:rPr>
              <a:t>Issuing Bank</a:t>
            </a:r>
            <a:endParaRPr sz="800" dirty="0">
              <a:latin typeface="Trebuchet MS"/>
              <a:cs typeface="Trebuchet MS"/>
            </a:endParaRPr>
          </a:p>
        </p:txBody>
      </p:sp>
      <p:sp>
        <p:nvSpPr>
          <p:cNvPr id="19" name="object 19"/>
          <p:cNvSpPr txBox="1"/>
          <p:nvPr/>
        </p:nvSpPr>
        <p:spPr>
          <a:xfrm>
            <a:off x="4426909" y="8809658"/>
            <a:ext cx="546100" cy="148590"/>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221F1F"/>
                </a:solidFill>
                <a:latin typeface="Trebuchet MS"/>
                <a:cs typeface="Trebuchet MS"/>
              </a:rPr>
              <a:t>Card</a:t>
            </a:r>
            <a:r>
              <a:rPr sz="800" b="1" spc="-135" dirty="0">
                <a:solidFill>
                  <a:srgbClr val="221F1F"/>
                </a:solidFill>
                <a:latin typeface="Trebuchet MS"/>
                <a:cs typeface="Trebuchet MS"/>
              </a:rPr>
              <a:t> </a:t>
            </a:r>
            <a:r>
              <a:rPr sz="800" b="1" spc="-85" dirty="0">
                <a:solidFill>
                  <a:srgbClr val="221F1F"/>
                </a:solidFill>
                <a:latin typeface="Trebuchet MS"/>
                <a:cs typeface="Trebuchet MS"/>
              </a:rPr>
              <a:t>Network</a:t>
            </a:r>
            <a:endParaRPr sz="800">
              <a:latin typeface="Trebuchet MS"/>
              <a:cs typeface="Trebuchet MS"/>
            </a:endParaRPr>
          </a:p>
        </p:txBody>
      </p:sp>
      <p:sp>
        <p:nvSpPr>
          <p:cNvPr id="20" name="object 20"/>
          <p:cNvSpPr txBox="1"/>
          <p:nvPr/>
        </p:nvSpPr>
        <p:spPr>
          <a:xfrm>
            <a:off x="5105294" y="9768433"/>
            <a:ext cx="399415" cy="148590"/>
          </a:xfrm>
          <a:prstGeom prst="rect">
            <a:avLst/>
          </a:prstGeom>
        </p:spPr>
        <p:txBody>
          <a:bodyPr vert="horz" wrap="square" lIns="0" tIns="13335" rIns="0" bIns="0" rtlCol="0">
            <a:spAutoFit/>
          </a:bodyPr>
          <a:lstStyle/>
          <a:p>
            <a:pPr marL="12700">
              <a:lnSpc>
                <a:spcPct val="100000"/>
              </a:lnSpc>
              <a:spcBef>
                <a:spcPts val="105"/>
              </a:spcBef>
            </a:pPr>
            <a:r>
              <a:rPr sz="800" b="1" spc="-70" dirty="0">
                <a:solidFill>
                  <a:srgbClr val="221F1F"/>
                </a:solidFill>
                <a:latin typeface="Trebuchet MS"/>
                <a:cs typeface="Trebuchet MS"/>
              </a:rPr>
              <a:t>Merchant</a:t>
            </a:r>
            <a:endParaRPr sz="800">
              <a:latin typeface="Trebuchet MS"/>
              <a:cs typeface="Trebuchet MS"/>
            </a:endParaRPr>
          </a:p>
        </p:txBody>
      </p:sp>
      <p:sp>
        <p:nvSpPr>
          <p:cNvPr id="21" name="object 21"/>
          <p:cNvSpPr txBox="1"/>
          <p:nvPr/>
        </p:nvSpPr>
        <p:spPr>
          <a:xfrm>
            <a:off x="3213452" y="9685111"/>
            <a:ext cx="399415" cy="260350"/>
          </a:xfrm>
          <a:prstGeom prst="rect">
            <a:avLst/>
          </a:prstGeom>
        </p:spPr>
        <p:txBody>
          <a:bodyPr vert="horz" wrap="square" lIns="0" tIns="25400" rIns="0" bIns="0" rtlCol="0">
            <a:spAutoFit/>
          </a:bodyPr>
          <a:lstStyle/>
          <a:p>
            <a:pPr marL="124460" marR="5080" indent="-112395">
              <a:lnSpc>
                <a:spcPts val="880"/>
              </a:lnSpc>
              <a:spcBef>
                <a:spcPts val="200"/>
              </a:spcBef>
            </a:pPr>
            <a:r>
              <a:rPr sz="800" b="1" spc="-80" dirty="0">
                <a:solidFill>
                  <a:srgbClr val="221F1F"/>
                </a:solidFill>
                <a:latin typeface="Trebuchet MS"/>
                <a:cs typeface="Trebuchet MS"/>
              </a:rPr>
              <a:t>Merchant</a:t>
            </a:r>
            <a:r>
              <a:rPr sz="800" b="1" spc="-20" dirty="0">
                <a:solidFill>
                  <a:srgbClr val="221F1F"/>
                </a:solidFill>
                <a:latin typeface="Trebuchet MS"/>
                <a:cs typeface="Trebuchet MS"/>
              </a:rPr>
              <a:t> Bank</a:t>
            </a:r>
            <a:endParaRPr sz="800">
              <a:latin typeface="Trebuchet MS"/>
              <a:cs typeface="Trebuchet MS"/>
            </a:endParaRPr>
          </a:p>
        </p:txBody>
      </p:sp>
      <p:sp>
        <p:nvSpPr>
          <p:cNvPr id="22" name="object 22"/>
          <p:cNvSpPr txBox="1"/>
          <p:nvPr/>
        </p:nvSpPr>
        <p:spPr>
          <a:xfrm>
            <a:off x="10306633" y="8129885"/>
            <a:ext cx="8391525" cy="1344930"/>
          </a:xfrm>
          <a:prstGeom prst="rect">
            <a:avLst/>
          </a:prstGeom>
        </p:spPr>
        <p:txBody>
          <a:bodyPr vert="horz" wrap="square" lIns="0" tIns="12065" rIns="0" bIns="0" rtlCol="0">
            <a:spAutoFit/>
          </a:bodyPr>
          <a:lstStyle/>
          <a:p>
            <a:pPr marL="12700" marR="75565">
              <a:lnSpc>
                <a:spcPct val="101800"/>
              </a:lnSpc>
              <a:spcBef>
                <a:spcPts val="95"/>
              </a:spcBef>
            </a:pP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55" dirty="0">
                <a:solidFill>
                  <a:srgbClr val="57585B"/>
                </a:solidFill>
                <a:latin typeface="Open Sans"/>
                <a:cs typeface="Open Sans"/>
              </a:rPr>
              <a:t> </a:t>
            </a:r>
            <a:r>
              <a:rPr sz="1700" dirty="0">
                <a:solidFill>
                  <a:srgbClr val="57585B"/>
                </a:solidFill>
                <a:latin typeface="Open Sans"/>
                <a:cs typeface="Open Sans"/>
              </a:rPr>
              <a:t>Network,</a:t>
            </a:r>
            <a:r>
              <a:rPr sz="1700" spc="55" dirty="0">
                <a:solidFill>
                  <a:srgbClr val="57585B"/>
                </a:solidFill>
                <a:latin typeface="Open Sans"/>
                <a:cs typeface="Open Sans"/>
              </a:rPr>
              <a:t> </a:t>
            </a:r>
            <a:r>
              <a:rPr sz="1700" dirty="0">
                <a:solidFill>
                  <a:srgbClr val="57585B"/>
                </a:solidFill>
                <a:latin typeface="Open Sans"/>
                <a:cs typeface="Open Sans"/>
              </a:rPr>
              <a:t>businesses</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55" dirty="0">
                <a:solidFill>
                  <a:srgbClr val="57585B"/>
                </a:solidFill>
                <a:latin typeface="Open Sans"/>
                <a:cs typeface="Open Sans"/>
              </a:rPr>
              <a:t> </a:t>
            </a:r>
            <a:r>
              <a:rPr sz="1700" dirty="0">
                <a:solidFill>
                  <a:srgbClr val="57585B"/>
                </a:solidFill>
                <a:latin typeface="Open Sans"/>
                <a:cs typeface="Open Sans"/>
              </a:rPr>
              <a:t>receive</a:t>
            </a:r>
            <a:r>
              <a:rPr sz="1700" spc="60" dirty="0">
                <a:solidFill>
                  <a:srgbClr val="57585B"/>
                </a:solidFill>
                <a:latin typeface="Open Sans"/>
                <a:cs typeface="Open Sans"/>
              </a:rPr>
              <a:t> </a:t>
            </a:r>
            <a:r>
              <a:rPr sz="1700" dirty="0">
                <a:solidFill>
                  <a:srgbClr val="57585B"/>
                </a:solidFill>
                <a:latin typeface="Open Sans"/>
                <a:cs typeface="Open Sans"/>
              </a:rPr>
              <a:t>instant</a:t>
            </a:r>
            <a:r>
              <a:rPr sz="1700" spc="50" dirty="0">
                <a:solidFill>
                  <a:srgbClr val="57585B"/>
                </a:solidFill>
                <a:latin typeface="Open Sans"/>
                <a:cs typeface="Open Sans"/>
              </a:rPr>
              <a:t> </a:t>
            </a:r>
            <a:r>
              <a:rPr sz="1700" spc="-10" dirty="0">
                <a:solidFill>
                  <a:srgbClr val="57585B"/>
                </a:solidFill>
                <a:latin typeface="Open Sans"/>
                <a:cs typeface="Open Sans"/>
              </a:rPr>
              <a:t>payments </a:t>
            </a:r>
            <a:r>
              <a:rPr sz="1700" dirty="0">
                <a:solidFill>
                  <a:srgbClr val="57585B"/>
                </a:solidFill>
                <a:latin typeface="Open Sans"/>
                <a:cs typeface="Open Sans"/>
              </a:rPr>
              <a:t>from</a:t>
            </a:r>
            <a:r>
              <a:rPr sz="1700" spc="60" dirty="0">
                <a:solidFill>
                  <a:srgbClr val="57585B"/>
                </a:solidFill>
                <a:latin typeface="Open Sans"/>
                <a:cs typeface="Open Sans"/>
              </a:rPr>
              <a:t> </a:t>
            </a:r>
            <a:r>
              <a:rPr sz="1700" dirty="0">
                <a:solidFill>
                  <a:srgbClr val="57585B"/>
                </a:solidFill>
                <a:latin typeface="Open Sans"/>
                <a:cs typeface="Open Sans"/>
              </a:rPr>
              <a:t>all</a:t>
            </a:r>
            <a:r>
              <a:rPr sz="1700" spc="60" dirty="0">
                <a:solidFill>
                  <a:srgbClr val="57585B"/>
                </a:solidFill>
                <a:latin typeface="Open Sans"/>
                <a:cs typeface="Open Sans"/>
              </a:rPr>
              <a:t> </a:t>
            </a:r>
            <a:r>
              <a:rPr sz="1700" dirty="0">
                <a:solidFill>
                  <a:srgbClr val="57585B"/>
                </a:solidFill>
                <a:latin typeface="Open Sans"/>
                <a:cs typeface="Open Sans"/>
              </a:rPr>
              <a:t>over</a:t>
            </a:r>
            <a:r>
              <a:rPr sz="1700" spc="6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world</a:t>
            </a:r>
            <a:r>
              <a:rPr sz="1700" spc="60" dirty="0">
                <a:solidFill>
                  <a:srgbClr val="57585B"/>
                </a:solidFill>
                <a:latin typeface="Open Sans"/>
                <a:cs typeface="Open Sans"/>
              </a:rPr>
              <a:t> </a:t>
            </a:r>
            <a:r>
              <a:rPr sz="1700" dirty="0">
                <a:solidFill>
                  <a:srgbClr val="57585B"/>
                </a:solidFill>
                <a:latin typeface="Open Sans"/>
                <a:cs typeface="Open Sans"/>
              </a:rPr>
              <a:t>via</a:t>
            </a:r>
            <a:r>
              <a:rPr sz="1700" spc="60" dirty="0">
                <a:solidFill>
                  <a:srgbClr val="57585B"/>
                </a:solidFill>
                <a:latin typeface="Open Sans"/>
                <a:cs typeface="Open Sans"/>
              </a:rPr>
              <a:t> </a:t>
            </a:r>
            <a:r>
              <a:rPr sz="1700" dirty="0">
                <a:solidFill>
                  <a:srgbClr val="57585B"/>
                </a:solidFill>
                <a:latin typeface="Open Sans"/>
                <a:cs typeface="Open Sans"/>
              </a:rPr>
              <a:t>an</a:t>
            </a:r>
            <a:r>
              <a:rPr sz="1700" spc="65" dirty="0">
                <a:solidFill>
                  <a:srgbClr val="57585B"/>
                </a:solidFill>
                <a:latin typeface="Open Sans"/>
                <a:cs typeface="Open Sans"/>
              </a:rPr>
              <a:t> </a:t>
            </a:r>
            <a:r>
              <a:rPr sz="1700" dirty="0">
                <a:solidFill>
                  <a:srgbClr val="57585B"/>
                </a:solidFill>
                <a:latin typeface="Open Sans"/>
                <a:cs typeface="Open Sans"/>
              </a:rPr>
              <a:t>open,</a:t>
            </a:r>
            <a:r>
              <a:rPr sz="1700" spc="65" dirty="0">
                <a:solidFill>
                  <a:srgbClr val="57585B"/>
                </a:solidFill>
                <a:latin typeface="Open Sans"/>
                <a:cs typeface="Open Sans"/>
              </a:rPr>
              <a:t> </a:t>
            </a:r>
            <a:r>
              <a:rPr sz="1700" dirty="0">
                <a:solidFill>
                  <a:srgbClr val="57585B"/>
                </a:solidFill>
                <a:latin typeface="Open Sans"/>
                <a:cs typeface="Open Sans"/>
              </a:rPr>
              <a:t>secure,</a:t>
            </a:r>
            <a:r>
              <a:rPr sz="1700" spc="60" dirty="0">
                <a:solidFill>
                  <a:srgbClr val="57585B"/>
                </a:solidFill>
                <a:latin typeface="Open Sans"/>
                <a:cs typeface="Open Sans"/>
              </a:rPr>
              <a:t> </a:t>
            </a:r>
            <a:r>
              <a:rPr sz="1700" dirty="0">
                <a:solidFill>
                  <a:srgbClr val="57585B"/>
                </a:solidFill>
                <a:latin typeface="Open Sans"/>
                <a:cs typeface="Open Sans"/>
              </a:rPr>
              <a:t>internet-native,</a:t>
            </a:r>
            <a:r>
              <a:rPr sz="1700" spc="65" dirty="0">
                <a:solidFill>
                  <a:srgbClr val="57585B"/>
                </a:solidFill>
                <a:latin typeface="Open Sans"/>
                <a:cs typeface="Open Sans"/>
              </a:rPr>
              <a:t> </a:t>
            </a:r>
            <a:r>
              <a:rPr sz="1700" dirty="0">
                <a:solidFill>
                  <a:srgbClr val="57585B"/>
                </a:solidFill>
                <a:latin typeface="Open Sans"/>
                <a:cs typeface="Open Sans"/>
              </a:rPr>
              <a:t>borderless,</a:t>
            </a:r>
            <a:r>
              <a:rPr sz="1700" spc="6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censorship-resistant</a:t>
            </a:r>
            <a:r>
              <a:rPr sz="1700" spc="105" dirty="0">
                <a:solidFill>
                  <a:srgbClr val="57585B"/>
                </a:solidFill>
                <a:latin typeface="Open Sans"/>
                <a:cs typeface="Open Sans"/>
              </a:rPr>
              <a:t> </a:t>
            </a:r>
            <a:r>
              <a:rPr sz="1700" dirty="0">
                <a:solidFill>
                  <a:srgbClr val="57585B"/>
                </a:solidFill>
                <a:latin typeface="Open Sans"/>
                <a:cs typeface="Open Sans"/>
              </a:rPr>
              <a:t>monetary</a:t>
            </a:r>
            <a:r>
              <a:rPr sz="1700" spc="110" dirty="0">
                <a:solidFill>
                  <a:srgbClr val="57585B"/>
                </a:solidFill>
                <a:latin typeface="Open Sans"/>
                <a:cs typeface="Open Sans"/>
              </a:rPr>
              <a:t> </a:t>
            </a:r>
            <a:r>
              <a:rPr sz="1700" spc="-10" dirty="0">
                <a:solidFill>
                  <a:srgbClr val="57585B"/>
                </a:solidFill>
                <a:latin typeface="Open Sans"/>
                <a:cs typeface="Open Sans"/>
              </a:rPr>
              <a:t>system.</a:t>
            </a:r>
            <a:endParaRPr sz="1700">
              <a:latin typeface="Open Sans"/>
              <a:cs typeface="Open Sans"/>
            </a:endParaRPr>
          </a:p>
          <a:p>
            <a:pPr>
              <a:lnSpc>
                <a:spcPct val="100000"/>
              </a:lnSpc>
            </a:pPr>
            <a:endParaRPr sz="1550">
              <a:latin typeface="Open Sans"/>
              <a:cs typeface="Open Sans"/>
            </a:endParaRPr>
          </a:p>
          <a:p>
            <a:pPr marL="12700">
              <a:lnSpc>
                <a:spcPct val="100000"/>
              </a:lnSpc>
              <a:spcBef>
                <a:spcPts val="5"/>
              </a:spcBef>
            </a:pPr>
            <a:r>
              <a:rPr sz="1700" dirty="0">
                <a:solidFill>
                  <a:srgbClr val="57585B"/>
                </a:solidFill>
                <a:latin typeface="Open Sans"/>
                <a:cs typeface="Open Sans"/>
              </a:rPr>
              <a:t>Next,</a:t>
            </a:r>
            <a:r>
              <a:rPr sz="1700" spc="40" dirty="0">
                <a:solidFill>
                  <a:srgbClr val="57585B"/>
                </a:solidFill>
                <a:latin typeface="Open Sans"/>
                <a:cs typeface="Open Sans"/>
              </a:rPr>
              <a:t> </a:t>
            </a:r>
            <a:r>
              <a:rPr sz="1700" dirty="0">
                <a:solidFill>
                  <a:srgbClr val="57585B"/>
                </a:solidFill>
                <a:latin typeface="Open Sans"/>
                <a:cs typeface="Open Sans"/>
              </a:rPr>
              <a:t>we</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look</a:t>
            </a:r>
            <a:r>
              <a:rPr sz="1700" spc="45" dirty="0">
                <a:solidFill>
                  <a:srgbClr val="57585B"/>
                </a:solidFill>
                <a:latin typeface="Open Sans"/>
                <a:cs typeface="Open Sans"/>
              </a:rPr>
              <a:t> </a:t>
            </a:r>
            <a:r>
              <a:rPr sz="1700" dirty="0">
                <a:solidFill>
                  <a:srgbClr val="57585B"/>
                </a:solidFill>
                <a:latin typeface="Open Sans"/>
                <a:cs typeface="Open Sans"/>
              </a:rPr>
              <a:t>at</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few</a:t>
            </a:r>
            <a:r>
              <a:rPr sz="1700" spc="45" dirty="0">
                <a:solidFill>
                  <a:srgbClr val="57585B"/>
                </a:solidFill>
                <a:latin typeface="Open Sans"/>
                <a:cs typeface="Open Sans"/>
              </a:rPr>
              <a:t> </a:t>
            </a:r>
            <a:r>
              <a:rPr sz="1700" dirty="0">
                <a:solidFill>
                  <a:srgbClr val="57585B"/>
                </a:solidFill>
                <a:latin typeface="Open Sans"/>
                <a:cs typeface="Open Sans"/>
              </a:rPr>
              <a:t>ways</a:t>
            </a:r>
            <a:r>
              <a:rPr sz="1700" spc="45" dirty="0">
                <a:solidFill>
                  <a:srgbClr val="57585B"/>
                </a:solidFill>
                <a:latin typeface="Open Sans"/>
                <a:cs typeface="Open Sans"/>
              </a:rPr>
              <a:t> </a:t>
            </a:r>
            <a:r>
              <a:rPr sz="1700" dirty="0">
                <a:solidFill>
                  <a:srgbClr val="57585B"/>
                </a:solidFill>
                <a:latin typeface="Open Sans"/>
                <a:cs typeface="Open Sans"/>
              </a:rPr>
              <a:t>merchants</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dirty="0">
                <a:solidFill>
                  <a:srgbClr val="57585B"/>
                </a:solidFill>
                <a:latin typeface="Open Sans"/>
                <a:cs typeface="Open Sans"/>
              </a:rPr>
              <a:t>easily</a:t>
            </a:r>
            <a:r>
              <a:rPr sz="1700" spc="45" dirty="0">
                <a:solidFill>
                  <a:srgbClr val="57585B"/>
                </a:solidFill>
                <a:latin typeface="Open Sans"/>
                <a:cs typeface="Open Sans"/>
              </a:rPr>
              <a:t> </a:t>
            </a:r>
            <a:r>
              <a:rPr sz="1700" dirty="0">
                <a:solidFill>
                  <a:srgbClr val="57585B"/>
                </a:solidFill>
                <a:latin typeface="Open Sans"/>
                <a:cs typeface="Open Sans"/>
              </a:rPr>
              <a:t>accept</a:t>
            </a:r>
            <a:r>
              <a:rPr sz="1700" spc="45" dirty="0">
                <a:solidFill>
                  <a:srgbClr val="57585B"/>
                </a:solidFill>
                <a:latin typeface="Open Sans"/>
                <a:cs typeface="Open Sans"/>
              </a:rPr>
              <a:t> </a:t>
            </a:r>
            <a:r>
              <a:rPr sz="1700" dirty="0">
                <a:solidFill>
                  <a:srgbClr val="57585B"/>
                </a:solidFill>
                <a:latin typeface="Open Sans"/>
                <a:cs typeface="Open Sans"/>
              </a:rPr>
              <a:t>payments</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spc="-10" dirty="0">
                <a:solidFill>
                  <a:srgbClr val="57585B"/>
                </a:solidFill>
                <a:latin typeface="Open Sans"/>
                <a:cs typeface="Open Sans"/>
              </a:rPr>
              <a:t>bitcoins.</a:t>
            </a:r>
            <a:endParaRPr sz="1700">
              <a:latin typeface="Open Sans"/>
              <a:cs typeface="Open Sans"/>
            </a:endParaRPr>
          </a:p>
        </p:txBody>
      </p:sp>
      <p:sp>
        <p:nvSpPr>
          <p:cNvPr id="23" name="object 23"/>
          <p:cNvSpPr txBox="1"/>
          <p:nvPr/>
        </p:nvSpPr>
        <p:spPr>
          <a:xfrm>
            <a:off x="10307380" y="4663101"/>
            <a:ext cx="4253865" cy="415290"/>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Credit</a:t>
            </a:r>
            <a:r>
              <a:rPr sz="2550" b="1" i="1" spc="-15" dirty="0">
                <a:solidFill>
                  <a:srgbClr val="241B54"/>
                </a:solidFill>
                <a:latin typeface="Open Sans"/>
                <a:cs typeface="Open Sans"/>
              </a:rPr>
              <a:t> </a:t>
            </a:r>
            <a:r>
              <a:rPr sz="2550" b="1" i="1" dirty="0">
                <a:solidFill>
                  <a:srgbClr val="241B54"/>
                </a:solidFill>
                <a:latin typeface="Open Sans"/>
                <a:cs typeface="Open Sans"/>
              </a:rPr>
              <a:t>Card</a:t>
            </a:r>
            <a:r>
              <a:rPr sz="2550" b="1" i="1" spc="-15" dirty="0">
                <a:solidFill>
                  <a:srgbClr val="241B54"/>
                </a:solidFill>
                <a:latin typeface="Open Sans"/>
                <a:cs typeface="Open Sans"/>
              </a:rPr>
              <a:t> </a:t>
            </a:r>
            <a:r>
              <a:rPr sz="2550" b="1" i="1" dirty="0">
                <a:solidFill>
                  <a:srgbClr val="241B54"/>
                </a:solidFill>
                <a:latin typeface="Open Sans"/>
                <a:cs typeface="Open Sans"/>
              </a:rPr>
              <a:t>Processing</a:t>
            </a:r>
            <a:r>
              <a:rPr sz="2550" b="1" i="1" spc="-15" dirty="0">
                <a:solidFill>
                  <a:srgbClr val="241B54"/>
                </a:solidFill>
                <a:latin typeface="Open Sans"/>
                <a:cs typeface="Open Sans"/>
              </a:rPr>
              <a:t> </a:t>
            </a:r>
            <a:r>
              <a:rPr sz="2550" b="1" i="1" spc="-20" dirty="0">
                <a:solidFill>
                  <a:srgbClr val="241B54"/>
                </a:solidFill>
                <a:latin typeface="Open Sans"/>
                <a:cs typeface="Open Sans"/>
              </a:rPr>
              <a:t>Fees</a:t>
            </a:r>
            <a:endParaRPr sz="2550">
              <a:latin typeface="Open Sans"/>
              <a:cs typeface="Open Sans"/>
            </a:endParaRPr>
          </a:p>
        </p:txBody>
      </p:sp>
      <p:sp>
        <p:nvSpPr>
          <p:cNvPr id="24" name="object 24"/>
          <p:cNvSpPr/>
          <p:nvPr/>
        </p:nvSpPr>
        <p:spPr>
          <a:xfrm>
            <a:off x="11767409" y="6094259"/>
            <a:ext cx="5758815" cy="0"/>
          </a:xfrm>
          <a:custGeom>
            <a:avLst/>
            <a:gdLst/>
            <a:ahLst/>
            <a:cxnLst/>
            <a:rect l="l" t="t" r="r" b="b"/>
            <a:pathLst>
              <a:path w="5758815">
                <a:moveTo>
                  <a:pt x="0" y="0"/>
                </a:moveTo>
                <a:lnTo>
                  <a:pt x="5758515" y="0"/>
                </a:lnTo>
                <a:lnTo>
                  <a:pt x="0" y="0"/>
                </a:lnTo>
              </a:path>
            </a:pathLst>
          </a:custGeom>
          <a:ln w="10470">
            <a:solidFill>
              <a:srgbClr val="000000"/>
            </a:solidFill>
          </a:ln>
        </p:spPr>
        <p:txBody>
          <a:bodyPr wrap="square" lIns="0" tIns="0" rIns="0" bIns="0" rtlCol="0"/>
          <a:lstStyle/>
          <a:p>
            <a:endParaRPr/>
          </a:p>
        </p:txBody>
      </p:sp>
      <p:sp>
        <p:nvSpPr>
          <p:cNvPr id="25" name="object 25"/>
          <p:cNvSpPr txBox="1"/>
          <p:nvPr/>
        </p:nvSpPr>
        <p:spPr>
          <a:xfrm>
            <a:off x="12273119" y="6809085"/>
            <a:ext cx="1135380" cy="746760"/>
          </a:xfrm>
          <a:prstGeom prst="rect">
            <a:avLst/>
          </a:prstGeom>
        </p:spPr>
        <p:txBody>
          <a:bodyPr vert="horz" wrap="square" lIns="0" tIns="109855" rIns="0" bIns="0" rtlCol="0">
            <a:spAutoFit/>
          </a:bodyPr>
          <a:lstStyle/>
          <a:p>
            <a:pPr marL="635" algn="ctr">
              <a:lnSpc>
                <a:spcPct val="100000"/>
              </a:lnSpc>
              <a:spcBef>
                <a:spcPts val="865"/>
              </a:spcBef>
            </a:pPr>
            <a:r>
              <a:rPr sz="2150" b="1" spc="-10" dirty="0">
                <a:solidFill>
                  <a:srgbClr val="241B54"/>
                </a:solidFill>
                <a:latin typeface="Open Sans"/>
                <a:cs typeface="Open Sans"/>
              </a:rPr>
              <a:t>-$1.75</a:t>
            </a:r>
            <a:endParaRPr sz="2150">
              <a:latin typeface="Open Sans"/>
              <a:cs typeface="Open Sans"/>
            </a:endParaRPr>
          </a:p>
          <a:p>
            <a:pPr algn="ctr">
              <a:lnSpc>
                <a:spcPct val="100000"/>
              </a:lnSpc>
              <a:spcBef>
                <a:spcPts val="530"/>
              </a:spcBef>
            </a:pPr>
            <a:r>
              <a:rPr sz="1500" dirty="0">
                <a:solidFill>
                  <a:srgbClr val="57585B"/>
                </a:solidFill>
                <a:latin typeface="Open Sans"/>
                <a:cs typeface="Open Sans"/>
              </a:rPr>
              <a:t>Issuing</a:t>
            </a:r>
            <a:r>
              <a:rPr sz="1500" spc="-85" dirty="0">
                <a:solidFill>
                  <a:srgbClr val="57585B"/>
                </a:solidFill>
                <a:latin typeface="Open Sans"/>
                <a:cs typeface="Open Sans"/>
              </a:rPr>
              <a:t> </a:t>
            </a:r>
            <a:r>
              <a:rPr sz="1500" spc="-20" dirty="0">
                <a:solidFill>
                  <a:srgbClr val="57585B"/>
                </a:solidFill>
                <a:latin typeface="Open Sans"/>
                <a:cs typeface="Open Sans"/>
              </a:rPr>
              <a:t>Bank</a:t>
            </a:r>
            <a:endParaRPr sz="1500">
              <a:latin typeface="Open Sans"/>
              <a:cs typeface="Open Sans"/>
            </a:endParaRPr>
          </a:p>
        </p:txBody>
      </p:sp>
      <p:sp>
        <p:nvSpPr>
          <p:cNvPr id="26" name="object 26"/>
          <p:cNvSpPr txBox="1"/>
          <p:nvPr/>
        </p:nvSpPr>
        <p:spPr>
          <a:xfrm>
            <a:off x="14014073" y="6809085"/>
            <a:ext cx="1247775" cy="974090"/>
          </a:xfrm>
          <a:prstGeom prst="rect">
            <a:avLst/>
          </a:prstGeom>
        </p:spPr>
        <p:txBody>
          <a:bodyPr vert="horz" wrap="square" lIns="0" tIns="109855" rIns="0" bIns="0" rtlCol="0">
            <a:spAutoFit/>
          </a:bodyPr>
          <a:lstStyle/>
          <a:p>
            <a:pPr algn="ctr">
              <a:lnSpc>
                <a:spcPct val="100000"/>
              </a:lnSpc>
              <a:spcBef>
                <a:spcPts val="865"/>
              </a:spcBef>
            </a:pPr>
            <a:r>
              <a:rPr sz="2150" b="1" spc="-10" dirty="0">
                <a:solidFill>
                  <a:srgbClr val="241B54"/>
                </a:solidFill>
                <a:latin typeface="Open Sans"/>
                <a:cs typeface="Open Sans"/>
              </a:rPr>
              <a:t>-$0.14</a:t>
            </a:r>
            <a:endParaRPr sz="2150">
              <a:latin typeface="Open Sans"/>
              <a:cs typeface="Open Sans"/>
            </a:endParaRPr>
          </a:p>
          <a:p>
            <a:pPr algn="ctr">
              <a:lnSpc>
                <a:spcPts val="1795"/>
              </a:lnSpc>
              <a:spcBef>
                <a:spcPts val="530"/>
              </a:spcBef>
            </a:pPr>
            <a:r>
              <a:rPr sz="1500" dirty="0">
                <a:solidFill>
                  <a:srgbClr val="57585B"/>
                </a:solidFill>
                <a:latin typeface="Open Sans"/>
                <a:cs typeface="Open Sans"/>
              </a:rPr>
              <a:t>Card</a:t>
            </a:r>
            <a:r>
              <a:rPr sz="1500" spc="-40" dirty="0">
                <a:solidFill>
                  <a:srgbClr val="57585B"/>
                </a:solidFill>
                <a:latin typeface="Open Sans"/>
                <a:cs typeface="Open Sans"/>
              </a:rPr>
              <a:t> </a:t>
            </a:r>
            <a:r>
              <a:rPr sz="1500" spc="-10" dirty="0">
                <a:solidFill>
                  <a:srgbClr val="57585B"/>
                </a:solidFill>
                <a:latin typeface="Open Sans"/>
                <a:cs typeface="Open Sans"/>
              </a:rPr>
              <a:t>Network</a:t>
            </a:r>
            <a:endParaRPr sz="1500">
              <a:latin typeface="Open Sans"/>
              <a:cs typeface="Open Sans"/>
            </a:endParaRPr>
          </a:p>
          <a:p>
            <a:pPr marL="635" algn="ctr">
              <a:lnSpc>
                <a:spcPts val="1795"/>
              </a:lnSpc>
            </a:pPr>
            <a:r>
              <a:rPr sz="1500" spc="-10" dirty="0">
                <a:solidFill>
                  <a:srgbClr val="57585B"/>
                </a:solidFill>
                <a:latin typeface="Open Sans"/>
                <a:cs typeface="Open Sans"/>
              </a:rPr>
              <a:t>Processors</a:t>
            </a:r>
            <a:endParaRPr sz="1500">
              <a:latin typeface="Open Sans"/>
              <a:cs typeface="Open Sans"/>
            </a:endParaRPr>
          </a:p>
        </p:txBody>
      </p:sp>
      <p:sp>
        <p:nvSpPr>
          <p:cNvPr id="27" name="object 27"/>
          <p:cNvSpPr txBox="1"/>
          <p:nvPr/>
        </p:nvSpPr>
        <p:spPr>
          <a:xfrm>
            <a:off x="15939910" y="6809085"/>
            <a:ext cx="991869" cy="974090"/>
          </a:xfrm>
          <a:prstGeom prst="rect">
            <a:avLst/>
          </a:prstGeom>
        </p:spPr>
        <p:txBody>
          <a:bodyPr vert="horz" wrap="square" lIns="0" tIns="109855" rIns="0" bIns="0" rtlCol="0">
            <a:spAutoFit/>
          </a:bodyPr>
          <a:lstStyle/>
          <a:p>
            <a:pPr marL="100965">
              <a:lnSpc>
                <a:spcPct val="100000"/>
              </a:lnSpc>
              <a:spcBef>
                <a:spcPts val="865"/>
              </a:spcBef>
            </a:pPr>
            <a:r>
              <a:rPr sz="2150" b="1" spc="-10" dirty="0">
                <a:solidFill>
                  <a:srgbClr val="241B54"/>
                </a:solidFill>
                <a:latin typeface="Open Sans"/>
                <a:cs typeface="Open Sans"/>
              </a:rPr>
              <a:t>-$0.30</a:t>
            </a:r>
            <a:endParaRPr sz="2150">
              <a:latin typeface="Open Sans"/>
              <a:cs typeface="Open Sans"/>
            </a:endParaRPr>
          </a:p>
          <a:p>
            <a:pPr marL="104775">
              <a:lnSpc>
                <a:spcPts val="1795"/>
              </a:lnSpc>
              <a:spcBef>
                <a:spcPts val="530"/>
              </a:spcBef>
            </a:pPr>
            <a:r>
              <a:rPr sz="1500" spc="-10" dirty="0">
                <a:solidFill>
                  <a:srgbClr val="57585B"/>
                </a:solidFill>
                <a:latin typeface="Open Sans"/>
                <a:cs typeface="Open Sans"/>
              </a:rPr>
              <a:t>Payment</a:t>
            </a:r>
            <a:endParaRPr sz="1500">
              <a:latin typeface="Open Sans"/>
              <a:cs typeface="Open Sans"/>
            </a:endParaRPr>
          </a:p>
          <a:p>
            <a:pPr marL="12700">
              <a:lnSpc>
                <a:spcPts val="1795"/>
              </a:lnSpc>
            </a:pPr>
            <a:r>
              <a:rPr sz="1500" spc="-10" dirty="0">
                <a:solidFill>
                  <a:srgbClr val="57585B"/>
                </a:solidFill>
                <a:latin typeface="Open Sans"/>
                <a:cs typeface="Open Sans"/>
              </a:rPr>
              <a:t>Processors</a:t>
            </a:r>
            <a:endParaRPr sz="1500">
              <a:latin typeface="Open Sans"/>
              <a:cs typeface="Open Sans"/>
            </a:endParaRPr>
          </a:p>
        </p:txBody>
      </p:sp>
      <p:sp>
        <p:nvSpPr>
          <p:cNvPr id="28" name="object 28"/>
          <p:cNvSpPr txBox="1"/>
          <p:nvPr/>
        </p:nvSpPr>
        <p:spPr>
          <a:xfrm>
            <a:off x="17765098" y="6809085"/>
            <a:ext cx="969644" cy="974090"/>
          </a:xfrm>
          <a:prstGeom prst="rect">
            <a:avLst/>
          </a:prstGeom>
        </p:spPr>
        <p:txBody>
          <a:bodyPr vert="horz" wrap="square" lIns="0" tIns="109855" rIns="0" bIns="0" rtlCol="0">
            <a:spAutoFit/>
          </a:bodyPr>
          <a:lstStyle/>
          <a:p>
            <a:pPr algn="ctr">
              <a:lnSpc>
                <a:spcPct val="100000"/>
              </a:lnSpc>
              <a:spcBef>
                <a:spcPts val="865"/>
              </a:spcBef>
            </a:pPr>
            <a:r>
              <a:rPr sz="2150" b="1" spc="-10" dirty="0">
                <a:solidFill>
                  <a:srgbClr val="241B54"/>
                </a:solidFill>
                <a:latin typeface="Open Sans"/>
                <a:cs typeface="Open Sans"/>
              </a:rPr>
              <a:t>-$97.81</a:t>
            </a:r>
            <a:endParaRPr sz="2150">
              <a:latin typeface="Open Sans"/>
              <a:cs typeface="Open Sans"/>
            </a:endParaRPr>
          </a:p>
          <a:p>
            <a:pPr algn="ctr">
              <a:lnSpc>
                <a:spcPts val="1795"/>
              </a:lnSpc>
              <a:spcBef>
                <a:spcPts val="530"/>
              </a:spcBef>
            </a:pPr>
            <a:r>
              <a:rPr sz="1500" dirty="0">
                <a:solidFill>
                  <a:srgbClr val="57585B"/>
                </a:solidFill>
                <a:latin typeface="Open Sans"/>
                <a:cs typeface="Open Sans"/>
              </a:rPr>
              <a:t>Goes</a:t>
            </a:r>
            <a:r>
              <a:rPr sz="1500" spc="-60" dirty="0">
                <a:solidFill>
                  <a:srgbClr val="57585B"/>
                </a:solidFill>
                <a:latin typeface="Open Sans"/>
                <a:cs typeface="Open Sans"/>
              </a:rPr>
              <a:t> </a:t>
            </a:r>
            <a:r>
              <a:rPr sz="1500" spc="-25" dirty="0">
                <a:solidFill>
                  <a:srgbClr val="57585B"/>
                </a:solidFill>
                <a:latin typeface="Open Sans"/>
                <a:cs typeface="Open Sans"/>
              </a:rPr>
              <a:t>to</a:t>
            </a:r>
            <a:endParaRPr sz="1500">
              <a:latin typeface="Open Sans"/>
              <a:cs typeface="Open Sans"/>
            </a:endParaRPr>
          </a:p>
          <a:p>
            <a:pPr algn="ctr">
              <a:lnSpc>
                <a:spcPts val="1795"/>
              </a:lnSpc>
            </a:pPr>
            <a:r>
              <a:rPr sz="1500" spc="-10" dirty="0">
                <a:solidFill>
                  <a:srgbClr val="57585B"/>
                </a:solidFill>
                <a:latin typeface="Open Sans"/>
                <a:cs typeface="Open Sans"/>
              </a:rPr>
              <a:t>Merchant</a:t>
            </a:r>
            <a:endParaRPr sz="1500">
              <a:latin typeface="Open Sans"/>
              <a:cs typeface="Open Sans"/>
            </a:endParaRPr>
          </a:p>
        </p:txBody>
      </p:sp>
      <p:sp>
        <p:nvSpPr>
          <p:cNvPr id="29" name="object 29"/>
          <p:cNvSpPr txBox="1"/>
          <p:nvPr/>
        </p:nvSpPr>
        <p:spPr>
          <a:xfrm>
            <a:off x="10370605" y="6809085"/>
            <a:ext cx="1347470" cy="746760"/>
          </a:xfrm>
          <a:prstGeom prst="rect">
            <a:avLst/>
          </a:prstGeom>
        </p:spPr>
        <p:txBody>
          <a:bodyPr vert="horz" wrap="square" lIns="0" tIns="109855" rIns="0" bIns="0" rtlCol="0">
            <a:spAutoFit/>
          </a:bodyPr>
          <a:lstStyle/>
          <a:p>
            <a:pPr algn="ctr">
              <a:lnSpc>
                <a:spcPct val="100000"/>
              </a:lnSpc>
              <a:spcBef>
                <a:spcPts val="865"/>
              </a:spcBef>
            </a:pPr>
            <a:r>
              <a:rPr sz="2150" b="1" spc="-20" dirty="0">
                <a:solidFill>
                  <a:srgbClr val="241B54"/>
                </a:solidFill>
                <a:latin typeface="Open Sans"/>
                <a:cs typeface="Open Sans"/>
              </a:rPr>
              <a:t>$100</a:t>
            </a:r>
            <a:endParaRPr sz="2150">
              <a:latin typeface="Open Sans"/>
              <a:cs typeface="Open Sans"/>
            </a:endParaRPr>
          </a:p>
          <a:p>
            <a:pPr algn="ctr">
              <a:lnSpc>
                <a:spcPct val="100000"/>
              </a:lnSpc>
              <a:spcBef>
                <a:spcPts val="530"/>
              </a:spcBef>
            </a:pPr>
            <a:r>
              <a:rPr sz="1500" dirty="0">
                <a:solidFill>
                  <a:srgbClr val="57585B"/>
                </a:solidFill>
                <a:latin typeface="Open Sans"/>
                <a:cs typeface="Open Sans"/>
              </a:rPr>
              <a:t>Customer</a:t>
            </a:r>
            <a:r>
              <a:rPr sz="1500" spc="-95" dirty="0">
                <a:solidFill>
                  <a:srgbClr val="57585B"/>
                </a:solidFill>
                <a:latin typeface="Open Sans"/>
                <a:cs typeface="Open Sans"/>
              </a:rPr>
              <a:t> </a:t>
            </a:r>
            <a:r>
              <a:rPr sz="1500" spc="-20" dirty="0">
                <a:solidFill>
                  <a:srgbClr val="57585B"/>
                </a:solidFill>
                <a:latin typeface="Open Sans"/>
                <a:cs typeface="Open Sans"/>
              </a:rPr>
              <a:t>Pays</a:t>
            </a:r>
            <a:endParaRPr sz="1500">
              <a:latin typeface="Open Sans"/>
              <a:cs typeface="Open Sans"/>
            </a:endParaRPr>
          </a:p>
        </p:txBody>
      </p:sp>
      <p:grpSp>
        <p:nvGrpSpPr>
          <p:cNvPr id="30" name="object 30"/>
          <p:cNvGrpSpPr/>
          <p:nvPr/>
        </p:nvGrpSpPr>
        <p:grpSpPr>
          <a:xfrm>
            <a:off x="10314851" y="5365370"/>
            <a:ext cx="8663940" cy="1457960"/>
            <a:chOff x="10314851" y="5365370"/>
            <a:chExt cx="8663940" cy="1457960"/>
          </a:xfrm>
        </p:grpSpPr>
        <p:pic>
          <p:nvPicPr>
            <p:cNvPr id="31" name="object 31"/>
            <p:cNvPicPr/>
            <p:nvPr/>
          </p:nvPicPr>
          <p:blipFill>
            <a:blip r:embed="rId7" cstate="print"/>
            <a:stretch>
              <a:fillRect/>
            </a:stretch>
          </p:blipFill>
          <p:spPr>
            <a:xfrm>
              <a:off x="10320094" y="5370611"/>
              <a:ext cx="1447306" cy="1447306"/>
            </a:xfrm>
            <a:prstGeom prst="rect">
              <a:avLst/>
            </a:prstGeom>
          </p:spPr>
        </p:pic>
        <p:sp>
          <p:nvSpPr>
            <p:cNvPr id="32" name="object 32"/>
            <p:cNvSpPr/>
            <p:nvPr/>
          </p:nvSpPr>
          <p:spPr>
            <a:xfrm>
              <a:off x="10320087" y="5370606"/>
              <a:ext cx="1447800" cy="1447800"/>
            </a:xfrm>
            <a:custGeom>
              <a:avLst/>
              <a:gdLst/>
              <a:ahLst/>
              <a:cxnLst/>
              <a:rect l="l" t="t" r="r" b="b"/>
              <a:pathLst>
                <a:path w="1447800" h="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ln w="10470">
              <a:solidFill>
                <a:srgbClr val="000000"/>
              </a:solidFill>
            </a:ln>
          </p:spPr>
          <p:txBody>
            <a:bodyPr wrap="square" lIns="0" tIns="0" rIns="0" bIns="0" rtlCol="0"/>
            <a:lstStyle/>
            <a:p>
              <a:endParaRPr/>
            </a:p>
          </p:txBody>
        </p:sp>
        <p:pic>
          <p:nvPicPr>
            <p:cNvPr id="33" name="object 33"/>
            <p:cNvPicPr/>
            <p:nvPr/>
          </p:nvPicPr>
          <p:blipFill>
            <a:blip r:embed="rId8" cstate="print"/>
            <a:stretch>
              <a:fillRect/>
            </a:stretch>
          </p:blipFill>
          <p:spPr>
            <a:xfrm>
              <a:off x="12117234" y="5370611"/>
              <a:ext cx="1447338" cy="1447306"/>
            </a:xfrm>
            <a:prstGeom prst="rect">
              <a:avLst/>
            </a:prstGeom>
          </p:spPr>
        </p:pic>
        <p:sp>
          <p:nvSpPr>
            <p:cNvPr id="34" name="object 34"/>
            <p:cNvSpPr/>
            <p:nvPr/>
          </p:nvSpPr>
          <p:spPr>
            <a:xfrm>
              <a:off x="12117234" y="5370606"/>
              <a:ext cx="1447800" cy="1447800"/>
            </a:xfrm>
            <a:custGeom>
              <a:avLst/>
              <a:gdLst/>
              <a:ahLst/>
              <a:cxnLst/>
              <a:rect l="l" t="t" r="r" b="b"/>
              <a:pathLst>
                <a:path w="1447800" h="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ln w="10470">
              <a:solidFill>
                <a:srgbClr val="000000"/>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13914393" y="5370611"/>
              <a:ext cx="1447306" cy="1447306"/>
            </a:xfrm>
            <a:prstGeom prst="rect">
              <a:avLst/>
            </a:prstGeom>
          </p:spPr>
        </p:pic>
        <p:sp>
          <p:nvSpPr>
            <p:cNvPr id="36" name="object 36"/>
            <p:cNvSpPr/>
            <p:nvPr/>
          </p:nvSpPr>
          <p:spPr>
            <a:xfrm>
              <a:off x="13914382" y="5370606"/>
              <a:ext cx="1447800" cy="1447800"/>
            </a:xfrm>
            <a:custGeom>
              <a:avLst/>
              <a:gdLst/>
              <a:ahLst/>
              <a:cxnLst/>
              <a:rect l="l" t="t" r="r" b="b"/>
              <a:pathLst>
                <a:path w="1447800" h="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ln w="10470">
              <a:solidFill>
                <a:srgbClr val="000000"/>
              </a:solidFill>
            </a:ln>
          </p:spPr>
          <p:txBody>
            <a:bodyPr wrap="square" lIns="0" tIns="0" rIns="0" bIns="0" rtlCol="0"/>
            <a:lstStyle/>
            <a:p>
              <a:endParaRPr/>
            </a:p>
          </p:txBody>
        </p:sp>
        <p:pic>
          <p:nvPicPr>
            <p:cNvPr id="37" name="object 37"/>
            <p:cNvPicPr/>
            <p:nvPr/>
          </p:nvPicPr>
          <p:blipFill>
            <a:blip r:embed="rId9" cstate="print"/>
            <a:stretch>
              <a:fillRect/>
            </a:stretch>
          </p:blipFill>
          <p:spPr>
            <a:xfrm>
              <a:off x="15711542" y="5370611"/>
              <a:ext cx="1447306" cy="1447306"/>
            </a:xfrm>
            <a:prstGeom prst="rect">
              <a:avLst/>
            </a:prstGeom>
          </p:spPr>
        </p:pic>
        <p:sp>
          <p:nvSpPr>
            <p:cNvPr id="38" name="object 38"/>
            <p:cNvSpPr/>
            <p:nvPr/>
          </p:nvSpPr>
          <p:spPr>
            <a:xfrm>
              <a:off x="15711534" y="5370606"/>
              <a:ext cx="1447800" cy="1447800"/>
            </a:xfrm>
            <a:custGeom>
              <a:avLst/>
              <a:gdLst/>
              <a:ahLst/>
              <a:cxnLst/>
              <a:rect l="l" t="t" r="r" b="b"/>
              <a:pathLst>
                <a:path w="1447800" h="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ln w="10470">
              <a:solidFill>
                <a:srgbClr val="000000"/>
              </a:solidFill>
            </a:ln>
          </p:spPr>
          <p:txBody>
            <a:bodyPr wrap="square" lIns="0" tIns="0" rIns="0" bIns="0" rtlCol="0"/>
            <a:lstStyle/>
            <a:p>
              <a:endParaRPr/>
            </a:p>
          </p:txBody>
        </p:sp>
        <p:pic>
          <p:nvPicPr>
            <p:cNvPr id="39" name="object 39"/>
            <p:cNvPicPr/>
            <p:nvPr/>
          </p:nvPicPr>
          <p:blipFill>
            <a:blip r:embed="rId10" cstate="print"/>
            <a:stretch>
              <a:fillRect/>
            </a:stretch>
          </p:blipFill>
          <p:spPr>
            <a:xfrm>
              <a:off x="17525917" y="5370611"/>
              <a:ext cx="1447327" cy="1447306"/>
            </a:xfrm>
            <a:prstGeom prst="rect">
              <a:avLst/>
            </a:prstGeom>
          </p:spPr>
        </p:pic>
        <p:sp>
          <p:nvSpPr>
            <p:cNvPr id="40" name="object 40"/>
            <p:cNvSpPr/>
            <p:nvPr/>
          </p:nvSpPr>
          <p:spPr>
            <a:xfrm>
              <a:off x="17525911" y="5370606"/>
              <a:ext cx="1447800" cy="1447800"/>
            </a:xfrm>
            <a:custGeom>
              <a:avLst/>
              <a:gdLst/>
              <a:ahLst/>
              <a:cxnLst/>
              <a:rect l="l" t="t" r="r" b="b"/>
              <a:pathLst>
                <a:path w="1447800" h="1447800">
                  <a:moveTo>
                    <a:pt x="1447327" y="723653"/>
                  </a:moveTo>
                  <a:lnTo>
                    <a:pt x="1445788" y="771233"/>
                  </a:lnTo>
                  <a:lnTo>
                    <a:pt x="1441233" y="817992"/>
                  </a:lnTo>
                  <a:lnTo>
                    <a:pt x="1433759" y="863834"/>
                  </a:lnTo>
                  <a:lnTo>
                    <a:pt x="1423461" y="908663"/>
                  </a:lnTo>
                  <a:lnTo>
                    <a:pt x="1410434" y="952385"/>
                  </a:lnTo>
                  <a:lnTo>
                    <a:pt x="1394773" y="994903"/>
                  </a:lnTo>
                  <a:lnTo>
                    <a:pt x="1376574" y="1036123"/>
                  </a:lnTo>
                  <a:lnTo>
                    <a:pt x="1355932" y="1075948"/>
                  </a:lnTo>
                  <a:lnTo>
                    <a:pt x="1332942" y="1114285"/>
                  </a:lnTo>
                  <a:lnTo>
                    <a:pt x="1307700" y="1151037"/>
                  </a:lnTo>
                  <a:lnTo>
                    <a:pt x="1280302" y="1186109"/>
                  </a:lnTo>
                  <a:lnTo>
                    <a:pt x="1250842" y="1219406"/>
                  </a:lnTo>
                  <a:lnTo>
                    <a:pt x="1219416" y="1250832"/>
                  </a:lnTo>
                  <a:lnTo>
                    <a:pt x="1186120" y="1280292"/>
                  </a:lnTo>
                  <a:lnTo>
                    <a:pt x="1151048" y="1307690"/>
                  </a:lnTo>
                  <a:lnTo>
                    <a:pt x="1114296" y="1332932"/>
                  </a:lnTo>
                  <a:lnTo>
                    <a:pt x="1075959" y="1355921"/>
                  </a:lnTo>
                  <a:lnTo>
                    <a:pt x="1036133" y="1376563"/>
                  </a:lnTo>
                  <a:lnTo>
                    <a:pt x="994913" y="1394762"/>
                  </a:lnTo>
                  <a:lnTo>
                    <a:pt x="952395" y="1410423"/>
                  </a:lnTo>
                  <a:lnTo>
                    <a:pt x="908674" y="1423451"/>
                  </a:lnTo>
                  <a:lnTo>
                    <a:pt x="863844" y="1433749"/>
                  </a:lnTo>
                  <a:lnTo>
                    <a:pt x="818003" y="1441223"/>
                  </a:lnTo>
                  <a:lnTo>
                    <a:pt x="771244" y="1445777"/>
                  </a:lnTo>
                  <a:lnTo>
                    <a:pt x="723663" y="1447317"/>
                  </a:lnTo>
                  <a:lnTo>
                    <a:pt x="676083" y="1445777"/>
                  </a:lnTo>
                  <a:lnTo>
                    <a:pt x="629324" y="1441223"/>
                  </a:lnTo>
                  <a:lnTo>
                    <a:pt x="583482" y="1433749"/>
                  </a:lnTo>
                  <a:lnTo>
                    <a:pt x="538653" y="1423451"/>
                  </a:lnTo>
                  <a:lnTo>
                    <a:pt x="494932" y="1410423"/>
                  </a:lnTo>
                  <a:lnTo>
                    <a:pt x="452413" y="1394762"/>
                  </a:lnTo>
                  <a:lnTo>
                    <a:pt x="411194" y="1376563"/>
                  </a:lnTo>
                  <a:lnTo>
                    <a:pt x="371368" y="1355921"/>
                  </a:lnTo>
                  <a:lnTo>
                    <a:pt x="333031" y="1332932"/>
                  </a:lnTo>
                  <a:lnTo>
                    <a:pt x="296279" y="1307690"/>
                  </a:lnTo>
                  <a:lnTo>
                    <a:pt x="261207" y="1280292"/>
                  </a:lnTo>
                  <a:lnTo>
                    <a:pt x="227910" y="1250832"/>
                  </a:lnTo>
                  <a:lnTo>
                    <a:pt x="196485" y="1219406"/>
                  </a:lnTo>
                  <a:lnTo>
                    <a:pt x="167025" y="1186109"/>
                  </a:lnTo>
                  <a:lnTo>
                    <a:pt x="139626" y="1151037"/>
                  </a:lnTo>
                  <a:lnTo>
                    <a:pt x="114384" y="1114285"/>
                  </a:lnTo>
                  <a:lnTo>
                    <a:pt x="91395" y="1075948"/>
                  </a:lnTo>
                  <a:lnTo>
                    <a:pt x="70753" y="1036123"/>
                  </a:lnTo>
                  <a:lnTo>
                    <a:pt x="52554" y="994903"/>
                  </a:lnTo>
                  <a:lnTo>
                    <a:pt x="36893" y="952385"/>
                  </a:lnTo>
                  <a:lnTo>
                    <a:pt x="23866" y="908663"/>
                  </a:lnTo>
                  <a:lnTo>
                    <a:pt x="13567" y="863834"/>
                  </a:lnTo>
                  <a:lnTo>
                    <a:pt x="6093" y="817992"/>
                  </a:lnTo>
                  <a:lnTo>
                    <a:pt x="1539" y="771233"/>
                  </a:lnTo>
                  <a:lnTo>
                    <a:pt x="0" y="723653"/>
                  </a:lnTo>
                  <a:lnTo>
                    <a:pt x="1539" y="676072"/>
                  </a:lnTo>
                  <a:lnTo>
                    <a:pt x="6093" y="629314"/>
                  </a:lnTo>
                  <a:lnTo>
                    <a:pt x="13567" y="583472"/>
                  </a:lnTo>
                  <a:lnTo>
                    <a:pt x="23866" y="538643"/>
                  </a:lnTo>
                  <a:lnTo>
                    <a:pt x="36893" y="494922"/>
                  </a:lnTo>
                  <a:lnTo>
                    <a:pt x="52554" y="452404"/>
                  </a:lnTo>
                  <a:lnTo>
                    <a:pt x="70753" y="411185"/>
                  </a:lnTo>
                  <a:lnTo>
                    <a:pt x="91395" y="371360"/>
                  </a:lnTo>
                  <a:lnTo>
                    <a:pt x="114384" y="333024"/>
                  </a:lnTo>
                  <a:lnTo>
                    <a:pt x="139626" y="296272"/>
                  </a:lnTo>
                  <a:lnTo>
                    <a:pt x="167025" y="261201"/>
                  </a:lnTo>
                  <a:lnTo>
                    <a:pt x="196485" y="227905"/>
                  </a:lnTo>
                  <a:lnTo>
                    <a:pt x="227910" y="196480"/>
                  </a:lnTo>
                  <a:lnTo>
                    <a:pt x="261207" y="167020"/>
                  </a:lnTo>
                  <a:lnTo>
                    <a:pt x="296279" y="139622"/>
                  </a:lnTo>
                  <a:lnTo>
                    <a:pt x="333031" y="114381"/>
                  </a:lnTo>
                  <a:lnTo>
                    <a:pt x="371368" y="91392"/>
                  </a:lnTo>
                  <a:lnTo>
                    <a:pt x="411194" y="70751"/>
                  </a:lnTo>
                  <a:lnTo>
                    <a:pt x="452413" y="52552"/>
                  </a:lnTo>
                  <a:lnTo>
                    <a:pt x="494932" y="36892"/>
                  </a:lnTo>
                  <a:lnTo>
                    <a:pt x="538653" y="23865"/>
                  </a:lnTo>
                  <a:lnTo>
                    <a:pt x="583482" y="13567"/>
                  </a:lnTo>
                  <a:lnTo>
                    <a:pt x="629324" y="6093"/>
                  </a:lnTo>
                  <a:lnTo>
                    <a:pt x="676083" y="1539"/>
                  </a:lnTo>
                  <a:lnTo>
                    <a:pt x="723663" y="0"/>
                  </a:lnTo>
                  <a:lnTo>
                    <a:pt x="771244" y="1539"/>
                  </a:lnTo>
                  <a:lnTo>
                    <a:pt x="818003" y="6093"/>
                  </a:lnTo>
                  <a:lnTo>
                    <a:pt x="863844" y="13567"/>
                  </a:lnTo>
                  <a:lnTo>
                    <a:pt x="908674" y="23866"/>
                  </a:lnTo>
                  <a:lnTo>
                    <a:pt x="952395" y="36893"/>
                  </a:lnTo>
                  <a:lnTo>
                    <a:pt x="994913" y="52554"/>
                  </a:lnTo>
                  <a:lnTo>
                    <a:pt x="1036133" y="70753"/>
                  </a:lnTo>
                  <a:lnTo>
                    <a:pt x="1075959" y="91395"/>
                  </a:lnTo>
                  <a:lnTo>
                    <a:pt x="1114296" y="114384"/>
                  </a:lnTo>
                  <a:lnTo>
                    <a:pt x="1151048" y="139625"/>
                  </a:lnTo>
                  <a:lnTo>
                    <a:pt x="1186120" y="167024"/>
                  </a:lnTo>
                  <a:lnTo>
                    <a:pt x="1219416" y="196483"/>
                  </a:lnTo>
                  <a:lnTo>
                    <a:pt x="1250842" y="227909"/>
                  </a:lnTo>
                  <a:lnTo>
                    <a:pt x="1280302" y="261205"/>
                  </a:lnTo>
                  <a:lnTo>
                    <a:pt x="1307700" y="296277"/>
                  </a:lnTo>
                  <a:lnTo>
                    <a:pt x="1332942" y="333028"/>
                  </a:lnTo>
                  <a:lnTo>
                    <a:pt x="1355932" y="371364"/>
                  </a:lnTo>
                  <a:lnTo>
                    <a:pt x="1376574" y="411190"/>
                  </a:lnTo>
                  <a:lnTo>
                    <a:pt x="1394773" y="452409"/>
                  </a:lnTo>
                  <a:lnTo>
                    <a:pt x="1410434" y="494926"/>
                  </a:lnTo>
                  <a:lnTo>
                    <a:pt x="1423461" y="538647"/>
                  </a:lnTo>
                  <a:lnTo>
                    <a:pt x="1433759" y="583475"/>
                  </a:lnTo>
                  <a:lnTo>
                    <a:pt x="1441233" y="629316"/>
                  </a:lnTo>
                  <a:lnTo>
                    <a:pt x="1445788" y="676074"/>
                  </a:lnTo>
                  <a:lnTo>
                    <a:pt x="1447327" y="723653"/>
                  </a:lnTo>
                  <a:lnTo>
                    <a:pt x="1445788" y="676072"/>
                  </a:lnTo>
                  <a:lnTo>
                    <a:pt x="1441233" y="629314"/>
                  </a:lnTo>
                  <a:lnTo>
                    <a:pt x="1433759" y="583472"/>
                  </a:lnTo>
                  <a:lnTo>
                    <a:pt x="1423461" y="538643"/>
                  </a:lnTo>
                  <a:lnTo>
                    <a:pt x="1410434" y="494922"/>
                  </a:lnTo>
                  <a:lnTo>
                    <a:pt x="1394773" y="452404"/>
                  </a:lnTo>
                  <a:lnTo>
                    <a:pt x="1376574" y="411185"/>
                  </a:lnTo>
                  <a:lnTo>
                    <a:pt x="1355932" y="371360"/>
                  </a:lnTo>
                  <a:lnTo>
                    <a:pt x="1332942" y="333024"/>
                  </a:lnTo>
                  <a:lnTo>
                    <a:pt x="1307700" y="296272"/>
                  </a:lnTo>
                  <a:lnTo>
                    <a:pt x="1280302" y="261201"/>
                  </a:lnTo>
                  <a:lnTo>
                    <a:pt x="1250842" y="227905"/>
                  </a:lnTo>
                  <a:lnTo>
                    <a:pt x="1219416" y="196480"/>
                  </a:lnTo>
                  <a:lnTo>
                    <a:pt x="1186120" y="167020"/>
                  </a:lnTo>
                  <a:lnTo>
                    <a:pt x="1151048" y="139622"/>
                  </a:lnTo>
                  <a:lnTo>
                    <a:pt x="1114296" y="114381"/>
                  </a:lnTo>
                  <a:lnTo>
                    <a:pt x="1075959" y="91392"/>
                  </a:lnTo>
                  <a:lnTo>
                    <a:pt x="1036133" y="70751"/>
                  </a:lnTo>
                  <a:lnTo>
                    <a:pt x="994913" y="52552"/>
                  </a:lnTo>
                  <a:lnTo>
                    <a:pt x="952395" y="36892"/>
                  </a:lnTo>
                  <a:lnTo>
                    <a:pt x="908674" y="23865"/>
                  </a:lnTo>
                  <a:lnTo>
                    <a:pt x="863844" y="13567"/>
                  </a:lnTo>
                  <a:lnTo>
                    <a:pt x="818003" y="6093"/>
                  </a:lnTo>
                  <a:lnTo>
                    <a:pt x="771244" y="1539"/>
                  </a:lnTo>
                  <a:lnTo>
                    <a:pt x="723663" y="0"/>
                  </a:lnTo>
                  <a:lnTo>
                    <a:pt x="676083" y="1539"/>
                  </a:lnTo>
                  <a:lnTo>
                    <a:pt x="629324" y="6093"/>
                  </a:lnTo>
                  <a:lnTo>
                    <a:pt x="583482" y="13567"/>
                  </a:lnTo>
                  <a:lnTo>
                    <a:pt x="538653" y="23866"/>
                  </a:lnTo>
                  <a:lnTo>
                    <a:pt x="494932" y="36893"/>
                  </a:lnTo>
                  <a:lnTo>
                    <a:pt x="452413" y="52554"/>
                  </a:lnTo>
                  <a:lnTo>
                    <a:pt x="411194" y="70753"/>
                  </a:lnTo>
                  <a:lnTo>
                    <a:pt x="371368" y="91395"/>
                  </a:lnTo>
                  <a:lnTo>
                    <a:pt x="333031" y="114384"/>
                  </a:lnTo>
                  <a:lnTo>
                    <a:pt x="296279" y="139625"/>
                  </a:lnTo>
                  <a:lnTo>
                    <a:pt x="261207" y="167024"/>
                  </a:lnTo>
                  <a:lnTo>
                    <a:pt x="227910" y="196483"/>
                  </a:lnTo>
                  <a:lnTo>
                    <a:pt x="196485" y="227909"/>
                  </a:lnTo>
                  <a:lnTo>
                    <a:pt x="167025" y="261205"/>
                  </a:lnTo>
                  <a:lnTo>
                    <a:pt x="139626" y="296277"/>
                  </a:lnTo>
                  <a:lnTo>
                    <a:pt x="114384" y="333028"/>
                  </a:lnTo>
                  <a:lnTo>
                    <a:pt x="91395" y="371364"/>
                  </a:lnTo>
                  <a:lnTo>
                    <a:pt x="70753" y="411190"/>
                  </a:lnTo>
                  <a:lnTo>
                    <a:pt x="52554" y="452409"/>
                  </a:lnTo>
                  <a:lnTo>
                    <a:pt x="36893" y="494926"/>
                  </a:lnTo>
                  <a:lnTo>
                    <a:pt x="23866" y="538647"/>
                  </a:lnTo>
                  <a:lnTo>
                    <a:pt x="13567" y="583475"/>
                  </a:lnTo>
                  <a:lnTo>
                    <a:pt x="6093" y="629316"/>
                  </a:lnTo>
                  <a:lnTo>
                    <a:pt x="1539" y="676074"/>
                  </a:lnTo>
                  <a:lnTo>
                    <a:pt x="0" y="723653"/>
                  </a:lnTo>
                  <a:lnTo>
                    <a:pt x="1539" y="771233"/>
                  </a:lnTo>
                  <a:lnTo>
                    <a:pt x="6093" y="817992"/>
                  </a:lnTo>
                  <a:lnTo>
                    <a:pt x="13567" y="863834"/>
                  </a:lnTo>
                  <a:lnTo>
                    <a:pt x="23866" y="908663"/>
                  </a:lnTo>
                  <a:lnTo>
                    <a:pt x="36893" y="952385"/>
                  </a:lnTo>
                  <a:lnTo>
                    <a:pt x="52554" y="994903"/>
                  </a:lnTo>
                  <a:lnTo>
                    <a:pt x="70753" y="1036123"/>
                  </a:lnTo>
                  <a:lnTo>
                    <a:pt x="91395" y="1075948"/>
                  </a:lnTo>
                  <a:lnTo>
                    <a:pt x="114384" y="1114285"/>
                  </a:lnTo>
                  <a:lnTo>
                    <a:pt x="139626" y="1151037"/>
                  </a:lnTo>
                  <a:lnTo>
                    <a:pt x="167025" y="1186109"/>
                  </a:lnTo>
                  <a:lnTo>
                    <a:pt x="196485" y="1219406"/>
                  </a:lnTo>
                  <a:lnTo>
                    <a:pt x="227910" y="1250832"/>
                  </a:lnTo>
                  <a:lnTo>
                    <a:pt x="261207" y="1280292"/>
                  </a:lnTo>
                  <a:lnTo>
                    <a:pt x="296279" y="1307690"/>
                  </a:lnTo>
                  <a:lnTo>
                    <a:pt x="333031" y="1332932"/>
                  </a:lnTo>
                  <a:lnTo>
                    <a:pt x="371368" y="1355921"/>
                  </a:lnTo>
                  <a:lnTo>
                    <a:pt x="411194" y="1376563"/>
                  </a:lnTo>
                  <a:lnTo>
                    <a:pt x="452413" y="1394762"/>
                  </a:lnTo>
                  <a:lnTo>
                    <a:pt x="494932" y="1410423"/>
                  </a:lnTo>
                  <a:lnTo>
                    <a:pt x="538653" y="1423451"/>
                  </a:lnTo>
                  <a:lnTo>
                    <a:pt x="583482" y="1433749"/>
                  </a:lnTo>
                  <a:lnTo>
                    <a:pt x="629324" y="1441223"/>
                  </a:lnTo>
                  <a:lnTo>
                    <a:pt x="676083" y="1445777"/>
                  </a:lnTo>
                  <a:lnTo>
                    <a:pt x="723663" y="1447317"/>
                  </a:lnTo>
                  <a:lnTo>
                    <a:pt x="771244" y="1445777"/>
                  </a:lnTo>
                  <a:lnTo>
                    <a:pt x="818003" y="1441223"/>
                  </a:lnTo>
                  <a:lnTo>
                    <a:pt x="863844" y="1433749"/>
                  </a:lnTo>
                  <a:lnTo>
                    <a:pt x="908674" y="1423451"/>
                  </a:lnTo>
                  <a:lnTo>
                    <a:pt x="952395" y="1410423"/>
                  </a:lnTo>
                  <a:lnTo>
                    <a:pt x="994913" y="1394762"/>
                  </a:lnTo>
                  <a:lnTo>
                    <a:pt x="1036133" y="1376563"/>
                  </a:lnTo>
                  <a:lnTo>
                    <a:pt x="1075959" y="1355921"/>
                  </a:lnTo>
                  <a:lnTo>
                    <a:pt x="1114296" y="1332932"/>
                  </a:lnTo>
                  <a:lnTo>
                    <a:pt x="1151048" y="1307690"/>
                  </a:lnTo>
                  <a:lnTo>
                    <a:pt x="1186120" y="1280292"/>
                  </a:lnTo>
                  <a:lnTo>
                    <a:pt x="1219416" y="1250832"/>
                  </a:lnTo>
                  <a:lnTo>
                    <a:pt x="1250842" y="1219406"/>
                  </a:lnTo>
                  <a:lnTo>
                    <a:pt x="1280302" y="1186109"/>
                  </a:lnTo>
                  <a:lnTo>
                    <a:pt x="1307700" y="1151037"/>
                  </a:lnTo>
                  <a:lnTo>
                    <a:pt x="1332942" y="1114285"/>
                  </a:lnTo>
                  <a:lnTo>
                    <a:pt x="1355932" y="1075948"/>
                  </a:lnTo>
                  <a:lnTo>
                    <a:pt x="1376574" y="1036123"/>
                  </a:lnTo>
                  <a:lnTo>
                    <a:pt x="1394773" y="994903"/>
                  </a:lnTo>
                  <a:lnTo>
                    <a:pt x="1410434" y="952385"/>
                  </a:lnTo>
                  <a:lnTo>
                    <a:pt x="1423461" y="908663"/>
                  </a:lnTo>
                  <a:lnTo>
                    <a:pt x="1433759" y="863834"/>
                  </a:lnTo>
                  <a:lnTo>
                    <a:pt x="1441233" y="817992"/>
                  </a:lnTo>
                  <a:lnTo>
                    <a:pt x="1445788" y="771233"/>
                  </a:lnTo>
                  <a:lnTo>
                    <a:pt x="1447327" y="723653"/>
                  </a:lnTo>
                  <a:close/>
                </a:path>
              </a:pathLst>
            </a:custGeom>
            <a:ln w="10470">
              <a:solidFill>
                <a:srgbClr val="000000"/>
              </a:solidFill>
            </a:ln>
          </p:spPr>
          <p:txBody>
            <a:bodyPr wrap="square" lIns="0" tIns="0" rIns="0" bIns="0" rtlCol="0"/>
            <a:lstStyle/>
            <a:p>
              <a:endParaRPr/>
            </a:p>
          </p:txBody>
        </p:sp>
        <p:sp>
          <p:nvSpPr>
            <p:cNvPr id="41" name="object 41"/>
            <p:cNvSpPr/>
            <p:nvPr/>
          </p:nvSpPr>
          <p:spPr>
            <a:xfrm>
              <a:off x="17850904" y="5737688"/>
              <a:ext cx="797560" cy="713740"/>
            </a:xfrm>
            <a:custGeom>
              <a:avLst/>
              <a:gdLst/>
              <a:ahLst/>
              <a:cxnLst/>
              <a:rect l="l" t="t" r="r" b="b"/>
              <a:pathLst>
                <a:path w="797559" h="713739">
                  <a:moveTo>
                    <a:pt x="235165" y="471220"/>
                  </a:moveTo>
                  <a:lnTo>
                    <a:pt x="229933" y="465988"/>
                  </a:lnTo>
                  <a:lnTo>
                    <a:pt x="223481" y="465988"/>
                  </a:lnTo>
                  <a:lnTo>
                    <a:pt x="217030" y="465988"/>
                  </a:lnTo>
                  <a:lnTo>
                    <a:pt x="211797" y="471220"/>
                  </a:lnTo>
                  <a:lnTo>
                    <a:pt x="211797" y="505142"/>
                  </a:lnTo>
                  <a:lnTo>
                    <a:pt x="217030" y="510374"/>
                  </a:lnTo>
                  <a:lnTo>
                    <a:pt x="229933" y="510374"/>
                  </a:lnTo>
                  <a:lnTo>
                    <a:pt x="235165" y="505142"/>
                  </a:lnTo>
                  <a:lnTo>
                    <a:pt x="235165" y="471220"/>
                  </a:lnTo>
                  <a:close/>
                </a:path>
                <a:path w="797559" h="713739">
                  <a:moveTo>
                    <a:pt x="686333" y="361530"/>
                  </a:moveTo>
                  <a:lnTo>
                    <a:pt x="684631" y="353085"/>
                  </a:lnTo>
                  <a:lnTo>
                    <a:pt x="679970" y="346189"/>
                  </a:lnTo>
                  <a:lnTo>
                    <a:pt x="673061" y="341528"/>
                  </a:lnTo>
                  <a:lnTo>
                    <a:pt x="664616" y="339813"/>
                  </a:lnTo>
                  <a:lnTo>
                    <a:pt x="515353" y="339813"/>
                  </a:lnTo>
                  <a:lnTo>
                    <a:pt x="510108" y="345046"/>
                  </a:lnTo>
                  <a:lnTo>
                    <a:pt x="510108" y="357936"/>
                  </a:lnTo>
                  <a:lnTo>
                    <a:pt x="515353" y="363169"/>
                  </a:lnTo>
                  <a:lnTo>
                    <a:pt x="662978" y="363169"/>
                  </a:lnTo>
                  <a:lnTo>
                    <a:pt x="662978" y="546989"/>
                  </a:lnTo>
                  <a:lnTo>
                    <a:pt x="326263" y="546989"/>
                  </a:lnTo>
                  <a:lnTo>
                    <a:pt x="326263" y="363169"/>
                  </a:lnTo>
                  <a:lnTo>
                    <a:pt x="473252" y="363169"/>
                  </a:lnTo>
                  <a:lnTo>
                    <a:pt x="478485" y="357936"/>
                  </a:lnTo>
                  <a:lnTo>
                    <a:pt x="478485" y="345046"/>
                  </a:lnTo>
                  <a:lnTo>
                    <a:pt x="473252" y="339813"/>
                  </a:lnTo>
                  <a:lnTo>
                    <a:pt x="324624" y="339813"/>
                  </a:lnTo>
                  <a:lnTo>
                    <a:pt x="316179" y="341528"/>
                  </a:lnTo>
                  <a:lnTo>
                    <a:pt x="309270" y="346189"/>
                  </a:lnTo>
                  <a:lnTo>
                    <a:pt x="304609" y="353085"/>
                  </a:lnTo>
                  <a:lnTo>
                    <a:pt x="302907" y="361530"/>
                  </a:lnTo>
                  <a:lnTo>
                    <a:pt x="302907" y="548627"/>
                  </a:lnTo>
                  <a:lnTo>
                    <a:pt x="304609" y="557072"/>
                  </a:lnTo>
                  <a:lnTo>
                    <a:pt x="309270" y="563981"/>
                  </a:lnTo>
                  <a:lnTo>
                    <a:pt x="316179" y="568642"/>
                  </a:lnTo>
                  <a:lnTo>
                    <a:pt x="324624" y="570357"/>
                  </a:lnTo>
                  <a:lnTo>
                    <a:pt x="664616" y="570357"/>
                  </a:lnTo>
                  <a:lnTo>
                    <a:pt x="673061" y="568642"/>
                  </a:lnTo>
                  <a:lnTo>
                    <a:pt x="679970" y="563981"/>
                  </a:lnTo>
                  <a:lnTo>
                    <a:pt x="684631" y="557072"/>
                  </a:lnTo>
                  <a:lnTo>
                    <a:pt x="686333" y="548627"/>
                  </a:lnTo>
                  <a:lnTo>
                    <a:pt x="686333" y="361530"/>
                  </a:lnTo>
                  <a:close/>
                </a:path>
                <a:path w="797559" h="713739">
                  <a:moveTo>
                    <a:pt x="797344" y="659130"/>
                  </a:moveTo>
                  <a:lnTo>
                    <a:pt x="794677" y="645160"/>
                  </a:lnTo>
                  <a:lnTo>
                    <a:pt x="794435" y="643890"/>
                  </a:lnTo>
                  <a:lnTo>
                    <a:pt x="786523" y="632460"/>
                  </a:lnTo>
                  <a:lnTo>
                    <a:pt x="774801" y="624840"/>
                  </a:lnTo>
                  <a:lnTo>
                    <a:pt x="773988" y="624700"/>
                  </a:lnTo>
                  <a:lnTo>
                    <a:pt x="773988" y="651510"/>
                  </a:lnTo>
                  <a:lnTo>
                    <a:pt x="773988" y="690880"/>
                  </a:lnTo>
                  <a:lnTo>
                    <a:pt x="23368" y="690880"/>
                  </a:lnTo>
                  <a:lnTo>
                    <a:pt x="23368" y="651510"/>
                  </a:lnTo>
                  <a:lnTo>
                    <a:pt x="29425" y="645160"/>
                  </a:lnTo>
                  <a:lnTo>
                    <a:pt x="767918" y="645160"/>
                  </a:lnTo>
                  <a:lnTo>
                    <a:pt x="773988" y="651510"/>
                  </a:lnTo>
                  <a:lnTo>
                    <a:pt x="773988" y="624700"/>
                  </a:lnTo>
                  <a:lnTo>
                    <a:pt x="760450" y="622300"/>
                  </a:lnTo>
                  <a:lnTo>
                    <a:pt x="741540" y="622300"/>
                  </a:lnTo>
                  <a:lnTo>
                    <a:pt x="741540" y="297180"/>
                  </a:lnTo>
                  <a:lnTo>
                    <a:pt x="763384" y="289560"/>
                  </a:lnTo>
                  <a:lnTo>
                    <a:pt x="780897" y="275590"/>
                  </a:lnTo>
                  <a:lnTo>
                    <a:pt x="792530" y="255270"/>
                  </a:lnTo>
                  <a:lnTo>
                    <a:pt x="796747" y="232410"/>
                  </a:lnTo>
                  <a:lnTo>
                    <a:pt x="796747" y="198120"/>
                  </a:lnTo>
                  <a:lnTo>
                    <a:pt x="796696" y="185420"/>
                  </a:lnTo>
                  <a:lnTo>
                    <a:pt x="796467" y="184150"/>
                  </a:lnTo>
                  <a:lnTo>
                    <a:pt x="795743" y="181610"/>
                  </a:lnTo>
                  <a:lnTo>
                    <a:pt x="792543" y="175260"/>
                  </a:lnTo>
                  <a:lnTo>
                    <a:pt x="773379" y="137274"/>
                  </a:lnTo>
                  <a:lnTo>
                    <a:pt x="773379" y="198120"/>
                  </a:lnTo>
                  <a:lnTo>
                    <a:pt x="773379" y="232410"/>
                  </a:lnTo>
                  <a:lnTo>
                    <a:pt x="769962" y="248920"/>
                  </a:lnTo>
                  <a:lnTo>
                    <a:pt x="760615" y="262890"/>
                  </a:lnTo>
                  <a:lnTo>
                    <a:pt x="746785" y="271780"/>
                  </a:lnTo>
                  <a:lnTo>
                    <a:pt x="729856" y="275590"/>
                  </a:lnTo>
                  <a:lnTo>
                    <a:pt x="718185" y="272973"/>
                  </a:lnTo>
                  <a:lnTo>
                    <a:pt x="718185" y="297180"/>
                  </a:lnTo>
                  <a:lnTo>
                    <a:pt x="718185" y="622300"/>
                  </a:lnTo>
                  <a:lnTo>
                    <a:pt x="278511" y="622300"/>
                  </a:lnTo>
                  <a:lnTo>
                    <a:pt x="278511" y="363220"/>
                  </a:lnTo>
                  <a:lnTo>
                    <a:pt x="278511" y="361950"/>
                  </a:lnTo>
                  <a:lnTo>
                    <a:pt x="276796" y="354330"/>
                  </a:lnTo>
                  <a:lnTo>
                    <a:pt x="272135" y="346710"/>
                  </a:lnTo>
                  <a:lnTo>
                    <a:pt x="265226" y="341630"/>
                  </a:lnTo>
                  <a:lnTo>
                    <a:pt x="256781" y="340360"/>
                  </a:lnTo>
                  <a:lnTo>
                    <a:pt x="255143" y="340360"/>
                  </a:lnTo>
                  <a:lnTo>
                    <a:pt x="255143" y="363220"/>
                  </a:lnTo>
                  <a:lnTo>
                    <a:pt x="255143" y="622300"/>
                  </a:lnTo>
                  <a:lnTo>
                    <a:pt x="123380" y="622300"/>
                  </a:lnTo>
                  <a:lnTo>
                    <a:pt x="123380" y="363220"/>
                  </a:lnTo>
                  <a:lnTo>
                    <a:pt x="255143" y="363220"/>
                  </a:lnTo>
                  <a:lnTo>
                    <a:pt x="255143" y="340360"/>
                  </a:lnTo>
                  <a:lnTo>
                    <a:pt x="121754" y="340360"/>
                  </a:lnTo>
                  <a:lnTo>
                    <a:pt x="113296" y="341630"/>
                  </a:lnTo>
                  <a:lnTo>
                    <a:pt x="106387" y="346710"/>
                  </a:lnTo>
                  <a:lnTo>
                    <a:pt x="101727" y="354330"/>
                  </a:lnTo>
                  <a:lnTo>
                    <a:pt x="100025" y="361950"/>
                  </a:lnTo>
                  <a:lnTo>
                    <a:pt x="100025" y="622300"/>
                  </a:lnTo>
                  <a:lnTo>
                    <a:pt x="79171" y="622300"/>
                  </a:lnTo>
                  <a:lnTo>
                    <a:pt x="79171" y="297180"/>
                  </a:lnTo>
                  <a:lnTo>
                    <a:pt x="92163" y="293370"/>
                  </a:lnTo>
                  <a:lnTo>
                    <a:pt x="103949" y="288290"/>
                  </a:lnTo>
                  <a:lnTo>
                    <a:pt x="114211" y="279400"/>
                  </a:lnTo>
                  <a:lnTo>
                    <a:pt x="117386" y="275590"/>
                  </a:lnTo>
                  <a:lnTo>
                    <a:pt x="122669" y="269240"/>
                  </a:lnTo>
                  <a:lnTo>
                    <a:pt x="133172" y="281940"/>
                  </a:lnTo>
                  <a:lnTo>
                    <a:pt x="146215" y="290830"/>
                  </a:lnTo>
                  <a:lnTo>
                    <a:pt x="161290" y="297180"/>
                  </a:lnTo>
                  <a:lnTo>
                    <a:pt x="177876" y="298450"/>
                  </a:lnTo>
                  <a:lnTo>
                    <a:pt x="194475" y="297180"/>
                  </a:lnTo>
                  <a:lnTo>
                    <a:pt x="209550" y="290830"/>
                  </a:lnTo>
                  <a:lnTo>
                    <a:pt x="222592" y="281940"/>
                  </a:lnTo>
                  <a:lnTo>
                    <a:pt x="227838" y="275590"/>
                  </a:lnTo>
                  <a:lnTo>
                    <a:pt x="233083" y="269240"/>
                  </a:lnTo>
                  <a:lnTo>
                    <a:pt x="243573" y="281940"/>
                  </a:lnTo>
                  <a:lnTo>
                    <a:pt x="256616" y="290830"/>
                  </a:lnTo>
                  <a:lnTo>
                    <a:pt x="271691" y="297180"/>
                  </a:lnTo>
                  <a:lnTo>
                    <a:pt x="288264" y="298450"/>
                  </a:lnTo>
                  <a:lnTo>
                    <a:pt x="304863" y="297180"/>
                  </a:lnTo>
                  <a:lnTo>
                    <a:pt x="319938" y="290830"/>
                  </a:lnTo>
                  <a:lnTo>
                    <a:pt x="332981" y="281940"/>
                  </a:lnTo>
                  <a:lnTo>
                    <a:pt x="338226" y="275590"/>
                  </a:lnTo>
                  <a:lnTo>
                    <a:pt x="343471" y="269240"/>
                  </a:lnTo>
                  <a:lnTo>
                    <a:pt x="353961" y="281940"/>
                  </a:lnTo>
                  <a:lnTo>
                    <a:pt x="367004" y="290830"/>
                  </a:lnTo>
                  <a:lnTo>
                    <a:pt x="382079" y="297180"/>
                  </a:lnTo>
                  <a:lnTo>
                    <a:pt x="398665" y="298450"/>
                  </a:lnTo>
                  <a:lnTo>
                    <a:pt x="415264" y="297180"/>
                  </a:lnTo>
                  <a:lnTo>
                    <a:pt x="430339" y="290830"/>
                  </a:lnTo>
                  <a:lnTo>
                    <a:pt x="443382" y="281940"/>
                  </a:lnTo>
                  <a:lnTo>
                    <a:pt x="448627" y="275590"/>
                  </a:lnTo>
                  <a:lnTo>
                    <a:pt x="453872" y="269240"/>
                  </a:lnTo>
                  <a:lnTo>
                    <a:pt x="464362" y="281940"/>
                  </a:lnTo>
                  <a:lnTo>
                    <a:pt x="477405" y="290830"/>
                  </a:lnTo>
                  <a:lnTo>
                    <a:pt x="492480" y="297180"/>
                  </a:lnTo>
                  <a:lnTo>
                    <a:pt x="509066" y="298450"/>
                  </a:lnTo>
                  <a:lnTo>
                    <a:pt x="525665" y="297180"/>
                  </a:lnTo>
                  <a:lnTo>
                    <a:pt x="540740" y="290830"/>
                  </a:lnTo>
                  <a:lnTo>
                    <a:pt x="553770" y="281940"/>
                  </a:lnTo>
                  <a:lnTo>
                    <a:pt x="559015" y="275590"/>
                  </a:lnTo>
                  <a:lnTo>
                    <a:pt x="564261" y="269240"/>
                  </a:lnTo>
                  <a:lnTo>
                    <a:pt x="574763" y="281940"/>
                  </a:lnTo>
                  <a:lnTo>
                    <a:pt x="587806" y="290830"/>
                  </a:lnTo>
                  <a:lnTo>
                    <a:pt x="602869" y="297180"/>
                  </a:lnTo>
                  <a:lnTo>
                    <a:pt x="619467" y="298450"/>
                  </a:lnTo>
                  <a:lnTo>
                    <a:pt x="636054" y="297180"/>
                  </a:lnTo>
                  <a:lnTo>
                    <a:pt x="651129" y="290830"/>
                  </a:lnTo>
                  <a:lnTo>
                    <a:pt x="664171" y="281940"/>
                  </a:lnTo>
                  <a:lnTo>
                    <a:pt x="669417" y="275590"/>
                  </a:lnTo>
                  <a:lnTo>
                    <a:pt x="674649" y="269240"/>
                  </a:lnTo>
                  <a:lnTo>
                    <a:pt x="683133" y="279400"/>
                  </a:lnTo>
                  <a:lnTo>
                    <a:pt x="693407" y="288290"/>
                  </a:lnTo>
                  <a:lnTo>
                    <a:pt x="705180" y="293370"/>
                  </a:lnTo>
                  <a:lnTo>
                    <a:pt x="718185" y="297180"/>
                  </a:lnTo>
                  <a:lnTo>
                    <a:pt x="718185" y="272973"/>
                  </a:lnTo>
                  <a:lnTo>
                    <a:pt x="712939" y="271780"/>
                  </a:lnTo>
                  <a:lnTo>
                    <a:pt x="708977" y="269240"/>
                  </a:lnTo>
                  <a:lnTo>
                    <a:pt x="699096" y="262890"/>
                  </a:lnTo>
                  <a:lnTo>
                    <a:pt x="689762" y="248920"/>
                  </a:lnTo>
                  <a:lnTo>
                    <a:pt x="686346" y="232410"/>
                  </a:lnTo>
                  <a:lnTo>
                    <a:pt x="686346" y="198120"/>
                  </a:lnTo>
                  <a:lnTo>
                    <a:pt x="773379" y="198120"/>
                  </a:lnTo>
                  <a:lnTo>
                    <a:pt x="773379" y="137274"/>
                  </a:lnTo>
                  <a:lnTo>
                    <a:pt x="766102" y="122847"/>
                  </a:lnTo>
                  <a:lnTo>
                    <a:pt x="766102" y="175260"/>
                  </a:lnTo>
                  <a:lnTo>
                    <a:pt x="682891" y="175260"/>
                  </a:lnTo>
                  <a:lnTo>
                    <a:pt x="662990" y="120154"/>
                  </a:lnTo>
                  <a:lnTo>
                    <a:pt x="662990" y="198120"/>
                  </a:lnTo>
                  <a:lnTo>
                    <a:pt x="662990" y="232410"/>
                  </a:lnTo>
                  <a:lnTo>
                    <a:pt x="659561" y="248920"/>
                  </a:lnTo>
                  <a:lnTo>
                    <a:pt x="650227" y="262890"/>
                  </a:lnTo>
                  <a:lnTo>
                    <a:pt x="636384" y="271780"/>
                  </a:lnTo>
                  <a:lnTo>
                    <a:pt x="619467" y="275590"/>
                  </a:lnTo>
                  <a:lnTo>
                    <a:pt x="602538" y="271780"/>
                  </a:lnTo>
                  <a:lnTo>
                    <a:pt x="598589" y="269240"/>
                  </a:lnTo>
                  <a:lnTo>
                    <a:pt x="588708" y="262890"/>
                  </a:lnTo>
                  <a:lnTo>
                    <a:pt x="579374" y="248920"/>
                  </a:lnTo>
                  <a:lnTo>
                    <a:pt x="575945" y="232410"/>
                  </a:lnTo>
                  <a:lnTo>
                    <a:pt x="575945" y="198120"/>
                  </a:lnTo>
                  <a:lnTo>
                    <a:pt x="662990" y="198120"/>
                  </a:lnTo>
                  <a:lnTo>
                    <a:pt x="662990" y="120154"/>
                  </a:lnTo>
                  <a:lnTo>
                    <a:pt x="658063" y="106502"/>
                  </a:lnTo>
                  <a:lnTo>
                    <a:pt x="658063" y="175260"/>
                  </a:lnTo>
                  <a:lnTo>
                    <a:pt x="573697" y="175260"/>
                  </a:lnTo>
                  <a:lnTo>
                    <a:pt x="556094" y="93980"/>
                  </a:lnTo>
                  <a:lnTo>
                    <a:pt x="628713" y="93980"/>
                  </a:lnTo>
                  <a:lnTo>
                    <a:pt x="658063" y="175260"/>
                  </a:lnTo>
                  <a:lnTo>
                    <a:pt x="658063" y="106502"/>
                  </a:lnTo>
                  <a:lnTo>
                    <a:pt x="653542" y="93980"/>
                  </a:lnTo>
                  <a:lnTo>
                    <a:pt x="725030" y="93980"/>
                  </a:lnTo>
                  <a:lnTo>
                    <a:pt x="766102" y="175260"/>
                  </a:lnTo>
                  <a:lnTo>
                    <a:pt x="766102" y="122847"/>
                  </a:lnTo>
                  <a:lnTo>
                    <a:pt x="751547" y="93980"/>
                  </a:lnTo>
                  <a:lnTo>
                    <a:pt x="743851" y="78740"/>
                  </a:lnTo>
                  <a:lnTo>
                    <a:pt x="743851" y="69850"/>
                  </a:lnTo>
                  <a:lnTo>
                    <a:pt x="743851" y="25400"/>
                  </a:lnTo>
                  <a:lnTo>
                    <a:pt x="741883" y="15240"/>
                  </a:lnTo>
                  <a:lnTo>
                    <a:pt x="736485" y="7620"/>
                  </a:lnTo>
                  <a:lnTo>
                    <a:pt x="728484" y="2540"/>
                  </a:lnTo>
                  <a:lnTo>
                    <a:pt x="718705" y="0"/>
                  </a:lnTo>
                  <a:lnTo>
                    <a:pt x="181127" y="0"/>
                  </a:lnTo>
                  <a:lnTo>
                    <a:pt x="175907" y="5080"/>
                  </a:lnTo>
                  <a:lnTo>
                    <a:pt x="175907" y="17780"/>
                  </a:lnTo>
                  <a:lnTo>
                    <a:pt x="181127" y="22860"/>
                  </a:lnTo>
                  <a:lnTo>
                    <a:pt x="719683" y="22860"/>
                  </a:lnTo>
                  <a:lnTo>
                    <a:pt x="720496" y="24130"/>
                  </a:lnTo>
                  <a:lnTo>
                    <a:pt x="720496" y="69850"/>
                  </a:lnTo>
                  <a:lnTo>
                    <a:pt x="552589" y="69850"/>
                  </a:lnTo>
                  <a:lnTo>
                    <a:pt x="552589" y="198120"/>
                  </a:lnTo>
                  <a:lnTo>
                    <a:pt x="552589" y="232410"/>
                  </a:lnTo>
                  <a:lnTo>
                    <a:pt x="549160" y="248920"/>
                  </a:lnTo>
                  <a:lnTo>
                    <a:pt x="539826" y="262890"/>
                  </a:lnTo>
                  <a:lnTo>
                    <a:pt x="525983" y="271780"/>
                  </a:lnTo>
                  <a:lnTo>
                    <a:pt x="509066" y="275590"/>
                  </a:lnTo>
                  <a:lnTo>
                    <a:pt x="492150" y="271780"/>
                  </a:lnTo>
                  <a:lnTo>
                    <a:pt x="488188" y="269240"/>
                  </a:lnTo>
                  <a:lnTo>
                    <a:pt x="478307" y="262890"/>
                  </a:lnTo>
                  <a:lnTo>
                    <a:pt x="468972" y="248920"/>
                  </a:lnTo>
                  <a:lnTo>
                    <a:pt x="465556" y="232410"/>
                  </a:lnTo>
                  <a:lnTo>
                    <a:pt x="465556" y="198120"/>
                  </a:lnTo>
                  <a:lnTo>
                    <a:pt x="552589" y="198120"/>
                  </a:lnTo>
                  <a:lnTo>
                    <a:pt x="552589" y="69850"/>
                  </a:lnTo>
                  <a:lnTo>
                    <a:pt x="549795" y="69850"/>
                  </a:lnTo>
                  <a:lnTo>
                    <a:pt x="549795" y="175260"/>
                  </a:lnTo>
                  <a:lnTo>
                    <a:pt x="464743" y="175260"/>
                  </a:lnTo>
                  <a:lnTo>
                    <a:pt x="458876" y="93980"/>
                  </a:lnTo>
                  <a:lnTo>
                    <a:pt x="532193" y="93980"/>
                  </a:lnTo>
                  <a:lnTo>
                    <a:pt x="549795" y="175260"/>
                  </a:lnTo>
                  <a:lnTo>
                    <a:pt x="549795" y="69850"/>
                  </a:lnTo>
                  <a:lnTo>
                    <a:pt x="442201" y="69850"/>
                  </a:lnTo>
                  <a:lnTo>
                    <a:pt x="442201" y="198120"/>
                  </a:lnTo>
                  <a:lnTo>
                    <a:pt x="442201" y="232410"/>
                  </a:lnTo>
                  <a:lnTo>
                    <a:pt x="438772" y="248920"/>
                  </a:lnTo>
                  <a:lnTo>
                    <a:pt x="429437" y="262890"/>
                  </a:lnTo>
                  <a:lnTo>
                    <a:pt x="415594" y="271780"/>
                  </a:lnTo>
                  <a:lnTo>
                    <a:pt x="398665" y="275590"/>
                  </a:lnTo>
                  <a:lnTo>
                    <a:pt x="381749" y="271780"/>
                  </a:lnTo>
                  <a:lnTo>
                    <a:pt x="377799" y="269240"/>
                  </a:lnTo>
                  <a:lnTo>
                    <a:pt x="367919" y="262890"/>
                  </a:lnTo>
                  <a:lnTo>
                    <a:pt x="358584" y="248920"/>
                  </a:lnTo>
                  <a:lnTo>
                    <a:pt x="355155" y="232410"/>
                  </a:lnTo>
                  <a:lnTo>
                    <a:pt x="355155" y="198120"/>
                  </a:lnTo>
                  <a:lnTo>
                    <a:pt x="442201" y="198120"/>
                  </a:lnTo>
                  <a:lnTo>
                    <a:pt x="442201" y="69850"/>
                  </a:lnTo>
                  <a:lnTo>
                    <a:pt x="441325" y="69850"/>
                  </a:lnTo>
                  <a:lnTo>
                    <a:pt x="441325" y="175260"/>
                  </a:lnTo>
                  <a:lnTo>
                    <a:pt x="356031" y="175260"/>
                  </a:lnTo>
                  <a:lnTo>
                    <a:pt x="361899" y="93980"/>
                  </a:lnTo>
                  <a:lnTo>
                    <a:pt x="435444" y="93980"/>
                  </a:lnTo>
                  <a:lnTo>
                    <a:pt x="441325" y="175260"/>
                  </a:lnTo>
                  <a:lnTo>
                    <a:pt x="441325" y="69850"/>
                  </a:lnTo>
                  <a:lnTo>
                    <a:pt x="338467" y="69850"/>
                  </a:lnTo>
                  <a:lnTo>
                    <a:pt x="338467" y="93980"/>
                  </a:lnTo>
                  <a:lnTo>
                    <a:pt x="332613" y="175260"/>
                  </a:lnTo>
                  <a:lnTo>
                    <a:pt x="331800" y="175260"/>
                  </a:lnTo>
                  <a:lnTo>
                    <a:pt x="331800" y="198120"/>
                  </a:lnTo>
                  <a:lnTo>
                    <a:pt x="331800" y="232410"/>
                  </a:lnTo>
                  <a:lnTo>
                    <a:pt x="328371" y="248920"/>
                  </a:lnTo>
                  <a:lnTo>
                    <a:pt x="319036" y="262890"/>
                  </a:lnTo>
                  <a:lnTo>
                    <a:pt x="305193" y="271780"/>
                  </a:lnTo>
                  <a:lnTo>
                    <a:pt x="288264" y="275590"/>
                  </a:lnTo>
                  <a:lnTo>
                    <a:pt x="271348" y="271780"/>
                  </a:lnTo>
                  <a:lnTo>
                    <a:pt x="267398" y="269240"/>
                  </a:lnTo>
                  <a:lnTo>
                    <a:pt x="257517" y="262890"/>
                  </a:lnTo>
                  <a:lnTo>
                    <a:pt x="248183" y="248920"/>
                  </a:lnTo>
                  <a:lnTo>
                    <a:pt x="244767" y="232410"/>
                  </a:lnTo>
                  <a:lnTo>
                    <a:pt x="244767" y="198120"/>
                  </a:lnTo>
                  <a:lnTo>
                    <a:pt x="331800" y="198120"/>
                  </a:lnTo>
                  <a:lnTo>
                    <a:pt x="331800" y="175260"/>
                  </a:lnTo>
                  <a:lnTo>
                    <a:pt x="247535" y="175260"/>
                  </a:lnTo>
                  <a:lnTo>
                    <a:pt x="265150" y="93980"/>
                  </a:lnTo>
                  <a:lnTo>
                    <a:pt x="338467" y="93980"/>
                  </a:lnTo>
                  <a:lnTo>
                    <a:pt x="338467" y="69850"/>
                  </a:lnTo>
                  <a:lnTo>
                    <a:pt x="241261" y="69850"/>
                  </a:lnTo>
                  <a:lnTo>
                    <a:pt x="241261" y="93980"/>
                  </a:lnTo>
                  <a:lnTo>
                    <a:pt x="223647" y="175260"/>
                  </a:lnTo>
                  <a:lnTo>
                    <a:pt x="221399" y="175260"/>
                  </a:lnTo>
                  <a:lnTo>
                    <a:pt x="221399" y="198120"/>
                  </a:lnTo>
                  <a:lnTo>
                    <a:pt x="221399" y="232410"/>
                  </a:lnTo>
                  <a:lnTo>
                    <a:pt x="217970" y="248920"/>
                  </a:lnTo>
                  <a:lnTo>
                    <a:pt x="208635" y="262890"/>
                  </a:lnTo>
                  <a:lnTo>
                    <a:pt x="194805" y="271780"/>
                  </a:lnTo>
                  <a:lnTo>
                    <a:pt x="177876" y="275590"/>
                  </a:lnTo>
                  <a:lnTo>
                    <a:pt x="160947" y="271780"/>
                  </a:lnTo>
                  <a:lnTo>
                    <a:pt x="156997" y="269240"/>
                  </a:lnTo>
                  <a:lnTo>
                    <a:pt x="147116" y="262890"/>
                  </a:lnTo>
                  <a:lnTo>
                    <a:pt x="137795" y="248920"/>
                  </a:lnTo>
                  <a:lnTo>
                    <a:pt x="134366" y="232410"/>
                  </a:lnTo>
                  <a:lnTo>
                    <a:pt x="134366" y="198120"/>
                  </a:lnTo>
                  <a:lnTo>
                    <a:pt x="221399" y="198120"/>
                  </a:lnTo>
                  <a:lnTo>
                    <a:pt x="221399" y="175260"/>
                  </a:lnTo>
                  <a:lnTo>
                    <a:pt x="139293" y="175260"/>
                  </a:lnTo>
                  <a:lnTo>
                    <a:pt x="168643" y="93980"/>
                  </a:lnTo>
                  <a:lnTo>
                    <a:pt x="241261" y="93980"/>
                  </a:lnTo>
                  <a:lnTo>
                    <a:pt x="241261" y="69850"/>
                  </a:lnTo>
                  <a:lnTo>
                    <a:pt x="143814" y="69850"/>
                  </a:lnTo>
                  <a:lnTo>
                    <a:pt x="143814" y="93980"/>
                  </a:lnTo>
                  <a:lnTo>
                    <a:pt x="114477" y="175260"/>
                  </a:lnTo>
                  <a:lnTo>
                    <a:pt x="111010" y="175260"/>
                  </a:lnTo>
                  <a:lnTo>
                    <a:pt x="111010" y="198120"/>
                  </a:lnTo>
                  <a:lnTo>
                    <a:pt x="111010" y="232410"/>
                  </a:lnTo>
                  <a:lnTo>
                    <a:pt x="107581" y="248920"/>
                  </a:lnTo>
                  <a:lnTo>
                    <a:pt x="98234" y="262890"/>
                  </a:lnTo>
                  <a:lnTo>
                    <a:pt x="84404" y="271780"/>
                  </a:lnTo>
                  <a:lnTo>
                    <a:pt x="67475" y="275590"/>
                  </a:lnTo>
                  <a:lnTo>
                    <a:pt x="50558" y="271780"/>
                  </a:lnTo>
                  <a:lnTo>
                    <a:pt x="36728" y="262890"/>
                  </a:lnTo>
                  <a:lnTo>
                    <a:pt x="27393" y="248920"/>
                  </a:lnTo>
                  <a:lnTo>
                    <a:pt x="23977" y="232410"/>
                  </a:lnTo>
                  <a:lnTo>
                    <a:pt x="23977" y="198120"/>
                  </a:lnTo>
                  <a:lnTo>
                    <a:pt x="111010" y="198120"/>
                  </a:lnTo>
                  <a:lnTo>
                    <a:pt x="111010" y="175260"/>
                  </a:lnTo>
                  <a:lnTo>
                    <a:pt x="31216" y="175260"/>
                  </a:lnTo>
                  <a:lnTo>
                    <a:pt x="72313" y="93980"/>
                  </a:lnTo>
                  <a:lnTo>
                    <a:pt x="143814" y="93980"/>
                  </a:lnTo>
                  <a:lnTo>
                    <a:pt x="143814" y="69850"/>
                  </a:lnTo>
                  <a:lnTo>
                    <a:pt x="76847" y="69850"/>
                  </a:lnTo>
                  <a:lnTo>
                    <a:pt x="76847" y="24130"/>
                  </a:lnTo>
                  <a:lnTo>
                    <a:pt x="77647" y="22860"/>
                  </a:lnTo>
                  <a:lnTo>
                    <a:pt x="139687" y="22860"/>
                  </a:lnTo>
                  <a:lnTo>
                    <a:pt x="144932" y="17780"/>
                  </a:lnTo>
                  <a:lnTo>
                    <a:pt x="144932" y="5080"/>
                  </a:lnTo>
                  <a:lnTo>
                    <a:pt x="139687" y="0"/>
                  </a:lnTo>
                  <a:lnTo>
                    <a:pt x="78625" y="0"/>
                  </a:lnTo>
                  <a:lnTo>
                    <a:pt x="68859" y="2540"/>
                  </a:lnTo>
                  <a:lnTo>
                    <a:pt x="60858" y="7620"/>
                  </a:lnTo>
                  <a:lnTo>
                    <a:pt x="55473" y="15240"/>
                  </a:lnTo>
                  <a:lnTo>
                    <a:pt x="53492" y="25400"/>
                  </a:lnTo>
                  <a:lnTo>
                    <a:pt x="53492" y="78740"/>
                  </a:lnTo>
                  <a:lnTo>
                    <a:pt x="1612" y="181610"/>
                  </a:lnTo>
                  <a:lnTo>
                    <a:pt x="1231" y="182880"/>
                  </a:lnTo>
                  <a:lnTo>
                    <a:pt x="965" y="184150"/>
                  </a:lnTo>
                  <a:lnTo>
                    <a:pt x="762" y="185420"/>
                  </a:lnTo>
                  <a:lnTo>
                    <a:pt x="609" y="232410"/>
                  </a:lnTo>
                  <a:lnTo>
                    <a:pt x="16459" y="275590"/>
                  </a:lnTo>
                  <a:lnTo>
                    <a:pt x="55803" y="297180"/>
                  </a:lnTo>
                  <a:lnTo>
                    <a:pt x="55803" y="622300"/>
                  </a:lnTo>
                  <a:lnTo>
                    <a:pt x="36893" y="622300"/>
                  </a:lnTo>
                  <a:lnTo>
                    <a:pt x="22555" y="624840"/>
                  </a:lnTo>
                  <a:lnTo>
                    <a:pt x="10820" y="632460"/>
                  </a:lnTo>
                  <a:lnTo>
                    <a:pt x="2908" y="643890"/>
                  </a:lnTo>
                  <a:lnTo>
                    <a:pt x="0" y="659130"/>
                  </a:lnTo>
                  <a:lnTo>
                    <a:pt x="0" y="695960"/>
                  </a:lnTo>
                  <a:lnTo>
                    <a:pt x="1485" y="702310"/>
                  </a:lnTo>
                  <a:lnTo>
                    <a:pt x="5524" y="708660"/>
                  </a:lnTo>
                  <a:lnTo>
                    <a:pt x="11518" y="712470"/>
                  </a:lnTo>
                  <a:lnTo>
                    <a:pt x="18834" y="713740"/>
                  </a:lnTo>
                  <a:lnTo>
                    <a:pt x="778522" y="713740"/>
                  </a:lnTo>
                  <a:lnTo>
                    <a:pt x="785850" y="712470"/>
                  </a:lnTo>
                  <a:lnTo>
                    <a:pt x="791819" y="708660"/>
                  </a:lnTo>
                  <a:lnTo>
                    <a:pt x="795858" y="702310"/>
                  </a:lnTo>
                  <a:lnTo>
                    <a:pt x="797344" y="695960"/>
                  </a:lnTo>
                  <a:lnTo>
                    <a:pt x="797344" y="690880"/>
                  </a:lnTo>
                  <a:lnTo>
                    <a:pt x="797344" y="659130"/>
                  </a:lnTo>
                  <a:close/>
                </a:path>
              </a:pathLst>
            </a:custGeom>
            <a:solidFill>
              <a:srgbClr val="241B54"/>
            </a:solidFill>
          </p:spPr>
          <p:txBody>
            <a:bodyPr wrap="square" lIns="0" tIns="0" rIns="0" bIns="0" rtlCol="0"/>
            <a:lstStyle/>
            <a:p>
              <a:endParaRPr/>
            </a:p>
          </p:txBody>
        </p:sp>
        <p:pic>
          <p:nvPicPr>
            <p:cNvPr id="42" name="object 42"/>
            <p:cNvPicPr/>
            <p:nvPr/>
          </p:nvPicPr>
          <p:blipFill>
            <a:blip r:embed="rId11" cstate="print"/>
            <a:stretch>
              <a:fillRect/>
            </a:stretch>
          </p:blipFill>
          <p:spPr>
            <a:xfrm>
              <a:off x="16044505" y="5692282"/>
              <a:ext cx="783054" cy="805180"/>
            </a:xfrm>
            <a:prstGeom prst="rect">
              <a:avLst/>
            </a:prstGeom>
          </p:spPr>
        </p:pic>
        <p:sp>
          <p:nvSpPr>
            <p:cNvPr id="43" name="object 43"/>
            <p:cNvSpPr/>
            <p:nvPr/>
          </p:nvSpPr>
          <p:spPr>
            <a:xfrm>
              <a:off x="12388317" y="5638539"/>
              <a:ext cx="2689860" cy="815340"/>
            </a:xfrm>
            <a:custGeom>
              <a:avLst/>
              <a:gdLst/>
              <a:ahLst/>
              <a:cxnLst/>
              <a:rect l="l" t="t" r="r" b="b"/>
              <a:pathLst>
                <a:path w="2689859" h="815339">
                  <a:moveTo>
                    <a:pt x="905154" y="274408"/>
                  </a:moveTo>
                  <a:lnTo>
                    <a:pt x="902779" y="270192"/>
                  </a:lnTo>
                  <a:lnTo>
                    <a:pt x="879157" y="255943"/>
                  </a:lnTo>
                  <a:lnTo>
                    <a:pt x="879157" y="360807"/>
                  </a:lnTo>
                  <a:lnTo>
                    <a:pt x="26009" y="360807"/>
                  </a:lnTo>
                  <a:lnTo>
                    <a:pt x="26009" y="286270"/>
                  </a:lnTo>
                  <a:lnTo>
                    <a:pt x="452501" y="28829"/>
                  </a:lnTo>
                  <a:lnTo>
                    <a:pt x="879106" y="286270"/>
                  </a:lnTo>
                  <a:lnTo>
                    <a:pt x="879157" y="360807"/>
                  </a:lnTo>
                  <a:lnTo>
                    <a:pt x="879157" y="255943"/>
                  </a:lnTo>
                  <a:lnTo>
                    <a:pt x="502831" y="28829"/>
                  </a:lnTo>
                  <a:lnTo>
                    <a:pt x="455066" y="0"/>
                  </a:lnTo>
                  <a:lnTo>
                    <a:pt x="449884" y="0"/>
                  </a:lnTo>
                  <a:lnTo>
                    <a:pt x="2374" y="270192"/>
                  </a:lnTo>
                  <a:lnTo>
                    <a:pt x="0" y="274408"/>
                  </a:lnTo>
                  <a:lnTo>
                    <a:pt x="0" y="381000"/>
                  </a:lnTo>
                  <a:lnTo>
                    <a:pt x="5791" y="386816"/>
                  </a:lnTo>
                  <a:lnTo>
                    <a:pt x="899350" y="386803"/>
                  </a:lnTo>
                  <a:lnTo>
                    <a:pt x="905154" y="381000"/>
                  </a:lnTo>
                  <a:lnTo>
                    <a:pt x="905154" y="360807"/>
                  </a:lnTo>
                  <a:lnTo>
                    <a:pt x="905154" y="274408"/>
                  </a:lnTo>
                  <a:close/>
                </a:path>
                <a:path w="2689859" h="815339">
                  <a:moveTo>
                    <a:pt x="2015032" y="380961"/>
                  </a:moveTo>
                  <a:lnTo>
                    <a:pt x="2009178" y="375094"/>
                  </a:lnTo>
                  <a:lnTo>
                    <a:pt x="1874304" y="375094"/>
                  </a:lnTo>
                  <a:lnTo>
                    <a:pt x="1868436" y="380961"/>
                  </a:lnTo>
                  <a:lnTo>
                    <a:pt x="1868436" y="398551"/>
                  </a:lnTo>
                  <a:lnTo>
                    <a:pt x="1874304" y="404418"/>
                  </a:lnTo>
                  <a:lnTo>
                    <a:pt x="1883092" y="404418"/>
                  </a:lnTo>
                  <a:lnTo>
                    <a:pt x="2009178" y="404418"/>
                  </a:lnTo>
                  <a:lnTo>
                    <a:pt x="2015032" y="398551"/>
                  </a:lnTo>
                  <a:lnTo>
                    <a:pt x="2015032" y="380961"/>
                  </a:lnTo>
                  <a:close/>
                </a:path>
                <a:path w="2689859" h="815339">
                  <a:moveTo>
                    <a:pt x="2088337" y="439597"/>
                  </a:moveTo>
                  <a:lnTo>
                    <a:pt x="2082457" y="433730"/>
                  </a:lnTo>
                  <a:lnTo>
                    <a:pt x="1874304" y="433730"/>
                  </a:lnTo>
                  <a:lnTo>
                    <a:pt x="1868436" y="439597"/>
                  </a:lnTo>
                  <a:lnTo>
                    <a:pt x="1868436" y="457200"/>
                  </a:lnTo>
                  <a:lnTo>
                    <a:pt x="1874304" y="463054"/>
                  </a:lnTo>
                  <a:lnTo>
                    <a:pt x="1883092" y="463054"/>
                  </a:lnTo>
                  <a:lnTo>
                    <a:pt x="2082457" y="463054"/>
                  </a:lnTo>
                  <a:lnTo>
                    <a:pt x="2088337" y="457200"/>
                  </a:lnTo>
                  <a:lnTo>
                    <a:pt x="2088337" y="439597"/>
                  </a:lnTo>
                  <a:close/>
                </a:path>
                <a:path w="2689859" h="815339">
                  <a:moveTo>
                    <a:pt x="2190940" y="439610"/>
                  </a:moveTo>
                  <a:lnTo>
                    <a:pt x="2185073" y="433743"/>
                  </a:lnTo>
                  <a:lnTo>
                    <a:pt x="2176284" y="433743"/>
                  </a:lnTo>
                  <a:lnTo>
                    <a:pt x="2123516" y="433743"/>
                  </a:lnTo>
                  <a:lnTo>
                    <a:pt x="2117648" y="439610"/>
                  </a:lnTo>
                  <a:lnTo>
                    <a:pt x="2117648" y="457200"/>
                  </a:lnTo>
                  <a:lnTo>
                    <a:pt x="2123516" y="463054"/>
                  </a:lnTo>
                  <a:lnTo>
                    <a:pt x="2185073" y="463054"/>
                  </a:lnTo>
                  <a:lnTo>
                    <a:pt x="2190940" y="457200"/>
                  </a:lnTo>
                  <a:lnTo>
                    <a:pt x="2190940" y="439610"/>
                  </a:lnTo>
                  <a:close/>
                </a:path>
                <a:path w="2689859" h="815339">
                  <a:moveTo>
                    <a:pt x="2190953" y="380961"/>
                  </a:moveTo>
                  <a:lnTo>
                    <a:pt x="2185073" y="375094"/>
                  </a:lnTo>
                  <a:lnTo>
                    <a:pt x="2050224" y="375094"/>
                  </a:lnTo>
                  <a:lnTo>
                    <a:pt x="2044357" y="380961"/>
                  </a:lnTo>
                  <a:lnTo>
                    <a:pt x="2044357" y="398551"/>
                  </a:lnTo>
                  <a:lnTo>
                    <a:pt x="2050224" y="404418"/>
                  </a:lnTo>
                  <a:lnTo>
                    <a:pt x="2059012" y="404418"/>
                  </a:lnTo>
                  <a:lnTo>
                    <a:pt x="2185073" y="404418"/>
                  </a:lnTo>
                  <a:lnTo>
                    <a:pt x="2190953" y="398551"/>
                  </a:lnTo>
                  <a:lnTo>
                    <a:pt x="2190953" y="380961"/>
                  </a:lnTo>
                  <a:close/>
                </a:path>
                <a:path w="2689859" h="815339">
                  <a:moveTo>
                    <a:pt x="2528125" y="439597"/>
                  </a:moveTo>
                  <a:lnTo>
                    <a:pt x="2522258" y="433743"/>
                  </a:lnTo>
                  <a:lnTo>
                    <a:pt x="2498826" y="433743"/>
                  </a:lnTo>
                  <a:lnTo>
                    <a:pt x="2498826" y="463054"/>
                  </a:lnTo>
                  <a:lnTo>
                    <a:pt x="2498826" y="565683"/>
                  </a:lnTo>
                  <a:lnTo>
                    <a:pt x="2293582" y="565683"/>
                  </a:lnTo>
                  <a:lnTo>
                    <a:pt x="2293582" y="463054"/>
                  </a:lnTo>
                  <a:lnTo>
                    <a:pt x="2498826" y="463054"/>
                  </a:lnTo>
                  <a:lnTo>
                    <a:pt x="2498826" y="433743"/>
                  </a:lnTo>
                  <a:lnTo>
                    <a:pt x="2270112" y="433743"/>
                  </a:lnTo>
                  <a:lnTo>
                    <a:pt x="2264245" y="439597"/>
                  </a:lnTo>
                  <a:lnTo>
                    <a:pt x="2264245" y="589127"/>
                  </a:lnTo>
                  <a:lnTo>
                    <a:pt x="2270112" y="594982"/>
                  </a:lnTo>
                  <a:lnTo>
                    <a:pt x="2522258" y="594982"/>
                  </a:lnTo>
                  <a:lnTo>
                    <a:pt x="2528125" y="589127"/>
                  </a:lnTo>
                  <a:lnTo>
                    <a:pt x="2528125" y="565683"/>
                  </a:lnTo>
                  <a:lnTo>
                    <a:pt x="2528125" y="463054"/>
                  </a:lnTo>
                  <a:lnTo>
                    <a:pt x="2528125" y="439597"/>
                  </a:lnTo>
                  <a:close/>
                </a:path>
                <a:path w="2689859" h="815339">
                  <a:moveTo>
                    <a:pt x="2689377" y="283298"/>
                  </a:moveTo>
                  <a:lnTo>
                    <a:pt x="2687180" y="272110"/>
                  </a:lnTo>
                  <a:lnTo>
                    <a:pt x="2682786" y="261480"/>
                  </a:lnTo>
                  <a:lnTo>
                    <a:pt x="2677198" y="253428"/>
                  </a:lnTo>
                  <a:lnTo>
                    <a:pt x="2676182" y="251955"/>
                  </a:lnTo>
                  <a:lnTo>
                    <a:pt x="2667939" y="243166"/>
                  </a:lnTo>
                  <a:lnTo>
                    <a:pt x="2661526" y="238645"/>
                  </a:lnTo>
                  <a:lnTo>
                    <a:pt x="2661526" y="281279"/>
                  </a:lnTo>
                  <a:lnTo>
                    <a:pt x="2660065" y="288607"/>
                  </a:lnTo>
                  <a:lnTo>
                    <a:pt x="2616085" y="759180"/>
                  </a:lnTo>
                  <a:lnTo>
                    <a:pt x="2583840" y="785583"/>
                  </a:lnTo>
                  <a:lnTo>
                    <a:pt x="1908009" y="709358"/>
                  </a:lnTo>
                  <a:lnTo>
                    <a:pt x="1897913" y="706462"/>
                  </a:lnTo>
                  <a:lnTo>
                    <a:pt x="1889874" y="700557"/>
                  </a:lnTo>
                  <a:lnTo>
                    <a:pt x="1884311" y="692442"/>
                  </a:lnTo>
                  <a:lnTo>
                    <a:pt x="1881632" y="682955"/>
                  </a:lnTo>
                  <a:lnTo>
                    <a:pt x="2542794" y="682955"/>
                  </a:lnTo>
                  <a:lnTo>
                    <a:pt x="2565552" y="678332"/>
                  </a:lnTo>
                  <a:lnTo>
                    <a:pt x="2584196" y="665734"/>
                  </a:lnTo>
                  <a:lnTo>
                    <a:pt x="2592374" y="653630"/>
                  </a:lnTo>
                  <a:lnTo>
                    <a:pt x="2596794" y="647090"/>
                  </a:lnTo>
                  <a:lnTo>
                    <a:pt x="2601417" y="624319"/>
                  </a:lnTo>
                  <a:lnTo>
                    <a:pt x="2601417" y="316458"/>
                  </a:lnTo>
                  <a:lnTo>
                    <a:pt x="2601417" y="287134"/>
                  </a:lnTo>
                  <a:lnTo>
                    <a:pt x="2601417" y="253428"/>
                  </a:lnTo>
                  <a:lnTo>
                    <a:pt x="2635135" y="256349"/>
                  </a:lnTo>
                  <a:lnTo>
                    <a:pt x="2642476" y="256349"/>
                  </a:lnTo>
                  <a:lnTo>
                    <a:pt x="2649817" y="260743"/>
                  </a:lnTo>
                  <a:lnTo>
                    <a:pt x="2658592" y="272491"/>
                  </a:lnTo>
                  <a:lnTo>
                    <a:pt x="2661526" y="281279"/>
                  </a:lnTo>
                  <a:lnTo>
                    <a:pt x="2661526" y="238645"/>
                  </a:lnTo>
                  <a:lnTo>
                    <a:pt x="2658592" y="236562"/>
                  </a:lnTo>
                  <a:lnTo>
                    <a:pt x="2648153" y="232156"/>
                  </a:lnTo>
                  <a:lnTo>
                    <a:pt x="2636596" y="229958"/>
                  </a:lnTo>
                  <a:lnTo>
                    <a:pt x="2601417" y="225704"/>
                  </a:lnTo>
                  <a:lnTo>
                    <a:pt x="2601417" y="199186"/>
                  </a:lnTo>
                  <a:lnTo>
                    <a:pt x="2601417" y="169862"/>
                  </a:lnTo>
                  <a:lnTo>
                    <a:pt x="2601417" y="155206"/>
                  </a:lnTo>
                  <a:lnTo>
                    <a:pt x="2596781" y="132435"/>
                  </a:lnTo>
                  <a:lnTo>
                    <a:pt x="2592374" y="125895"/>
                  </a:lnTo>
                  <a:lnTo>
                    <a:pt x="2584183" y="113792"/>
                  </a:lnTo>
                  <a:lnTo>
                    <a:pt x="2572105" y="105638"/>
                  </a:lnTo>
                  <a:lnTo>
                    <a:pt x="2572105" y="155206"/>
                  </a:lnTo>
                  <a:lnTo>
                    <a:pt x="2572105" y="169862"/>
                  </a:lnTo>
                  <a:lnTo>
                    <a:pt x="2572105" y="199186"/>
                  </a:lnTo>
                  <a:lnTo>
                    <a:pt x="2572105" y="287134"/>
                  </a:lnTo>
                  <a:lnTo>
                    <a:pt x="2572105" y="316458"/>
                  </a:lnTo>
                  <a:lnTo>
                    <a:pt x="2572105" y="624319"/>
                  </a:lnTo>
                  <a:lnTo>
                    <a:pt x="2569794" y="635711"/>
                  </a:lnTo>
                  <a:lnTo>
                    <a:pt x="2563495" y="645020"/>
                  </a:lnTo>
                  <a:lnTo>
                    <a:pt x="2554173" y="651319"/>
                  </a:lnTo>
                  <a:lnTo>
                    <a:pt x="2542794" y="653630"/>
                  </a:lnTo>
                  <a:lnTo>
                    <a:pt x="1868424" y="653630"/>
                  </a:lnTo>
                  <a:lnTo>
                    <a:pt x="1857044" y="651319"/>
                  </a:lnTo>
                  <a:lnTo>
                    <a:pt x="1847723" y="645020"/>
                  </a:lnTo>
                  <a:lnTo>
                    <a:pt x="1841423" y="635711"/>
                  </a:lnTo>
                  <a:lnTo>
                    <a:pt x="1839099" y="624319"/>
                  </a:lnTo>
                  <a:lnTo>
                    <a:pt x="1839099" y="316458"/>
                  </a:lnTo>
                  <a:lnTo>
                    <a:pt x="2572105" y="316458"/>
                  </a:lnTo>
                  <a:lnTo>
                    <a:pt x="2572105" y="287134"/>
                  </a:lnTo>
                  <a:lnTo>
                    <a:pt x="1839099" y="287134"/>
                  </a:lnTo>
                  <a:lnTo>
                    <a:pt x="1839099" y="199186"/>
                  </a:lnTo>
                  <a:lnTo>
                    <a:pt x="2572105" y="199186"/>
                  </a:lnTo>
                  <a:lnTo>
                    <a:pt x="2572105" y="169862"/>
                  </a:lnTo>
                  <a:lnTo>
                    <a:pt x="1839099" y="169862"/>
                  </a:lnTo>
                  <a:lnTo>
                    <a:pt x="1839099" y="155206"/>
                  </a:lnTo>
                  <a:lnTo>
                    <a:pt x="1841423" y="143814"/>
                  </a:lnTo>
                  <a:lnTo>
                    <a:pt x="1847723" y="134505"/>
                  </a:lnTo>
                  <a:lnTo>
                    <a:pt x="1857044" y="128206"/>
                  </a:lnTo>
                  <a:lnTo>
                    <a:pt x="1868424" y="125895"/>
                  </a:lnTo>
                  <a:lnTo>
                    <a:pt x="2542794" y="125895"/>
                  </a:lnTo>
                  <a:lnTo>
                    <a:pt x="2554173" y="128206"/>
                  </a:lnTo>
                  <a:lnTo>
                    <a:pt x="2563495" y="134505"/>
                  </a:lnTo>
                  <a:lnTo>
                    <a:pt x="2569794" y="143814"/>
                  </a:lnTo>
                  <a:lnTo>
                    <a:pt x="2572105" y="155206"/>
                  </a:lnTo>
                  <a:lnTo>
                    <a:pt x="2572105" y="105638"/>
                  </a:lnTo>
                  <a:lnTo>
                    <a:pt x="2565539" y="101193"/>
                  </a:lnTo>
                  <a:lnTo>
                    <a:pt x="2542794" y="96570"/>
                  </a:lnTo>
                  <a:lnTo>
                    <a:pt x="1868424" y="96570"/>
                  </a:lnTo>
                  <a:lnTo>
                    <a:pt x="1845652" y="101193"/>
                  </a:lnTo>
                  <a:lnTo>
                    <a:pt x="1827009" y="113792"/>
                  </a:lnTo>
                  <a:lnTo>
                    <a:pt x="1814423" y="132435"/>
                  </a:lnTo>
                  <a:lnTo>
                    <a:pt x="1809800" y="155206"/>
                  </a:lnTo>
                  <a:lnTo>
                    <a:pt x="1809800" y="624319"/>
                  </a:lnTo>
                  <a:lnTo>
                    <a:pt x="1812950" y="643255"/>
                  </a:lnTo>
                  <a:lnTo>
                    <a:pt x="1821713" y="659638"/>
                  </a:lnTo>
                  <a:lnTo>
                    <a:pt x="1835023" y="672414"/>
                  </a:lnTo>
                  <a:lnTo>
                    <a:pt x="1851812" y="680529"/>
                  </a:lnTo>
                  <a:lnTo>
                    <a:pt x="1855355" y="701738"/>
                  </a:lnTo>
                  <a:lnTo>
                    <a:pt x="1866138" y="719696"/>
                  </a:lnTo>
                  <a:lnTo>
                    <a:pt x="1882711" y="732599"/>
                  </a:lnTo>
                  <a:lnTo>
                    <a:pt x="1903615" y="738644"/>
                  </a:lnTo>
                  <a:lnTo>
                    <a:pt x="2580906" y="814882"/>
                  </a:lnTo>
                  <a:lnTo>
                    <a:pt x="2586761" y="814882"/>
                  </a:lnTo>
                  <a:lnTo>
                    <a:pt x="2625991" y="800417"/>
                  </a:lnTo>
                  <a:lnTo>
                    <a:pt x="2645410" y="765048"/>
                  </a:lnTo>
                  <a:lnTo>
                    <a:pt x="2689377" y="294474"/>
                  </a:lnTo>
                  <a:lnTo>
                    <a:pt x="2689377" y="283298"/>
                  </a:lnTo>
                  <a:close/>
                </a:path>
              </a:pathLst>
            </a:custGeom>
            <a:solidFill>
              <a:srgbClr val="241B54"/>
            </a:solidFill>
          </p:spPr>
          <p:txBody>
            <a:bodyPr wrap="square" lIns="0" tIns="0" rIns="0" bIns="0" rtlCol="0"/>
            <a:lstStyle/>
            <a:p>
              <a:endParaRPr/>
            </a:p>
          </p:txBody>
        </p:sp>
        <p:pic>
          <p:nvPicPr>
            <p:cNvPr id="44" name="object 44"/>
            <p:cNvPicPr/>
            <p:nvPr/>
          </p:nvPicPr>
          <p:blipFill>
            <a:blip r:embed="rId12" cstate="print"/>
            <a:stretch>
              <a:fillRect/>
            </a:stretch>
          </p:blipFill>
          <p:spPr>
            <a:xfrm>
              <a:off x="12763133" y="5773757"/>
              <a:ext cx="155532" cy="155534"/>
            </a:xfrm>
            <a:prstGeom prst="rect">
              <a:avLst/>
            </a:prstGeom>
          </p:spPr>
        </p:pic>
        <p:pic>
          <p:nvPicPr>
            <p:cNvPr id="45" name="object 45"/>
            <p:cNvPicPr/>
            <p:nvPr/>
          </p:nvPicPr>
          <p:blipFill>
            <a:blip r:embed="rId13" cstate="print"/>
            <a:stretch>
              <a:fillRect/>
            </a:stretch>
          </p:blipFill>
          <p:spPr>
            <a:xfrm>
              <a:off x="13038174" y="5999352"/>
              <a:ext cx="194538" cy="108132"/>
            </a:xfrm>
            <a:prstGeom prst="rect">
              <a:avLst/>
            </a:prstGeom>
          </p:spPr>
        </p:pic>
        <p:sp>
          <p:nvSpPr>
            <p:cNvPr id="46" name="object 46"/>
            <p:cNvSpPr/>
            <p:nvPr/>
          </p:nvSpPr>
          <p:spPr>
            <a:xfrm>
              <a:off x="13065047" y="6081458"/>
              <a:ext cx="140970" cy="288925"/>
            </a:xfrm>
            <a:custGeom>
              <a:avLst/>
              <a:gdLst/>
              <a:ahLst/>
              <a:cxnLst/>
              <a:rect l="l" t="t" r="r" b="b"/>
              <a:pathLst>
                <a:path w="140969" h="288925">
                  <a:moveTo>
                    <a:pt x="134938" y="0"/>
                  </a:moveTo>
                  <a:lnTo>
                    <a:pt x="5821" y="0"/>
                  </a:lnTo>
                  <a:lnTo>
                    <a:pt x="0" y="5832"/>
                  </a:lnTo>
                  <a:lnTo>
                    <a:pt x="0" y="282860"/>
                  </a:lnTo>
                  <a:lnTo>
                    <a:pt x="5821" y="288661"/>
                  </a:lnTo>
                  <a:lnTo>
                    <a:pt x="134938" y="288661"/>
                  </a:lnTo>
                  <a:lnTo>
                    <a:pt x="140770" y="282860"/>
                  </a:lnTo>
                  <a:lnTo>
                    <a:pt x="140770" y="262672"/>
                  </a:lnTo>
                  <a:lnTo>
                    <a:pt x="25988" y="262672"/>
                  </a:lnTo>
                  <a:lnTo>
                    <a:pt x="25988" y="26009"/>
                  </a:lnTo>
                  <a:lnTo>
                    <a:pt x="140770" y="26009"/>
                  </a:lnTo>
                  <a:lnTo>
                    <a:pt x="140770" y="5832"/>
                  </a:lnTo>
                  <a:lnTo>
                    <a:pt x="134938" y="0"/>
                  </a:lnTo>
                  <a:close/>
                </a:path>
                <a:path w="140969" h="288925">
                  <a:moveTo>
                    <a:pt x="140770" y="26009"/>
                  </a:moveTo>
                  <a:lnTo>
                    <a:pt x="114750" y="26009"/>
                  </a:lnTo>
                  <a:lnTo>
                    <a:pt x="114750" y="262672"/>
                  </a:lnTo>
                  <a:lnTo>
                    <a:pt x="140770" y="262672"/>
                  </a:lnTo>
                  <a:lnTo>
                    <a:pt x="140770" y="26009"/>
                  </a:lnTo>
                  <a:close/>
                </a:path>
              </a:pathLst>
            </a:custGeom>
            <a:solidFill>
              <a:srgbClr val="241B54"/>
            </a:solidFill>
          </p:spPr>
          <p:txBody>
            <a:bodyPr wrap="square" lIns="0" tIns="0" rIns="0" bIns="0" rtlCol="0"/>
            <a:lstStyle/>
            <a:p>
              <a:endParaRPr/>
            </a:p>
          </p:txBody>
        </p:sp>
        <p:pic>
          <p:nvPicPr>
            <p:cNvPr id="47" name="object 47"/>
            <p:cNvPicPr/>
            <p:nvPr/>
          </p:nvPicPr>
          <p:blipFill>
            <a:blip r:embed="rId14" cstate="print"/>
            <a:stretch>
              <a:fillRect/>
            </a:stretch>
          </p:blipFill>
          <p:spPr>
            <a:xfrm>
              <a:off x="13038163" y="6344126"/>
              <a:ext cx="194538" cy="108185"/>
            </a:xfrm>
            <a:prstGeom prst="rect">
              <a:avLst/>
            </a:prstGeom>
          </p:spPr>
        </p:pic>
        <p:pic>
          <p:nvPicPr>
            <p:cNvPr id="48" name="object 48"/>
            <p:cNvPicPr/>
            <p:nvPr/>
          </p:nvPicPr>
          <p:blipFill>
            <a:blip r:embed="rId15" cstate="print"/>
            <a:stretch>
              <a:fillRect/>
            </a:stretch>
          </p:blipFill>
          <p:spPr>
            <a:xfrm>
              <a:off x="12743634" y="5999340"/>
              <a:ext cx="194538" cy="108153"/>
            </a:xfrm>
            <a:prstGeom prst="rect">
              <a:avLst/>
            </a:prstGeom>
          </p:spPr>
        </p:pic>
        <p:sp>
          <p:nvSpPr>
            <p:cNvPr id="49" name="object 49"/>
            <p:cNvSpPr/>
            <p:nvPr/>
          </p:nvSpPr>
          <p:spPr>
            <a:xfrm>
              <a:off x="12770679" y="6081458"/>
              <a:ext cx="140970" cy="288925"/>
            </a:xfrm>
            <a:custGeom>
              <a:avLst/>
              <a:gdLst/>
              <a:ahLst/>
              <a:cxnLst/>
              <a:rect l="l" t="t" r="r" b="b"/>
              <a:pathLst>
                <a:path w="140970" h="288925">
                  <a:moveTo>
                    <a:pt x="134613" y="0"/>
                  </a:moveTo>
                  <a:lnTo>
                    <a:pt x="5821" y="0"/>
                  </a:lnTo>
                  <a:lnTo>
                    <a:pt x="0" y="5832"/>
                  </a:lnTo>
                  <a:lnTo>
                    <a:pt x="0" y="282860"/>
                  </a:lnTo>
                  <a:lnTo>
                    <a:pt x="5821" y="288661"/>
                  </a:lnTo>
                  <a:lnTo>
                    <a:pt x="134613" y="288661"/>
                  </a:lnTo>
                  <a:lnTo>
                    <a:pt x="140445" y="282860"/>
                  </a:lnTo>
                  <a:lnTo>
                    <a:pt x="140445" y="262672"/>
                  </a:lnTo>
                  <a:lnTo>
                    <a:pt x="26009" y="262672"/>
                  </a:lnTo>
                  <a:lnTo>
                    <a:pt x="26009" y="26009"/>
                  </a:lnTo>
                  <a:lnTo>
                    <a:pt x="140445" y="26009"/>
                  </a:lnTo>
                  <a:lnTo>
                    <a:pt x="140445" y="5832"/>
                  </a:lnTo>
                  <a:lnTo>
                    <a:pt x="134613" y="0"/>
                  </a:lnTo>
                  <a:close/>
                </a:path>
                <a:path w="140970" h="288925">
                  <a:moveTo>
                    <a:pt x="140445" y="26009"/>
                  </a:moveTo>
                  <a:lnTo>
                    <a:pt x="114425" y="26009"/>
                  </a:lnTo>
                  <a:lnTo>
                    <a:pt x="114425" y="262672"/>
                  </a:lnTo>
                  <a:lnTo>
                    <a:pt x="140445" y="262672"/>
                  </a:lnTo>
                  <a:lnTo>
                    <a:pt x="140445" y="26009"/>
                  </a:lnTo>
                  <a:close/>
                </a:path>
              </a:pathLst>
            </a:custGeom>
            <a:solidFill>
              <a:srgbClr val="241B54"/>
            </a:solidFill>
          </p:spPr>
          <p:txBody>
            <a:bodyPr wrap="square" lIns="0" tIns="0" rIns="0" bIns="0" rtlCol="0"/>
            <a:lstStyle/>
            <a:p>
              <a:endParaRPr/>
            </a:p>
          </p:txBody>
        </p:sp>
        <p:pic>
          <p:nvPicPr>
            <p:cNvPr id="50" name="object 50"/>
            <p:cNvPicPr/>
            <p:nvPr/>
          </p:nvPicPr>
          <p:blipFill>
            <a:blip r:embed="rId16" cstate="print"/>
            <a:stretch>
              <a:fillRect/>
            </a:stretch>
          </p:blipFill>
          <p:spPr>
            <a:xfrm>
              <a:off x="12743639" y="6344126"/>
              <a:ext cx="194517" cy="108185"/>
            </a:xfrm>
            <a:prstGeom prst="rect">
              <a:avLst/>
            </a:prstGeom>
          </p:spPr>
        </p:pic>
        <p:pic>
          <p:nvPicPr>
            <p:cNvPr id="51" name="object 51"/>
            <p:cNvPicPr/>
            <p:nvPr/>
          </p:nvPicPr>
          <p:blipFill>
            <a:blip r:embed="rId17" cstate="print"/>
            <a:stretch>
              <a:fillRect/>
            </a:stretch>
          </p:blipFill>
          <p:spPr>
            <a:xfrm>
              <a:off x="12462096" y="5999340"/>
              <a:ext cx="194538" cy="108153"/>
            </a:xfrm>
            <a:prstGeom prst="rect">
              <a:avLst/>
            </a:prstGeom>
          </p:spPr>
        </p:pic>
        <p:sp>
          <p:nvSpPr>
            <p:cNvPr id="52" name="object 52"/>
            <p:cNvSpPr/>
            <p:nvPr/>
          </p:nvSpPr>
          <p:spPr>
            <a:xfrm>
              <a:off x="12488510" y="6081458"/>
              <a:ext cx="142240" cy="288925"/>
            </a:xfrm>
            <a:custGeom>
              <a:avLst/>
              <a:gdLst/>
              <a:ahLst/>
              <a:cxnLst/>
              <a:rect l="l" t="t" r="r" b="b"/>
              <a:pathLst>
                <a:path w="142240" h="288925">
                  <a:moveTo>
                    <a:pt x="135912" y="0"/>
                  </a:moveTo>
                  <a:lnTo>
                    <a:pt x="5832" y="0"/>
                  </a:lnTo>
                  <a:lnTo>
                    <a:pt x="0" y="5832"/>
                  </a:lnTo>
                  <a:lnTo>
                    <a:pt x="0" y="282860"/>
                  </a:lnTo>
                  <a:lnTo>
                    <a:pt x="5832" y="288661"/>
                  </a:lnTo>
                  <a:lnTo>
                    <a:pt x="135912" y="288661"/>
                  </a:lnTo>
                  <a:lnTo>
                    <a:pt x="141744" y="282860"/>
                  </a:lnTo>
                  <a:lnTo>
                    <a:pt x="141744" y="262672"/>
                  </a:lnTo>
                  <a:lnTo>
                    <a:pt x="26020" y="262672"/>
                  </a:lnTo>
                  <a:lnTo>
                    <a:pt x="26020" y="26009"/>
                  </a:lnTo>
                  <a:lnTo>
                    <a:pt x="141744" y="26009"/>
                  </a:lnTo>
                  <a:lnTo>
                    <a:pt x="141744" y="5832"/>
                  </a:lnTo>
                  <a:lnTo>
                    <a:pt x="135912" y="0"/>
                  </a:lnTo>
                  <a:close/>
                </a:path>
                <a:path w="142240" h="288925">
                  <a:moveTo>
                    <a:pt x="141744" y="26009"/>
                  </a:moveTo>
                  <a:lnTo>
                    <a:pt x="115745" y="26009"/>
                  </a:lnTo>
                  <a:lnTo>
                    <a:pt x="115745" y="262672"/>
                  </a:lnTo>
                  <a:lnTo>
                    <a:pt x="141744" y="262672"/>
                  </a:lnTo>
                  <a:lnTo>
                    <a:pt x="141744" y="26009"/>
                  </a:lnTo>
                  <a:close/>
                </a:path>
              </a:pathLst>
            </a:custGeom>
            <a:solidFill>
              <a:srgbClr val="241B54"/>
            </a:solidFill>
          </p:spPr>
          <p:txBody>
            <a:bodyPr wrap="square" lIns="0" tIns="0" rIns="0" bIns="0" rtlCol="0"/>
            <a:lstStyle/>
            <a:p>
              <a:endParaRPr/>
            </a:p>
          </p:txBody>
        </p:sp>
        <p:pic>
          <p:nvPicPr>
            <p:cNvPr id="53" name="object 53"/>
            <p:cNvPicPr/>
            <p:nvPr/>
          </p:nvPicPr>
          <p:blipFill>
            <a:blip r:embed="rId14" cstate="print"/>
            <a:stretch>
              <a:fillRect/>
            </a:stretch>
          </p:blipFill>
          <p:spPr>
            <a:xfrm>
              <a:off x="12462096" y="6344126"/>
              <a:ext cx="194538" cy="108185"/>
            </a:xfrm>
            <a:prstGeom prst="rect">
              <a:avLst/>
            </a:prstGeom>
          </p:spPr>
        </p:pic>
        <p:sp>
          <p:nvSpPr>
            <p:cNvPr id="54" name="object 54"/>
            <p:cNvSpPr/>
            <p:nvPr/>
          </p:nvSpPr>
          <p:spPr>
            <a:xfrm>
              <a:off x="10730738" y="5645486"/>
              <a:ext cx="2565400" cy="904240"/>
            </a:xfrm>
            <a:custGeom>
              <a:avLst/>
              <a:gdLst/>
              <a:ahLst/>
              <a:cxnLst/>
              <a:rect l="l" t="t" r="r" b="b"/>
              <a:pathLst>
                <a:path w="2565400" h="904240">
                  <a:moveTo>
                    <a:pt x="102971" y="73558"/>
                  </a:moveTo>
                  <a:lnTo>
                    <a:pt x="73533" y="73558"/>
                  </a:lnTo>
                  <a:lnTo>
                    <a:pt x="73533" y="264795"/>
                  </a:lnTo>
                  <a:lnTo>
                    <a:pt x="102971" y="264795"/>
                  </a:lnTo>
                  <a:lnTo>
                    <a:pt x="102971" y="73558"/>
                  </a:lnTo>
                  <a:close/>
                </a:path>
                <a:path w="2565400" h="904240">
                  <a:moveTo>
                    <a:pt x="176530" y="73558"/>
                  </a:moveTo>
                  <a:lnTo>
                    <a:pt x="147091" y="73558"/>
                  </a:lnTo>
                  <a:lnTo>
                    <a:pt x="147091" y="191236"/>
                  </a:lnTo>
                  <a:lnTo>
                    <a:pt x="176530" y="191236"/>
                  </a:lnTo>
                  <a:lnTo>
                    <a:pt x="176530" y="73558"/>
                  </a:lnTo>
                  <a:close/>
                </a:path>
                <a:path w="2565400" h="904240">
                  <a:moveTo>
                    <a:pt x="617829" y="492963"/>
                  </a:moveTo>
                  <a:lnTo>
                    <a:pt x="615518" y="465747"/>
                  </a:lnTo>
                  <a:lnTo>
                    <a:pt x="608698" y="439407"/>
                  </a:lnTo>
                  <a:lnTo>
                    <a:pt x="597573" y="414553"/>
                  </a:lnTo>
                  <a:lnTo>
                    <a:pt x="588403" y="400837"/>
                  </a:lnTo>
                  <a:lnTo>
                    <a:pt x="588403" y="492950"/>
                  </a:lnTo>
                  <a:lnTo>
                    <a:pt x="588403" y="853198"/>
                  </a:lnTo>
                  <a:lnTo>
                    <a:pt x="373189" y="853198"/>
                  </a:lnTo>
                  <a:lnTo>
                    <a:pt x="329666" y="846162"/>
                  </a:lnTo>
                  <a:lnTo>
                    <a:pt x="291833" y="826566"/>
                  </a:lnTo>
                  <a:lnTo>
                    <a:pt x="261988" y="796709"/>
                  </a:lnTo>
                  <a:lnTo>
                    <a:pt x="242392" y="758888"/>
                  </a:lnTo>
                  <a:lnTo>
                    <a:pt x="235356" y="715365"/>
                  </a:lnTo>
                  <a:lnTo>
                    <a:pt x="235356" y="676668"/>
                  </a:lnTo>
                  <a:lnTo>
                    <a:pt x="331266" y="676668"/>
                  </a:lnTo>
                  <a:lnTo>
                    <a:pt x="346468" y="716114"/>
                  </a:lnTo>
                  <a:lnTo>
                    <a:pt x="373176" y="754634"/>
                  </a:lnTo>
                  <a:lnTo>
                    <a:pt x="408381" y="785914"/>
                  </a:lnTo>
                  <a:lnTo>
                    <a:pt x="450850" y="808139"/>
                  </a:lnTo>
                  <a:lnTo>
                    <a:pt x="461175" y="780592"/>
                  </a:lnTo>
                  <a:lnTo>
                    <a:pt x="416979" y="755713"/>
                  </a:lnTo>
                  <a:lnTo>
                    <a:pt x="382841" y="719416"/>
                  </a:lnTo>
                  <a:lnTo>
                    <a:pt x="360832" y="674712"/>
                  </a:lnTo>
                  <a:lnTo>
                    <a:pt x="353047" y="624598"/>
                  </a:lnTo>
                  <a:lnTo>
                    <a:pt x="353047" y="570230"/>
                  </a:lnTo>
                  <a:lnTo>
                    <a:pt x="351790" y="566851"/>
                  </a:lnTo>
                  <a:lnTo>
                    <a:pt x="326440" y="536917"/>
                  </a:lnTo>
                  <a:lnTo>
                    <a:pt x="326440" y="647268"/>
                  </a:lnTo>
                  <a:lnTo>
                    <a:pt x="279488" y="647268"/>
                  </a:lnTo>
                  <a:lnTo>
                    <a:pt x="279488" y="526999"/>
                  </a:lnTo>
                  <a:lnTo>
                    <a:pt x="323621" y="579094"/>
                  </a:lnTo>
                  <a:lnTo>
                    <a:pt x="323621" y="624598"/>
                  </a:lnTo>
                  <a:lnTo>
                    <a:pt x="326440" y="647268"/>
                  </a:lnTo>
                  <a:lnTo>
                    <a:pt x="326440" y="536917"/>
                  </a:lnTo>
                  <a:lnTo>
                    <a:pt x="219417" y="410514"/>
                  </a:lnTo>
                  <a:lnTo>
                    <a:pt x="212267" y="397789"/>
                  </a:lnTo>
                  <a:lnTo>
                    <a:pt x="222351" y="357466"/>
                  </a:lnTo>
                  <a:lnTo>
                    <a:pt x="250012" y="346913"/>
                  </a:lnTo>
                  <a:lnTo>
                    <a:pt x="257594" y="347865"/>
                  </a:lnTo>
                  <a:lnTo>
                    <a:pt x="264731" y="350253"/>
                  </a:lnTo>
                  <a:lnTo>
                    <a:pt x="271259" y="353987"/>
                  </a:lnTo>
                  <a:lnTo>
                    <a:pt x="277025" y="358990"/>
                  </a:lnTo>
                  <a:lnTo>
                    <a:pt x="474713" y="569074"/>
                  </a:lnTo>
                  <a:lnTo>
                    <a:pt x="496138" y="548906"/>
                  </a:lnTo>
                  <a:lnTo>
                    <a:pt x="441299" y="490651"/>
                  </a:lnTo>
                  <a:lnTo>
                    <a:pt x="441299" y="262636"/>
                  </a:lnTo>
                  <a:lnTo>
                    <a:pt x="559396" y="410210"/>
                  </a:lnTo>
                  <a:lnTo>
                    <a:pt x="580923" y="449110"/>
                  </a:lnTo>
                  <a:lnTo>
                    <a:pt x="588403" y="492950"/>
                  </a:lnTo>
                  <a:lnTo>
                    <a:pt x="588403" y="400837"/>
                  </a:lnTo>
                  <a:lnTo>
                    <a:pt x="582383" y="391820"/>
                  </a:lnTo>
                  <a:lnTo>
                    <a:pt x="441299" y="215506"/>
                  </a:lnTo>
                  <a:lnTo>
                    <a:pt x="441299" y="73558"/>
                  </a:lnTo>
                  <a:lnTo>
                    <a:pt x="435508" y="44958"/>
                  </a:lnTo>
                  <a:lnTo>
                    <a:pt x="419735" y="21577"/>
                  </a:lnTo>
                  <a:lnTo>
                    <a:pt x="411873" y="16281"/>
                  </a:lnTo>
                  <a:lnTo>
                    <a:pt x="411873" y="73558"/>
                  </a:lnTo>
                  <a:lnTo>
                    <a:pt x="411873" y="459384"/>
                  </a:lnTo>
                  <a:lnTo>
                    <a:pt x="353047" y="396887"/>
                  </a:lnTo>
                  <a:lnTo>
                    <a:pt x="353047" y="29438"/>
                  </a:lnTo>
                  <a:lnTo>
                    <a:pt x="367741" y="29438"/>
                  </a:lnTo>
                  <a:lnTo>
                    <a:pt x="384898" y="32905"/>
                  </a:lnTo>
                  <a:lnTo>
                    <a:pt x="398932" y="42367"/>
                  </a:lnTo>
                  <a:lnTo>
                    <a:pt x="408406" y="56400"/>
                  </a:lnTo>
                  <a:lnTo>
                    <a:pt x="411873" y="73558"/>
                  </a:lnTo>
                  <a:lnTo>
                    <a:pt x="411873" y="16281"/>
                  </a:lnTo>
                  <a:lnTo>
                    <a:pt x="396354" y="5791"/>
                  </a:lnTo>
                  <a:lnTo>
                    <a:pt x="367741" y="0"/>
                  </a:lnTo>
                  <a:lnTo>
                    <a:pt x="323621" y="0"/>
                  </a:lnTo>
                  <a:lnTo>
                    <a:pt x="323621" y="29438"/>
                  </a:lnTo>
                  <a:lnTo>
                    <a:pt x="323621" y="365620"/>
                  </a:lnTo>
                  <a:lnTo>
                    <a:pt x="298411" y="338836"/>
                  </a:lnTo>
                  <a:lnTo>
                    <a:pt x="288277" y="329996"/>
                  </a:lnTo>
                  <a:lnTo>
                    <a:pt x="279488" y="324967"/>
                  </a:lnTo>
                  <a:lnTo>
                    <a:pt x="279488" y="29438"/>
                  </a:lnTo>
                  <a:lnTo>
                    <a:pt x="323621" y="29438"/>
                  </a:lnTo>
                  <a:lnTo>
                    <a:pt x="323621" y="0"/>
                  </a:lnTo>
                  <a:lnTo>
                    <a:pt x="250063" y="0"/>
                  </a:lnTo>
                  <a:lnTo>
                    <a:pt x="250063" y="29438"/>
                  </a:lnTo>
                  <a:lnTo>
                    <a:pt x="250063" y="317563"/>
                  </a:lnTo>
                  <a:lnTo>
                    <a:pt x="212813" y="327748"/>
                  </a:lnTo>
                  <a:lnTo>
                    <a:pt x="186372" y="358559"/>
                  </a:lnTo>
                  <a:lnTo>
                    <a:pt x="180835" y="382638"/>
                  </a:lnTo>
                  <a:lnTo>
                    <a:pt x="184315" y="407111"/>
                  </a:lnTo>
                  <a:lnTo>
                    <a:pt x="196913" y="429501"/>
                  </a:lnTo>
                  <a:lnTo>
                    <a:pt x="250063" y="492252"/>
                  </a:lnTo>
                  <a:lnTo>
                    <a:pt x="250063" y="647268"/>
                  </a:lnTo>
                  <a:lnTo>
                    <a:pt x="73533" y="647268"/>
                  </a:lnTo>
                  <a:lnTo>
                    <a:pt x="56375" y="643788"/>
                  </a:lnTo>
                  <a:lnTo>
                    <a:pt x="42341" y="634326"/>
                  </a:lnTo>
                  <a:lnTo>
                    <a:pt x="32880" y="620293"/>
                  </a:lnTo>
                  <a:lnTo>
                    <a:pt x="29400" y="603135"/>
                  </a:lnTo>
                  <a:lnTo>
                    <a:pt x="29400" y="73558"/>
                  </a:lnTo>
                  <a:lnTo>
                    <a:pt x="32880" y="56400"/>
                  </a:lnTo>
                  <a:lnTo>
                    <a:pt x="42341" y="42367"/>
                  </a:lnTo>
                  <a:lnTo>
                    <a:pt x="56375" y="32905"/>
                  </a:lnTo>
                  <a:lnTo>
                    <a:pt x="73533" y="29438"/>
                  </a:lnTo>
                  <a:lnTo>
                    <a:pt x="250063" y="29438"/>
                  </a:lnTo>
                  <a:lnTo>
                    <a:pt x="250063" y="0"/>
                  </a:lnTo>
                  <a:lnTo>
                    <a:pt x="73533" y="0"/>
                  </a:lnTo>
                  <a:lnTo>
                    <a:pt x="44945" y="5791"/>
                  </a:lnTo>
                  <a:lnTo>
                    <a:pt x="21564" y="21577"/>
                  </a:lnTo>
                  <a:lnTo>
                    <a:pt x="5791" y="44958"/>
                  </a:lnTo>
                  <a:lnTo>
                    <a:pt x="0" y="73558"/>
                  </a:lnTo>
                  <a:lnTo>
                    <a:pt x="0" y="603135"/>
                  </a:lnTo>
                  <a:lnTo>
                    <a:pt x="5791" y="631736"/>
                  </a:lnTo>
                  <a:lnTo>
                    <a:pt x="21564" y="655104"/>
                  </a:lnTo>
                  <a:lnTo>
                    <a:pt x="44945" y="670890"/>
                  </a:lnTo>
                  <a:lnTo>
                    <a:pt x="73533" y="676668"/>
                  </a:lnTo>
                  <a:lnTo>
                    <a:pt x="205930" y="676668"/>
                  </a:lnTo>
                  <a:lnTo>
                    <a:pt x="205930" y="715365"/>
                  </a:lnTo>
                  <a:lnTo>
                    <a:pt x="211912" y="759777"/>
                  </a:lnTo>
                  <a:lnTo>
                    <a:pt x="228803" y="799719"/>
                  </a:lnTo>
                  <a:lnTo>
                    <a:pt x="254977" y="833577"/>
                  </a:lnTo>
                  <a:lnTo>
                    <a:pt x="288836" y="859751"/>
                  </a:lnTo>
                  <a:lnTo>
                    <a:pt x="328777" y="876642"/>
                  </a:lnTo>
                  <a:lnTo>
                    <a:pt x="373189" y="882624"/>
                  </a:lnTo>
                  <a:lnTo>
                    <a:pt x="611251" y="882624"/>
                  </a:lnTo>
                  <a:lnTo>
                    <a:pt x="617829" y="876033"/>
                  </a:lnTo>
                  <a:lnTo>
                    <a:pt x="617829" y="492963"/>
                  </a:lnTo>
                  <a:close/>
                </a:path>
                <a:path w="2565400" h="904240">
                  <a:moveTo>
                    <a:pt x="2565273" y="786650"/>
                  </a:moveTo>
                  <a:lnTo>
                    <a:pt x="2559443" y="780821"/>
                  </a:lnTo>
                  <a:lnTo>
                    <a:pt x="2539250" y="780821"/>
                  </a:lnTo>
                  <a:lnTo>
                    <a:pt x="2539250" y="806831"/>
                  </a:lnTo>
                  <a:lnTo>
                    <a:pt x="2539250" y="877887"/>
                  </a:lnTo>
                  <a:lnTo>
                    <a:pt x="1681060" y="877887"/>
                  </a:lnTo>
                  <a:lnTo>
                    <a:pt x="1681060" y="806831"/>
                  </a:lnTo>
                  <a:lnTo>
                    <a:pt x="2539250" y="806831"/>
                  </a:lnTo>
                  <a:lnTo>
                    <a:pt x="2539250" y="780821"/>
                  </a:lnTo>
                  <a:lnTo>
                    <a:pt x="1660880" y="780821"/>
                  </a:lnTo>
                  <a:lnTo>
                    <a:pt x="1655051" y="786650"/>
                  </a:lnTo>
                  <a:lnTo>
                    <a:pt x="1655051" y="898067"/>
                  </a:lnTo>
                  <a:lnTo>
                    <a:pt x="1660880" y="903871"/>
                  </a:lnTo>
                  <a:lnTo>
                    <a:pt x="2559443" y="903871"/>
                  </a:lnTo>
                  <a:lnTo>
                    <a:pt x="2565273" y="898067"/>
                  </a:lnTo>
                  <a:lnTo>
                    <a:pt x="2565273" y="877887"/>
                  </a:lnTo>
                  <a:lnTo>
                    <a:pt x="2565273" y="806831"/>
                  </a:lnTo>
                  <a:lnTo>
                    <a:pt x="2565273" y="786650"/>
                  </a:lnTo>
                  <a:close/>
                </a:path>
              </a:pathLst>
            </a:custGeom>
            <a:solidFill>
              <a:srgbClr val="241B54"/>
            </a:solidFill>
          </p:spPr>
          <p:txBody>
            <a:bodyPr wrap="square" lIns="0" tIns="0" rIns="0" bIns="0" rtlCol="0"/>
            <a:lstStyle/>
            <a:p>
              <a:endParaRPr/>
            </a:p>
          </p:txBody>
        </p:sp>
        <p:pic>
          <p:nvPicPr>
            <p:cNvPr id="55" name="object 55"/>
            <p:cNvPicPr/>
            <p:nvPr/>
          </p:nvPicPr>
          <p:blipFill>
            <a:blip r:embed="rId18" cstate="print"/>
            <a:stretch>
              <a:fillRect/>
            </a:stretch>
          </p:blipFill>
          <p:spPr>
            <a:xfrm>
              <a:off x="10804278" y="6130923"/>
              <a:ext cx="117692" cy="117682"/>
            </a:xfrm>
            <a:prstGeom prst="rect">
              <a:avLst/>
            </a:prstGeom>
          </p:spPr>
        </p:pic>
      </p:grpSp>
      <p:sp>
        <p:nvSpPr>
          <p:cNvPr id="56" name="object 56"/>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57" name="object 57"/>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58" name="object 58"/>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59" name="object 59"/>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2966" y="58636"/>
              <a:ext cx="14281449"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68" y="593896"/>
            <a:ext cx="1273727" cy="678793"/>
          </a:xfrm>
          <a:prstGeom prst="rect">
            <a:avLst/>
          </a:prstGeom>
        </p:spPr>
      </p:pic>
      <p:sp>
        <p:nvSpPr>
          <p:cNvPr id="9" name="object 9"/>
          <p:cNvSpPr txBox="1"/>
          <p:nvPr/>
        </p:nvSpPr>
        <p:spPr>
          <a:xfrm>
            <a:off x="1116898" y="2389969"/>
            <a:ext cx="8499475" cy="1465401"/>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8.5.1</a:t>
            </a:r>
            <a:r>
              <a:rPr sz="2550" b="1" i="1" spc="-15" dirty="0">
                <a:solidFill>
                  <a:srgbClr val="241B54"/>
                </a:solidFill>
                <a:latin typeface="Open Sans"/>
                <a:cs typeface="Open Sans"/>
              </a:rPr>
              <a:t> </a:t>
            </a:r>
            <a:r>
              <a:rPr sz="2550" b="1" i="1" dirty="0">
                <a:solidFill>
                  <a:srgbClr val="241B54"/>
                </a:solidFill>
                <a:latin typeface="Open Sans"/>
                <a:cs typeface="Open Sans"/>
              </a:rPr>
              <a:t>Online:</a:t>
            </a:r>
            <a:r>
              <a:rPr sz="2550" b="1" i="1" spc="-15" dirty="0">
                <a:solidFill>
                  <a:srgbClr val="241B54"/>
                </a:solidFill>
                <a:latin typeface="Open Sans"/>
                <a:cs typeface="Open Sans"/>
              </a:rPr>
              <a:t> </a:t>
            </a:r>
            <a:r>
              <a:rPr sz="2550" b="1" i="1" dirty="0">
                <a:solidFill>
                  <a:srgbClr val="241B54"/>
                </a:solidFill>
                <a:latin typeface="Open Sans"/>
                <a:cs typeface="Open Sans"/>
              </a:rPr>
              <a:t>Payment</a:t>
            </a:r>
            <a:r>
              <a:rPr sz="2550" b="1" i="1" spc="-10" dirty="0">
                <a:solidFill>
                  <a:srgbClr val="241B54"/>
                </a:solidFill>
                <a:latin typeface="Open Sans"/>
                <a:cs typeface="Open Sans"/>
              </a:rPr>
              <a:t> Plugins </a:t>
            </a:r>
            <a:r>
              <a:rPr lang="en-US" sz="2550" b="1" i="1" spc="-10" dirty="0">
                <a:solidFill>
                  <a:srgbClr val="241B54"/>
                </a:solidFill>
                <a:latin typeface="Open Sans"/>
                <a:cs typeface="Open Sans"/>
              </a:rPr>
              <a:t>—</a:t>
            </a:r>
            <a:r>
              <a:rPr sz="2550" b="1" i="1" spc="-10" dirty="0">
                <a:solidFill>
                  <a:srgbClr val="241B54"/>
                </a:solidFill>
                <a:latin typeface="Open Sans"/>
                <a:cs typeface="Open Sans"/>
              </a:rPr>
              <a:t> Ecommerce</a:t>
            </a:r>
          </a:p>
          <a:p>
            <a:pPr marL="12700" marR="5080">
              <a:lnSpc>
                <a:spcPct val="101800"/>
              </a:lnSpc>
              <a:spcBef>
                <a:spcPts val="1775"/>
              </a:spcBef>
            </a:pPr>
            <a:r>
              <a:rPr sz="1700" dirty="0">
                <a:solidFill>
                  <a:srgbClr val="57585B"/>
                </a:solidFill>
                <a:latin typeface="Open Sans"/>
                <a:cs typeface="Open Sans"/>
              </a:rPr>
              <a:t>BTCPay</a:t>
            </a:r>
            <a:r>
              <a:rPr sz="1700" spc="55" dirty="0">
                <a:solidFill>
                  <a:srgbClr val="57585B"/>
                </a:solidFill>
                <a:latin typeface="Open Sans"/>
                <a:cs typeface="Open Sans"/>
              </a:rPr>
              <a:t> </a:t>
            </a:r>
            <a:r>
              <a:rPr sz="1700" dirty="0">
                <a:solidFill>
                  <a:srgbClr val="57585B"/>
                </a:solidFill>
                <a:latin typeface="Open Sans"/>
                <a:cs typeface="Open Sans"/>
              </a:rPr>
              <a:t>Server</a:t>
            </a:r>
            <a:r>
              <a:rPr sz="1700" spc="60" dirty="0">
                <a:solidFill>
                  <a:srgbClr val="57585B"/>
                </a:solidFill>
                <a:latin typeface="Open Sans"/>
                <a:cs typeface="Open Sans"/>
              </a:rPr>
              <a:t> </a:t>
            </a:r>
            <a:r>
              <a:rPr sz="1700" dirty="0">
                <a:solidFill>
                  <a:srgbClr val="57585B"/>
                </a:solidFill>
                <a:latin typeface="Open Sans"/>
                <a:cs typeface="Open Sans"/>
              </a:rPr>
              <a:t>is</a:t>
            </a:r>
            <a:r>
              <a:rPr sz="1700" spc="60" dirty="0">
                <a:solidFill>
                  <a:srgbClr val="57585B"/>
                </a:solidFill>
                <a:latin typeface="Open Sans"/>
                <a:cs typeface="Open Sans"/>
              </a:rPr>
              <a:t> </a:t>
            </a:r>
            <a:r>
              <a:rPr sz="1700" dirty="0">
                <a:solidFill>
                  <a:srgbClr val="57585B"/>
                </a:solidFill>
                <a:latin typeface="Open Sans"/>
                <a:cs typeface="Open Sans"/>
              </a:rPr>
              <a:t>an</a:t>
            </a:r>
            <a:r>
              <a:rPr sz="1700" spc="60" dirty="0">
                <a:solidFill>
                  <a:srgbClr val="57585B"/>
                </a:solidFill>
                <a:latin typeface="Open Sans"/>
                <a:cs typeface="Open Sans"/>
              </a:rPr>
              <a:t> </a:t>
            </a:r>
            <a:r>
              <a:rPr sz="1700" dirty="0">
                <a:solidFill>
                  <a:srgbClr val="57585B"/>
                </a:solidFill>
                <a:latin typeface="Open Sans"/>
                <a:cs typeface="Open Sans"/>
              </a:rPr>
              <a:t>open-source</a:t>
            </a:r>
            <a:r>
              <a:rPr sz="1700" spc="60" dirty="0">
                <a:solidFill>
                  <a:srgbClr val="57585B"/>
                </a:solidFill>
                <a:latin typeface="Open Sans"/>
                <a:cs typeface="Open Sans"/>
              </a:rPr>
              <a:t> </a:t>
            </a:r>
            <a:r>
              <a:rPr sz="1700" dirty="0">
                <a:solidFill>
                  <a:srgbClr val="57585B"/>
                </a:solidFill>
                <a:latin typeface="Open Sans"/>
                <a:cs typeface="Open Sans"/>
              </a:rPr>
              <a:t>payment</a:t>
            </a:r>
            <a:r>
              <a:rPr sz="1700" spc="55" dirty="0">
                <a:solidFill>
                  <a:srgbClr val="57585B"/>
                </a:solidFill>
                <a:latin typeface="Open Sans"/>
                <a:cs typeface="Open Sans"/>
              </a:rPr>
              <a:t> </a:t>
            </a:r>
            <a:r>
              <a:rPr sz="1700" dirty="0">
                <a:solidFill>
                  <a:srgbClr val="57585B"/>
                </a:solidFill>
                <a:latin typeface="Open Sans"/>
                <a:cs typeface="Open Sans"/>
              </a:rPr>
              <a:t>processor</a:t>
            </a:r>
            <a:r>
              <a:rPr sz="1700" spc="60" dirty="0">
                <a:solidFill>
                  <a:srgbClr val="57585B"/>
                </a:solidFill>
                <a:latin typeface="Open Sans"/>
                <a:cs typeface="Open Sans"/>
              </a:rPr>
              <a:t> </a:t>
            </a:r>
            <a:r>
              <a:rPr sz="1700" dirty="0">
                <a:solidFill>
                  <a:srgbClr val="57585B"/>
                </a:solidFill>
                <a:latin typeface="Open Sans"/>
                <a:cs typeface="Open Sans"/>
              </a:rPr>
              <a:t>that</a:t>
            </a:r>
            <a:r>
              <a:rPr sz="1700" spc="60" dirty="0">
                <a:solidFill>
                  <a:srgbClr val="57585B"/>
                </a:solidFill>
                <a:latin typeface="Open Sans"/>
                <a:cs typeface="Open Sans"/>
              </a:rPr>
              <a:t> </a:t>
            </a:r>
            <a:r>
              <a:rPr sz="1700" dirty="0">
                <a:solidFill>
                  <a:srgbClr val="57585B"/>
                </a:solidFill>
                <a:latin typeface="Open Sans"/>
                <a:cs typeface="Open Sans"/>
              </a:rPr>
              <a:t>allows</a:t>
            </a:r>
            <a:r>
              <a:rPr sz="1700" spc="65" dirty="0">
                <a:solidFill>
                  <a:srgbClr val="57585B"/>
                </a:solidFill>
                <a:latin typeface="Open Sans"/>
                <a:cs typeface="Open Sans"/>
              </a:rPr>
              <a:t> </a:t>
            </a:r>
            <a:r>
              <a:rPr sz="1700" dirty="0">
                <a:solidFill>
                  <a:srgbClr val="57585B"/>
                </a:solidFill>
                <a:latin typeface="Open Sans"/>
                <a:cs typeface="Open Sans"/>
              </a:rPr>
              <a:t>merchants</a:t>
            </a:r>
            <a:r>
              <a:rPr sz="1700" spc="6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accept</a:t>
            </a:r>
            <a:r>
              <a:rPr sz="1700" spc="55" dirty="0">
                <a:solidFill>
                  <a:srgbClr val="57585B"/>
                </a:solidFill>
                <a:latin typeface="Open Sans"/>
                <a:cs typeface="Open Sans"/>
              </a:rPr>
              <a:t> </a:t>
            </a:r>
            <a:r>
              <a:rPr sz="1700" dirty="0">
                <a:solidFill>
                  <a:srgbClr val="57585B"/>
                </a:solidFill>
                <a:latin typeface="Open Sans"/>
                <a:cs typeface="Open Sans"/>
              </a:rPr>
              <a:t>payments</a:t>
            </a:r>
            <a:r>
              <a:rPr sz="1700" spc="6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55" dirty="0">
                <a:solidFill>
                  <a:srgbClr val="57585B"/>
                </a:solidFill>
                <a:latin typeface="Open Sans"/>
                <a:cs typeface="Open Sans"/>
              </a:rPr>
              <a:t> </a:t>
            </a:r>
            <a:r>
              <a:rPr sz="1700" dirty="0">
                <a:solidFill>
                  <a:srgbClr val="57585B"/>
                </a:solidFill>
                <a:latin typeface="Open Sans"/>
                <a:cs typeface="Open Sans"/>
              </a:rPr>
              <a:t>little</a:t>
            </a:r>
            <a:r>
              <a:rPr sz="1700" spc="65" dirty="0">
                <a:solidFill>
                  <a:srgbClr val="57585B"/>
                </a:solidFill>
                <a:latin typeface="Open Sans"/>
                <a:cs typeface="Open Sans"/>
              </a:rPr>
              <a:t> </a:t>
            </a:r>
            <a:r>
              <a:rPr sz="1700" dirty="0">
                <a:solidFill>
                  <a:srgbClr val="57585B"/>
                </a:solidFill>
                <a:latin typeface="Open Sans"/>
                <a:cs typeface="Open Sans"/>
              </a:rPr>
              <a:t>technical</a:t>
            </a:r>
            <a:r>
              <a:rPr sz="1700" spc="55" dirty="0">
                <a:solidFill>
                  <a:srgbClr val="57585B"/>
                </a:solidFill>
                <a:latin typeface="Open Sans"/>
                <a:cs typeface="Open Sans"/>
              </a:rPr>
              <a:t> </a:t>
            </a:r>
            <a:r>
              <a:rPr sz="1700" dirty="0">
                <a:solidFill>
                  <a:srgbClr val="57585B"/>
                </a:solidFill>
                <a:latin typeface="Open Sans"/>
                <a:cs typeface="Open Sans"/>
              </a:rPr>
              <a:t>knowledge.</a:t>
            </a:r>
            <a:r>
              <a:rPr sz="1700" spc="60" dirty="0">
                <a:solidFill>
                  <a:srgbClr val="57585B"/>
                </a:solidFill>
                <a:latin typeface="Open Sans"/>
                <a:cs typeface="Open Sans"/>
              </a:rPr>
              <a:t> </a:t>
            </a:r>
            <a:r>
              <a:rPr sz="1700" dirty="0">
                <a:solidFill>
                  <a:srgbClr val="57585B"/>
                </a:solidFill>
                <a:latin typeface="Open Sans"/>
                <a:cs typeface="Open Sans"/>
              </a:rPr>
              <a:t>It’s</a:t>
            </a:r>
            <a:r>
              <a:rPr sz="1700" spc="55" dirty="0">
                <a:solidFill>
                  <a:srgbClr val="57585B"/>
                </a:solidFill>
                <a:latin typeface="Open Sans"/>
                <a:cs typeface="Open Sans"/>
              </a:rPr>
              <a:t> </a:t>
            </a:r>
            <a:r>
              <a:rPr sz="1700" dirty="0">
                <a:solidFill>
                  <a:srgbClr val="57585B"/>
                </a:solidFill>
                <a:latin typeface="Open Sans"/>
                <a:cs typeface="Open Sans"/>
              </a:rPr>
              <a:t>completely</a:t>
            </a:r>
            <a:r>
              <a:rPr sz="1700" spc="60" dirty="0">
                <a:solidFill>
                  <a:srgbClr val="57585B"/>
                </a:solidFill>
                <a:latin typeface="Open Sans"/>
                <a:cs typeface="Open Sans"/>
              </a:rPr>
              <a:t> </a:t>
            </a:r>
            <a:r>
              <a:rPr sz="1700" dirty="0">
                <a:solidFill>
                  <a:srgbClr val="57585B"/>
                </a:solidFill>
                <a:latin typeface="Open Sans"/>
                <a:cs typeface="Open Sans"/>
              </a:rPr>
              <a:t>free</a:t>
            </a:r>
            <a:r>
              <a:rPr sz="1700" spc="5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doesn’t</a:t>
            </a:r>
            <a:r>
              <a:rPr sz="1700" spc="50" dirty="0">
                <a:solidFill>
                  <a:srgbClr val="57585B"/>
                </a:solidFill>
                <a:latin typeface="Open Sans"/>
                <a:cs typeface="Open Sans"/>
              </a:rPr>
              <a:t> </a:t>
            </a:r>
            <a:r>
              <a:rPr sz="1700" dirty="0">
                <a:solidFill>
                  <a:srgbClr val="57585B"/>
                </a:solidFill>
                <a:latin typeface="Open Sans"/>
                <a:cs typeface="Open Sans"/>
              </a:rPr>
              <a:t>charge</a:t>
            </a:r>
            <a:r>
              <a:rPr sz="1700" spc="50" dirty="0">
                <a:solidFill>
                  <a:srgbClr val="57585B"/>
                </a:solidFill>
                <a:latin typeface="Open Sans"/>
                <a:cs typeface="Open Sans"/>
              </a:rPr>
              <a:t> </a:t>
            </a:r>
            <a:r>
              <a:rPr sz="1700" dirty="0">
                <a:solidFill>
                  <a:srgbClr val="57585B"/>
                </a:solidFill>
                <a:latin typeface="Open Sans"/>
                <a:cs typeface="Open Sans"/>
              </a:rPr>
              <a:t>any</a:t>
            </a:r>
            <a:r>
              <a:rPr sz="1700" spc="55" dirty="0">
                <a:solidFill>
                  <a:srgbClr val="57585B"/>
                </a:solidFill>
                <a:latin typeface="Open Sans"/>
                <a:cs typeface="Open Sans"/>
              </a:rPr>
              <a:t> </a:t>
            </a:r>
            <a:r>
              <a:rPr sz="1700" spc="-10" dirty="0">
                <a:solidFill>
                  <a:srgbClr val="57585B"/>
                </a:solidFill>
                <a:latin typeface="Open Sans"/>
                <a:cs typeface="Open Sans"/>
              </a:rPr>
              <a:t>commission.</a:t>
            </a:r>
            <a:endParaRPr sz="1700" dirty="0">
              <a:latin typeface="Open Sans"/>
              <a:cs typeface="Open Sans"/>
            </a:endParaRPr>
          </a:p>
        </p:txBody>
      </p:sp>
      <p:sp>
        <p:nvSpPr>
          <p:cNvPr id="10" name="object 10"/>
          <p:cNvSpPr txBox="1"/>
          <p:nvPr/>
        </p:nvSpPr>
        <p:spPr>
          <a:xfrm>
            <a:off x="1116898" y="9164417"/>
            <a:ext cx="7964170" cy="553720"/>
          </a:xfrm>
          <a:prstGeom prst="rect">
            <a:avLst/>
          </a:prstGeom>
        </p:spPr>
        <p:txBody>
          <a:bodyPr vert="horz" wrap="square" lIns="0" tIns="12065" rIns="0" bIns="0" rtlCol="0">
            <a:spAutoFit/>
          </a:bodyPr>
          <a:lstStyle/>
          <a:p>
            <a:pPr marL="12700" marR="5080">
              <a:lnSpc>
                <a:spcPct val="101800"/>
              </a:lnSpc>
              <a:spcBef>
                <a:spcPts val="95"/>
              </a:spcBef>
            </a:pPr>
            <a:r>
              <a:rPr sz="1700" b="1" dirty="0">
                <a:solidFill>
                  <a:srgbClr val="241B54"/>
                </a:solidFill>
                <a:latin typeface="Open Sans"/>
                <a:cs typeface="Open Sans"/>
              </a:rPr>
              <a:t>Online</a:t>
            </a:r>
            <a:r>
              <a:rPr sz="1700" b="1" spc="50" dirty="0">
                <a:solidFill>
                  <a:srgbClr val="241B54"/>
                </a:solidFill>
                <a:latin typeface="Open Sans"/>
                <a:cs typeface="Open Sans"/>
              </a:rPr>
              <a:t> </a:t>
            </a:r>
            <a:r>
              <a:rPr sz="1700" b="1" dirty="0">
                <a:solidFill>
                  <a:srgbClr val="241B54"/>
                </a:solidFill>
                <a:latin typeface="Open Sans"/>
                <a:cs typeface="Open Sans"/>
              </a:rPr>
              <a:t>businesses</a:t>
            </a:r>
            <a:r>
              <a:rPr sz="1700" b="1" spc="55" dirty="0">
                <a:solidFill>
                  <a:srgbClr val="241B54"/>
                </a:solidFill>
                <a:latin typeface="Open Sans"/>
                <a:cs typeface="Open Sans"/>
              </a:rPr>
              <a:t> </a:t>
            </a:r>
            <a:r>
              <a:rPr sz="1700" b="1" dirty="0">
                <a:solidFill>
                  <a:srgbClr val="241B54"/>
                </a:solidFill>
                <a:latin typeface="Open Sans"/>
                <a:cs typeface="Open Sans"/>
              </a:rPr>
              <a:t>can</a:t>
            </a:r>
            <a:r>
              <a:rPr sz="1700" b="1" spc="50" dirty="0">
                <a:solidFill>
                  <a:srgbClr val="241B54"/>
                </a:solidFill>
                <a:latin typeface="Open Sans"/>
                <a:cs typeface="Open Sans"/>
              </a:rPr>
              <a:t> </a:t>
            </a:r>
            <a:r>
              <a:rPr sz="1700" b="1" dirty="0">
                <a:solidFill>
                  <a:srgbClr val="241B54"/>
                </a:solidFill>
                <a:latin typeface="Open Sans"/>
                <a:cs typeface="Open Sans"/>
              </a:rPr>
              <a:t>integrate</a:t>
            </a:r>
            <a:r>
              <a:rPr sz="1700" b="1" spc="55" dirty="0">
                <a:solidFill>
                  <a:srgbClr val="241B54"/>
                </a:solidFill>
                <a:latin typeface="Open Sans"/>
                <a:cs typeface="Open Sans"/>
              </a:rPr>
              <a:t> </a:t>
            </a:r>
            <a:r>
              <a:rPr sz="1700" b="1" dirty="0">
                <a:solidFill>
                  <a:srgbClr val="241B54"/>
                </a:solidFill>
                <a:latin typeface="Open Sans"/>
                <a:cs typeface="Open Sans"/>
              </a:rPr>
              <a:t>BTCPay</a:t>
            </a:r>
            <a:r>
              <a:rPr sz="1700" b="1" spc="50" dirty="0">
                <a:solidFill>
                  <a:srgbClr val="241B54"/>
                </a:solidFill>
                <a:latin typeface="Open Sans"/>
                <a:cs typeface="Open Sans"/>
              </a:rPr>
              <a:t> </a:t>
            </a:r>
            <a:r>
              <a:rPr sz="1700" b="1" dirty="0">
                <a:solidFill>
                  <a:srgbClr val="241B54"/>
                </a:solidFill>
                <a:latin typeface="Open Sans"/>
                <a:cs typeface="Open Sans"/>
              </a:rPr>
              <a:t>Server</a:t>
            </a:r>
            <a:r>
              <a:rPr sz="1700" b="1" spc="55" dirty="0">
                <a:solidFill>
                  <a:srgbClr val="241B54"/>
                </a:solidFill>
                <a:latin typeface="Open Sans"/>
                <a:cs typeface="Open Sans"/>
              </a:rPr>
              <a:t> </a:t>
            </a:r>
            <a:r>
              <a:rPr sz="1700" b="1" dirty="0">
                <a:solidFill>
                  <a:srgbClr val="241B54"/>
                </a:solidFill>
                <a:latin typeface="Open Sans"/>
                <a:cs typeface="Open Sans"/>
              </a:rPr>
              <a:t>seamlessly</a:t>
            </a:r>
            <a:r>
              <a:rPr sz="1700" b="1" spc="50" dirty="0">
                <a:solidFill>
                  <a:srgbClr val="241B54"/>
                </a:solidFill>
                <a:latin typeface="Open Sans"/>
                <a:cs typeface="Open Sans"/>
              </a:rPr>
              <a:t> </a:t>
            </a:r>
            <a:r>
              <a:rPr sz="1700" b="1" dirty="0">
                <a:solidFill>
                  <a:srgbClr val="241B54"/>
                </a:solidFill>
                <a:latin typeface="Open Sans"/>
                <a:cs typeface="Open Sans"/>
              </a:rPr>
              <a:t>by</a:t>
            </a:r>
            <a:r>
              <a:rPr sz="1700" b="1" spc="55" dirty="0">
                <a:solidFill>
                  <a:srgbClr val="241B54"/>
                </a:solidFill>
                <a:latin typeface="Open Sans"/>
                <a:cs typeface="Open Sans"/>
              </a:rPr>
              <a:t> </a:t>
            </a:r>
            <a:r>
              <a:rPr sz="1700" b="1" dirty="0">
                <a:solidFill>
                  <a:srgbClr val="241B54"/>
                </a:solidFill>
                <a:latin typeface="Open Sans"/>
                <a:cs typeface="Open Sans"/>
              </a:rPr>
              <a:t>adding</a:t>
            </a:r>
            <a:r>
              <a:rPr sz="1700" b="1" spc="55" dirty="0">
                <a:solidFill>
                  <a:srgbClr val="241B54"/>
                </a:solidFill>
                <a:latin typeface="Open Sans"/>
                <a:cs typeface="Open Sans"/>
              </a:rPr>
              <a:t> </a:t>
            </a:r>
            <a:r>
              <a:rPr sz="1700" b="1" spc="-25" dirty="0">
                <a:solidFill>
                  <a:srgbClr val="241B54"/>
                </a:solidFill>
                <a:latin typeface="Open Sans"/>
                <a:cs typeface="Open Sans"/>
              </a:rPr>
              <a:t>the </a:t>
            </a:r>
            <a:r>
              <a:rPr sz="1700" b="1" dirty="0">
                <a:solidFill>
                  <a:srgbClr val="241B54"/>
                </a:solidFill>
                <a:latin typeface="Open Sans"/>
                <a:cs typeface="Open Sans"/>
              </a:rPr>
              <a:t>BTCPay</a:t>
            </a:r>
            <a:r>
              <a:rPr sz="1700" b="1" spc="40" dirty="0">
                <a:solidFill>
                  <a:srgbClr val="241B54"/>
                </a:solidFill>
                <a:latin typeface="Open Sans"/>
                <a:cs typeface="Open Sans"/>
              </a:rPr>
              <a:t> </a:t>
            </a:r>
            <a:r>
              <a:rPr sz="1700" b="1" dirty="0">
                <a:solidFill>
                  <a:srgbClr val="241B54"/>
                </a:solidFill>
                <a:latin typeface="Open Sans"/>
                <a:cs typeface="Open Sans"/>
              </a:rPr>
              <a:t>plugin</a:t>
            </a:r>
            <a:r>
              <a:rPr sz="1700" b="1" spc="45" dirty="0">
                <a:solidFill>
                  <a:srgbClr val="241B54"/>
                </a:solidFill>
                <a:latin typeface="Open Sans"/>
                <a:cs typeface="Open Sans"/>
              </a:rPr>
              <a:t> </a:t>
            </a:r>
            <a:r>
              <a:rPr sz="1700" b="1" dirty="0">
                <a:solidFill>
                  <a:srgbClr val="241B54"/>
                </a:solidFill>
                <a:latin typeface="Open Sans"/>
                <a:cs typeface="Open Sans"/>
              </a:rPr>
              <a:t>to</a:t>
            </a:r>
            <a:r>
              <a:rPr sz="1700" b="1" spc="40" dirty="0">
                <a:solidFill>
                  <a:srgbClr val="241B54"/>
                </a:solidFill>
                <a:latin typeface="Open Sans"/>
                <a:cs typeface="Open Sans"/>
              </a:rPr>
              <a:t> </a:t>
            </a:r>
            <a:r>
              <a:rPr sz="1700" b="1" dirty="0">
                <a:solidFill>
                  <a:srgbClr val="241B54"/>
                </a:solidFill>
                <a:latin typeface="Open Sans"/>
                <a:cs typeface="Open Sans"/>
              </a:rPr>
              <a:t>their</a:t>
            </a:r>
            <a:r>
              <a:rPr sz="1700" b="1" spc="45" dirty="0">
                <a:solidFill>
                  <a:srgbClr val="241B54"/>
                </a:solidFill>
                <a:latin typeface="Open Sans"/>
                <a:cs typeface="Open Sans"/>
              </a:rPr>
              <a:t> </a:t>
            </a:r>
            <a:r>
              <a:rPr sz="1700" b="1" spc="-10" dirty="0">
                <a:solidFill>
                  <a:srgbClr val="241B54"/>
                </a:solidFill>
                <a:latin typeface="Open Sans"/>
                <a:cs typeface="Open Sans"/>
              </a:rPr>
              <a:t>website.</a:t>
            </a:r>
            <a:endParaRPr sz="1700">
              <a:latin typeface="Open Sans"/>
              <a:cs typeface="Open Sans"/>
            </a:endParaRPr>
          </a:p>
        </p:txBody>
      </p:sp>
      <p:sp>
        <p:nvSpPr>
          <p:cNvPr id="11" name="object 11"/>
          <p:cNvSpPr txBox="1"/>
          <p:nvPr/>
        </p:nvSpPr>
        <p:spPr>
          <a:xfrm>
            <a:off x="16225003" y="2383713"/>
            <a:ext cx="2636520" cy="187261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Because</a:t>
            </a:r>
            <a:r>
              <a:rPr sz="1700" spc="55" dirty="0">
                <a:solidFill>
                  <a:srgbClr val="57585B"/>
                </a:solidFill>
                <a:latin typeface="Open Sans"/>
                <a:cs typeface="Open Sans"/>
              </a:rPr>
              <a:t> </a:t>
            </a:r>
            <a:r>
              <a:rPr sz="1700" dirty="0">
                <a:solidFill>
                  <a:srgbClr val="57585B"/>
                </a:solidFill>
                <a:latin typeface="Open Sans"/>
                <a:cs typeface="Open Sans"/>
              </a:rPr>
              <a:t>BTCPay</a:t>
            </a:r>
            <a:r>
              <a:rPr sz="1700" spc="60" dirty="0">
                <a:solidFill>
                  <a:srgbClr val="57585B"/>
                </a:solidFill>
                <a:latin typeface="Open Sans"/>
                <a:cs typeface="Open Sans"/>
              </a:rPr>
              <a:t> </a:t>
            </a:r>
            <a:r>
              <a:rPr sz="1700" dirty="0">
                <a:solidFill>
                  <a:srgbClr val="57585B"/>
                </a:solidFill>
                <a:latin typeface="Open Sans"/>
                <a:cs typeface="Open Sans"/>
              </a:rPr>
              <a:t>Server</a:t>
            </a:r>
            <a:r>
              <a:rPr sz="1700" spc="60" dirty="0">
                <a:solidFill>
                  <a:srgbClr val="57585B"/>
                </a:solidFill>
                <a:latin typeface="Open Sans"/>
                <a:cs typeface="Open Sans"/>
              </a:rPr>
              <a:t> </a:t>
            </a:r>
            <a:r>
              <a:rPr sz="1700" spc="-25" dirty="0">
                <a:solidFill>
                  <a:srgbClr val="57585B"/>
                </a:solidFill>
                <a:latin typeface="Open Sans"/>
                <a:cs typeface="Open Sans"/>
              </a:rPr>
              <a:t>is </a:t>
            </a:r>
            <a:r>
              <a:rPr sz="1700" dirty="0">
                <a:solidFill>
                  <a:srgbClr val="57585B"/>
                </a:solidFill>
                <a:latin typeface="Open Sans"/>
                <a:cs typeface="Open Sans"/>
              </a:rPr>
              <a:t>an</a:t>
            </a:r>
            <a:r>
              <a:rPr sz="1700" spc="65" dirty="0">
                <a:solidFill>
                  <a:srgbClr val="57585B"/>
                </a:solidFill>
                <a:latin typeface="Open Sans"/>
                <a:cs typeface="Open Sans"/>
              </a:rPr>
              <a:t> </a:t>
            </a:r>
            <a:r>
              <a:rPr sz="1700" dirty="0">
                <a:solidFill>
                  <a:srgbClr val="57585B"/>
                </a:solidFill>
                <a:latin typeface="Open Sans"/>
                <a:cs typeface="Open Sans"/>
              </a:rPr>
              <a:t>open-source</a:t>
            </a:r>
            <a:r>
              <a:rPr sz="1700" spc="70" dirty="0">
                <a:solidFill>
                  <a:srgbClr val="57585B"/>
                </a:solidFill>
                <a:latin typeface="Open Sans"/>
                <a:cs typeface="Open Sans"/>
              </a:rPr>
              <a:t> </a:t>
            </a:r>
            <a:r>
              <a:rPr sz="1700" spc="-10" dirty="0">
                <a:solidFill>
                  <a:srgbClr val="57585B"/>
                </a:solidFill>
                <a:latin typeface="Open Sans"/>
                <a:cs typeface="Open Sans"/>
              </a:rPr>
              <a:t>project, </a:t>
            </a:r>
            <a:r>
              <a:rPr sz="1700" dirty="0">
                <a:solidFill>
                  <a:srgbClr val="57585B"/>
                </a:solidFill>
                <a:latin typeface="Open Sans"/>
                <a:cs typeface="Open Sans"/>
              </a:rPr>
              <a:t>not</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company,</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spc="-25" dirty="0">
                <a:solidFill>
                  <a:srgbClr val="57585B"/>
                </a:solidFill>
                <a:latin typeface="Open Sans"/>
                <a:cs typeface="Open Sans"/>
              </a:rPr>
              <a:t>can </a:t>
            </a:r>
            <a:r>
              <a:rPr sz="1700" dirty="0">
                <a:solidFill>
                  <a:srgbClr val="57585B"/>
                </a:solidFill>
                <a:latin typeface="Open Sans"/>
                <a:cs typeface="Open Sans"/>
              </a:rPr>
              <a:t>contribute</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10" dirty="0">
                <a:solidFill>
                  <a:srgbClr val="57585B"/>
                </a:solidFill>
                <a:latin typeface="Open Sans"/>
                <a:cs typeface="Open Sans"/>
              </a:rPr>
              <a:t>project </a:t>
            </a:r>
            <a:r>
              <a:rPr sz="1700" dirty="0">
                <a:solidFill>
                  <a:srgbClr val="57585B"/>
                </a:solidFill>
                <a:latin typeface="Open Sans"/>
                <a:cs typeface="Open Sans"/>
              </a:rPr>
              <a:t>once</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learn</a:t>
            </a:r>
            <a:r>
              <a:rPr sz="1700" spc="35" dirty="0">
                <a:solidFill>
                  <a:srgbClr val="57585B"/>
                </a:solidFill>
                <a:latin typeface="Open Sans"/>
                <a:cs typeface="Open Sans"/>
              </a:rPr>
              <a:t> </a:t>
            </a:r>
            <a:r>
              <a:rPr sz="1700" spc="-20" dirty="0">
                <a:solidFill>
                  <a:srgbClr val="57585B"/>
                </a:solidFill>
                <a:latin typeface="Open Sans"/>
                <a:cs typeface="Open Sans"/>
              </a:rPr>
              <a:t>more </a:t>
            </a:r>
            <a:r>
              <a:rPr sz="1700" dirty="0">
                <a:solidFill>
                  <a:srgbClr val="57585B"/>
                </a:solidFill>
                <a:latin typeface="Open Sans"/>
                <a:cs typeface="Open Sans"/>
              </a:rPr>
              <a:t>about</a:t>
            </a:r>
            <a:r>
              <a:rPr sz="1700" spc="35" dirty="0">
                <a:solidFill>
                  <a:srgbClr val="57585B"/>
                </a:solidFill>
                <a:latin typeface="Open Sans"/>
                <a:cs typeface="Open Sans"/>
              </a:rPr>
              <a:t> </a:t>
            </a:r>
            <a:r>
              <a:rPr sz="1700" dirty="0">
                <a:solidFill>
                  <a:srgbClr val="57585B"/>
                </a:solidFill>
                <a:latin typeface="Open Sans"/>
                <a:cs typeface="Open Sans"/>
              </a:rPr>
              <a:t>it</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spc="-10" dirty="0">
                <a:solidFill>
                  <a:srgbClr val="57585B"/>
                </a:solidFill>
                <a:latin typeface="Open Sans"/>
                <a:cs typeface="Open Sans"/>
              </a:rPr>
              <a:t>computer programming.</a:t>
            </a:r>
            <a:endParaRPr sz="1700">
              <a:latin typeface="Open Sans"/>
              <a:cs typeface="Open Sans"/>
            </a:endParaRPr>
          </a:p>
        </p:txBody>
      </p:sp>
      <p:sp>
        <p:nvSpPr>
          <p:cNvPr id="12" name="object 12"/>
          <p:cNvSpPr txBox="1"/>
          <p:nvPr/>
        </p:nvSpPr>
        <p:spPr>
          <a:xfrm>
            <a:off x="16225002" y="4578641"/>
            <a:ext cx="2748241" cy="1603003"/>
          </a:xfrm>
          <a:prstGeom prst="rect">
            <a:avLst/>
          </a:prstGeom>
        </p:spPr>
        <p:txBody>
          <a:bodyPr vert="horz" wrap="square" lIns="0" tIns="12065" rIns="0" bIns="0" rtlCol="0">
            <a:spAutoFit/>
          </a:bodyPr>
          <a:lstStyle/>
          <a:p>
            <a:pPr marL="12700" marR="5080">
              <a:lnSpc>
                <a:spcPct val="101800"/>
              </a:lnSpc>
              <a:spcBef>
                <a:spcPts val="95"/>
              </a:spcBef>
            </a:pPr>
            <a:r>
              <a:rPr sz="1700" b="1" dirty="0">
                <a:solidFill>
                  <a:srgbClr val="57585B"/>
                </a:solidFill>
                <a:latin typeface="Open Sans"/>
                <a:cs typeface="Open Sans"/>
              </a:rPr>
              <a:t>Check</a:t>
            </a:r>
            <a:r>
              <a:rPr sz="1700" b="1" spc="30" dirty="0">
                <a:solidFill>
                  <a:srgbClr val="57585B"/>
                </a:solidFill>
                <a:latin typeface="Open Sans"/>
                <a:cs typeface="Open Sans"/>
              </a:rPr>
              <a:t> </a:t>
            </a:r>
            <a:r>
              <a:rPr sz="1700" b="1" dirty="0">
                <a:solidFill>
                  <a:srgbClr val="57585B"/>
                </a:solidFill>
                <a:latin typeface="Open Sans"/>
                <a:cs typeface="Open Sans"/>
              </a:rPr>
              <a:t>out</a:t>
            </a:r>
            <a:r>
              <a:rPr sz="1700" b="1" spc="30" dirty="0">
                <a:solidFill>
                  <a:srgbClr val="57585B"/>
                </a:solidFill>
                <a:latin typeface="Open Sans"/>
                <a:cs typeface="Open Sans"/>
              </a:rPr>
              <a:t> </a:t>
            </a:r>
            <a:r>
              <a:rPr sz="1700" b="1" spc="-10" dirty="0" err="1">
                <a:solidFill>
                  <a:srgbClr val="57585B"/>
                </a:solidFill>
                <a:latin typeface="Open Sans"/>
                <a:cs typeface="Open Sans"/>
              </a:rPr>
              <a:t>BTCPayServer</a:t>
            </a:r>
            <a:r>
              <a:rPr lang="en-US" sz="1700" b="1" spc="-10" dirty="0">
                <a:solidFill>
                  <a:srgbClr val="57585B"/>
                </a:solidFill>
                <a:latin typeface="Open Sans"/>
                <a:cs typeface="Open Sans"/>
              </a:rPr>
              <a:t> at</a:t>
            </a:r>
            <a:r>
              <a:rPr sz="1700" b="1" spc="-10" dirty="0">
                <a:solidFill>
                  <a:srgbClr val="57585B"/>
                </a:solidFill>
                <a:latin typeface="Open Sans"/>
                <a:cs typeface="Open Sans"/>
              </a:rPr>
              <a:t> </a:t>
            </a:r>
            <a:r>
              <a:rPr lang="en-US" sz="1700" b="1" spc="-10" dirty="0">
                <a:solidFill>
                  <a:srgbClr val="57585B"/>
                </a:solidFill>
                <a:latin typeface="Open Sans"/>
                <a:cs typeface="Open Sans"/>
                <a:hlinkClick r:id="rId6"/>
              </a:rPr>
              <a:t>https://btcpayserver.org/</a:t>
            </a:r>
            <a:r>
              <a:rPr lang="en-US" sz="1700" b="1" spc="-10" dirty="0">
                <a:solidFill>
                  <a:srgbClr val="57585B"/>
                </a:solidFill>
                <a:latin typeface="Open Sans"/>
                <a:cs typeface="Open Sans"/>
              </a:rPr>
              <a:t> </a:t>
            </a:r>
            <a:r>
              <a:rPr sz="1700" b="1" dirty="0">
                <a:solidFill>
                  <a:srgbClr val="57585B"/>
                </a:solidFill>
                <a:latin typeface="Open Sans"/>
                <a:cs typeface="Open Sans"/>
              </a:rPr>
              <a:t>for</a:t>
            </a:r>
            <a:r>
              <a:rPr sz="1700" b="1" spc="25" dirty="0">
                <a:solidFill>
                  <a:srgbClr val="57585B"/>
                </a:solidFill>
                <a:latin typeface="Open Sans"/>
                <a:cs typeface="Open Sans"/>
              </a:rPr>
              <a:t> </a:t>
            </a:r>
            <a:r>
              <a:rPr sz="1700" b="1" dirty="0">
                <a:solidFill>
                  <a:srgbClr val="57585B"/>
                </a:solidFill>
                <a:latin typeface="Open Sans"/>
                <a:cs typeface="Open Sans"/>
              </a:rPr>
              <a:t>more</a:t>
            </a:r>
            <a:r>
              <a:rPr sz="1700" b="1" spc="30" dirty="0">
                <a:solidFill>
                  <a:srgbClr val="57585B"/>
                </a:solidFill>
                <a:latin typeface="Open Sans"/>
                <a:cs typeface="Open Sans"/>
              </a:rPr>
              <a:t> </a:t>
            </a:r>
            <a:r>
              <a:rPr sz="1700" b="1" spc="-10" dirty="0">
                <a:solidFill>
                  <a:srgbClr val="57585B"/>
                </a:solidFill>
                <a:latin typeface="Open Sans"/>
                <a:cs typeface="Open Sans"/>
              </a:rPr>
              <a:t>information </a:t>
            </a:r>
            <a:r>
              <a:rPr sz="1700" b="1" dirty="0">
                <a:solidFill>
                  <a:srgbClr val="57585B"/>
                </a:solidFill>
                <a:latin typeface="Open Sans"/>
                <a:cs typeface="Open Sans"/>
              </a:rPr>
              <a:t>on</a:t>
            </a:r>
            <a:r>
              <a:rPr sz="1700" b="1" spc="20" dirty="0">
                <a:solidFill>
                  <a:srgbClr val="57585B"/>
                </a:solidFill>
                <a:latin typeface="Open Sans"/>
                <a:cs typeface="Open Sans"/>
              </a:rPr>
              <a:t> </a:t>
            </a:r>
            <a:r>
              <a:rPr sz="1700" b="1" dirty="0">
                <a:solidFill>
                  <a:srgbClr val="57585B"/>
                </a:solidFill>
                <a:latin typeface="Open Sans"/>
                <a:cs typeface="Open Sans"/>
              </a:rPr>
              <a:t>how</a:t>
            </a:r>
            <a:r>
              <a:rPr sz="1700" b="1" spc="25" dirty="0">
                <a:solidFill>
                  <a:srgbClr val="57585B"/>
                </a:solidFill>
                <a:latin typeface="Open Sans"/>
                <a:cs typeface="Open Sans"/>
              </a:rPr>
              <a:t> </a:t>
            </a:r>
            <a:r>
              <a:rPr sz="1700" b="1" dirty="0">
                <a:solidFill>
                  <a:srgbClr val="57585B"/>
                </a:solidFill>
                <a:latin typeface="Open Sans"/>
                <a:cs typeface="Open Sans"/>
              </a:rPr>
              <a:t>to</a:t>
            </a:r>
            <a:r>
              <a:rPr sz="1700" b="1" spc="25" dirty="0">
                <a:solidFill>
                  <a:srgbClr val="57585B"/>
                </a:solidFill>
                <a:latin typeface="Open Sans"/>
                <a:cs typeface="Open Sans"/>
              </a:rPr>
              <a:t> </a:t>
            </a:r>
            <a:r>
              <a:rPr sz="1700" b="1" dirty="0">
                <a:solidFill>
                  <a:srgbClr val="57585B"/>
                </a:solidFill>
                <a:latin typeface="Open Sans"/>
                <a:cs typeface="Open Sans"/>
              </a:rPr>
              <a:t>use</a:t>
            </a:r>
            <a:r>
              <a:rPr sz="1700" b="1" spc="25" dirty="0">
                <a:solidFill>
                  <a:srgbClr val="57585B"/>
                </a:solidFill>
                <a:latin typeface="Open Sans"/>
                <a:cs typeface="Open Sans"/>
              </a:rPr>
              <a:t> </a:t>
            </a:r>
            <a:r>
              <a:rPr sz="1700" b="1" spc="-20" dirty="0">
                <a:solidFill>
                  <a:srgbClr val="57585B"/>
                </a:solidFill>
                <a:latin typeface="Open Sans"/>
                <a:cs typeface="Open Sans"/>
              </a:rPr>
              <a:t>this </a:t>
            </a:r>
            <a:r>
              <a:rPr sz="1700" b="1" dirty="0">
                <a:solidFill>
                  <a:srgbClr val="57585B"/>
                </a:solidFill>
                <a:latin typeface="Open Sans"/>
                <a:cs typeface="Open Sans"/>
              </a:rPr>
              <a:t>payment</a:t>
            </a:r>
            <a:r>
              <a:rPr sz="1700" b="1" spc="60" dirty="0">
                <a:solidFill>
                  <a:srgbClr val="57585B"/>
                </a:solidFill>
                <a:latin typeface="Open Sans"/>
                <a:cs typeface="Open Sans"/>
              </a:rPr>
              <a:t> </a:t>
            </a:r>
            <a:r>
              <a:rPr sz="1700" b="1" dirty="0">
                <a:solidFill>
                  <a:srgbClr val="57585B"/>
                </a:solidFill>
                <a:latin typeface="Open Sans"/>
                <a:cs typeface="Open Sans"/>
              </a:rPr>
              <a:t>system</a:t>
            </a:r>
            <a:r>
              <a:rPr sz="1700" b="1" spc="60" dirty="0">
                <a:solidFill>
                  <a:srgbClr val="57585B"/>
                </a:solidFill>
                <a:latin typeface="Open Sans"/>
                <a:cs typeface="Open Sans"/>
              </a:rPr>
              <a:t> </a:t>
            </a:r>
            <a:r>
              <a:rPr sz="1700" b="1" spc="-25" dirty="0">
                <a:solidFill>
                  <a:srgbClr val="57585B"/>
                </a:solidFill>
                <a:latin typeface="Open Sans"/>
                <a:cs typeface="Open Sans"/>
              </a:rPr>
              <a:t>for </a:t>
            </a:r>
            <a:r>
              <a:rPr sz="1700" b="1" dirty="0">
                <a:solidFill>
                  <a:srgbClr val="57585B"/>
                </a:solidFill>
                <a:latin typeface="Open Sans"/>
                <a:cs typeface="Open Sans"/>
              </a:rPr>
              <a:t>your</a:t>
            </a:r>
            <a:r>
              <a:rPr sz="1700" b="1" spc="35" dirty="0">
                <a:solidFill>
                  <a:srgbClr val="57585B"/>
                </a:solidFill>
                <a:latin typeface="Open Sans"/>
                <a:cs typeface="Open Sans"/>
              </a:rPr>
              <a:t> </a:t>
            </a:r>
            <a:r>
              <a:rPr sz="1700" b="1" dirty="0">
                <a:solidFill>
                  <a:srgbClr val="57585B"/>
                </a:solidFill>
                <a:latin typeface="Open Sans"/>
                <a:cs typeface="Open Sans"/>
              </a:rPr>
              <a:t>in-person</a:t>
            </a:r>
            <a:r>
              <a:rPr sz="1700" b="1" spc="35" dirty="0">
                <a:solidFill>
                  <a:srgbClr val="57585B"/>
                </a:solidFill>
                <a:latin typeface="Open Sans"/>
                <a:cs typeface="Open Sans"/>
              </a:rPr>
              <a:t> </a:t>
            </a:r>
            <a:r>
              <a:rPr sz="1700" b="1" dirty="0">
                <a:solidFill>
                  <a:srgbClr val="57585B"/>
                </a:solidFill>
                <a:latin typeface="Open Sans"/>
                <a:cs typeface="Open Sans"/>
              </a:rPr>
              <a:t>or</a:t>
            </a:r>
            <a:r>
              <a:rPr sz="1700" b="1" spc="35" dirty="0">
                <a:solidFill>
                  <a:srgbClr val="57585B"/>
                </a:solidFill>
                <a:latin typeface="Open Sans"/>
                <a:cs typeface="Open Sans"/>
              </a:rPr>
              <a:t> </a:t>
            </a:r>
            <a:r>
              <a:rPr sz="1700" b="1" spc="-10" dirty="0">
                <a:solidFill>
                  <a:srgbClr val="57585B"/>
                </a:solidFill>
                <a:latin typeface="Open Sans"/>
                <a:cs typeface="Open Sans"/>
              </a:rPr>
              <a:t>online business.</a:t>
            </a:r>
            <a:endParaRPr sz="1700" dirty="0">
              <a:latin typeface="Open Sans"/>
              <a:cs typeface="Open Sans"/>
            </a:endParaRPr>
          </a:p>
        </p:txBody>
      </p:sp>
      <p:pic>
        <p:nvPicPr>
          <p:cNvPr id="13" name="object 13"/>
          <p:cNvPicPr/>
          <p:nvPr/>
        </p:nvPicPr>
        <p:blipFill>
          <a:blip r:embed="rId7" cstate="print"/>
          <a:stretch>
            <a:fillRect/>
          </a:stretch>
        </p:blipFill>
        <p:spPr>
          <a:xfrm>
            <a:off x="1641154" y="4120869"/>
            <a:ext cx="7632919" cy="4763538"/>
          </a:xfrm>
          <a:prstGeom prst="rect">
            <a:avLst/>
          </a:prstGeom>
        </p:spPr>
      </p:pic>
      <p:sp>
        <p:nvSpPr>
          <p:cNvPr id="14" name="object 14"/>
          <p:cNvSpPr txBox="1"/>
          <p:nvPr/>
        </p:nvSpPr>
        <p:spPr>
          <a:xfrm>
            <a:off x="2141705" y="4603310"/>
            <a:ext cx="3748404" cy="949960"/>
          </a:xfrm>
          <a:prstGeom prst="rect">
            <a:avLst/>
          </a:prstGeom>
        </p:spPr>
        <p:txBody>
          <a:bodyPr vert="horz" wrap="square" lIns="0" tIns="107950" rIns="0" bIns="0" rtlCol="0">
            <a:spAutoFit/>
          </a:bodyPr>
          <a:lstStyle/>
          <a:p>
            <a:pPr marL="12700" marR="24765">
              <a:lnSpc>
                <a:spcPts val="3250"/>
              </a:lnSpc>
              <a:spcBef>
                <a:spcPts val="850"/>
              </a:spcBef>
            </a:pPr>
            <a:r>
              <a:rPr sz="3350" b="1" spc="-204" dirty="0">
                <a:solidFill>
                  <a:srgbClr val="FFFFFF"/>
                </a:solidFill>
                <a:latin typeface="Open Sans"/>
                <a:cs typeface="Open Sans"/>
              </a:rPr>
              <a:t>Become</a:t>
            </a:r>
            <a:r>
              <a:rPr sz="3350" b="1" spc="-465" dirty="0">
                <a:solidFill>
                  <a:srgbClr val="FFFFFF"/>
                </a:solidFill>
                <a:latin typeface="Open Sans"/>
                <a:cs typeface="Open Sans"/>
              </a:rPr>
              <a:t> </a:t>
            </a:r>
            <a:r>
              <a:rPr sz="3350" b="1" spc="-185" dirty="0">
                <a:solidFill>
                  <a:srgbClr val="FFFFFF"/>
                </a:solidFill>
                <a:latin typeface="Open Sans"/>
                <a:cs typeface="Open Sans"/>
              </a:rPr>
              <a:t>your</a:t>
            </a:r>
            <a:r>
              <a:rPr sz="3350" b="1" spc="-459" dirty="0">
                <a:solidFill>
                  <a:srgbClr val="FFFFFF"/>
                </a:solidFill>
                <a:latin typeface="Open Sans"/>
                <a:cs typeface="Open Sans"/>
              </a:rPr>
              <a:t> </a:t>
            </a:r>
            <a:r>
              <a:rPr sz="3350" b="1" spc="-25" dirty="0">
                <a:solidFill>
                  <a:srgbClr val="FFFFFF"/>
                </a:solidFill>
                <a:latin typeface="Open Sans"/>
                <a:cs typeface="Open Sans"/>
              </a:rPr>
              <a:t>own </a:t>
            </a:r>
            <a:r>
              <a:rPr sz="3350" b="1" spc="-210" dirty="0">
                <a:solidFill>
                  <a:srgbClr val="FFFFFF"/>
                </a:solidFill>
                <a:latin typeface="Open Sans"/>
                <a:cs typeface="Open Sans"/>
              </a:rPr>
              <a:t>payment</a:t>
            </a:r>
            <a:r>
              <a:rPr sz="3350" b="1" spc="-450" dirty="0">
                <a:solidFill>
                  <a:srgbClr val="FFFFFF"/>
                </a:solidFill>
                <a:latin typeface="Open Sans"/>
                <a:cs typeface="Open Sans"/>
              </a:rPr>
              <a:t> </a:t>
            </a:r>
            <a:r>
              <a:rPr sz="3350" b="1" spc="-220" dirty="0">
                <a:solidFill>
                  <a:srgbClr val="FFFFFF"/>
                </a:solidFill>
                <a:latin typeface="Open Sans"/>
                <a:cs typeface="Open Sans"/>
              </a:rPr>
              <a:t>processor.</a:t>
            </a:r>
            <a:endParaRPr sz="3350">
              <a:latin typeface="Open Sans"/>
              <a:cs typeface="Open Sans"/>
            </a:endParaRPr>
          </a:p>
        </p:txBody>
      </p:sp>
      <p:sp>
        <p:nvSpPr>
          <p:cNvPr id="15" name="object 15"/>
          <p:cNvSpPr txBox="1"/>
          <p:nvPr/>
        </p:nvSpPr>
        <p:spPr>
          <a:xfrm>
            <a:off x="7491989" y="7814745"/>
            <a:ext cx="537845" cy="123189"/>
          </a:xfrm>
          <a:prstGeom prst="rect">
            <a:avLst/>
          </a:prstGeom>
        </p:spPr>
        <p:txBody>
          <a:bodyPr vert="horz" wrap="square" lIns="0" tIns="17145" rIns="0" bIns="0" rtlCol="0">
            <a:spAutoFit/>
          </a:bodyPr>
          <a:lstStyle/>
          <a:p>
            <a:pPr marL="12700">
              <a:lnSpc>
                <a:spcPct val="100000"/>
              </a:lnSpc>
              <a:spcBef>
                <a:spcPts val="135"/>
              </a:spcBef>
            </a:pPr>
            <a:r>
              <a:rPr sz="600" b="1" spc="-10" dirty="0">
                <a:solidFill>
                  <a:srgbClr val="FFFFFF"/>
                </a:solidFill>
                <a:latin typeface="Open Sans"/>
                <a:cs typeface="Open Sans"/>
              </a:rPr>
              <a:t>Open</a:t>
            </a:r>
            <a:r>
              <a:rPr sz="600" b="1" spc="-70" dirty="0">
                <a:solidFill>
                  <a:srgbClr val="FFFFFF"/>
                </a:solidFill>
                <a:latin typeface="Open Sans"/>
                <a:cs typeface="Open Sans"/>
              </a:rPr>
              <a:t> </a:t>
            </a:r>
            <a:r>
              <a:rPr sz="600" b="1" spc="-10" dirty="0">
                <a:solidFill>
                  <a:srgbClr val="FFFFFF"/>
                </a:solidFill>
                <a:latin typeface="Open Sans"/>
                <a:cs typeface="Open Sans"/>
              </a:rPr>
              <a:t>in</a:t>
            </a:r>
            <a:r>
              <a:rPr sz="600" b="1" spc="-75" dirty="0">
                <a:solidFill>
                  <a:srgbClr val="FFFFFF"/>
                </a:solidFill>
                <a:latin typeface="Open Sans"/>
                <a:cs typeface="Open Sans"/>
              </a:rPr>
              <a:t> </a:t>
            </a:r>
            <a:r>
              <a:rPr sz="600" b="1" spc="-20" dirty="0">
                <a:solidFill>
                  <a:srgbClr val="FFFFFF"/>
                </a:solidFill>
                <a:latin typeface="Open Sans"/>
                <a:cs typeface="Open Sans"/>
              </a:rPr>
              <a:t>wallet</a:t>
            </a:r>
            <a:endParaRPr sz="600">
              <a:latin typeface="Open Sans"/>
              <a:cs typeface="Open Sans"/>
            </a:endParaRPr>
          </a:p>
        </p:txBody>
      </p:sp>
      <p:sp>
        <p:nvSpPr>
          <p:cNvPr id="16" name="object 16"/>
          <p:cNvSpPr txBox="1"/>
          <p:nvPr/>
        </p:nvSpPr>
        <p:spPr>
          <a:xfrm>
            <a:off x="7336368" y="8095760"/>
            <a:ext cx="852805" cy="104139"/>
          </a:xfrm>
          <a:prstGeom prst="rect">
            <a:avLst/>
          </a:prstGeom>
        </p:spPr>
        <p:txBody>
          <a:bodyPr vert="horz" wrap="square" lIns="0" tIns="14604" rIns="0" bIns="0" rtlCol="0">
            <a:spAutoFit/>
          </a:bodyPr>
          <a:lstStyle/>
          <a:p>
            <a:pPr marL="12700">
              <a:lnSpc>
                <a:spcPct val="100000"/>
              </a:lnSpc>
              <a:spcBef>
                <a:spcPts val="114"/>
              </a:spcBef>
            </a:pPr>
            <a:r>
              <a:rPr sz="500" b="1" spc="-25" dirty="0">
                <a:solidFill>
                  <a:srgbClr val="808285"/>
                </a:solidFill>
                <a:latin typeface="Open Sans"/>
                <a:cs typeface="Open Sans"/>
              </a:rPr>
              <a:t>Recommended</a:t>
            </a:r>
            <a:r>
              <a:rPr sz="500" b="1" spc="5" dirty="0">
                <a:solidFill>
                  <a:srgbClr val="808285"/>
                </a:solidFill>
                <a:latin typeface="Open Sans"/>
                <a:cs typeface="Open Sans"/>
              </a:rPr>
              <a:t> </a:t>
            </a:r>
            <a:r>
              <a:rPr sz="500" b="1" spc="-25" dirty="0">
                <a:solidFill>
                  <a:srgbClr val="808285"/>
                </a:solidFill>
                <a:latin typeface="Open Sans"/>
                <a:cs typeface="Open Sans"/>
              </a:rPr>
              <a:t>fee:</a:t>
            </a:r>
            <a:r>
              <a:rPr sz="500" b="1" spc="5" dirty="0">
                <a:solidFill>
                  <a:srgbClr val="808285"/>
                </a:solidFill>
                <a:latin typeface="Open Sans"/>
                <a:cs typeface="Open Sans"/>
              </a:rPr>
              <a:t> </a:t>
            </a:r>
            <a:r>
              <a:rPr sz="500" b="1" spc="-10" dirty="0">
                <a:solidFill>
                  <a:srgbClr val="808285"/>
                </a:solidFill>
                <a:latin typeface="Open Sans"/>
                <a:cs typeface="Open Sans"/>
              </a:rPr>
              <a:t>sat/byte</a:t>
            </a:r>
            <a:endParaRPr sz="500">
              <a:latin typeface="Open Sans"/>
              <a:cs typeface="Open Sans"/>
            </a:endParaRPr>
          </a:p>
        </p:txBody>
      </p:sp>
      <p:sp>
        <p:nvSpPr>
          <p:cNvPr id="17" name="object 17"/>
          <p:cNvSpPr txBox="1"/>
          <p:nvPr/>
        </p:nvSpPr>
        <p:spPr>
          <a:xfrm>
            <a:off x="6882593" y="5013574"/>
            <a:ext cx="822325" cy="302895"/>
          </a:xfrm>
          <a:prstGeom prst="rect">
            <a:avLst/>
          </a:prstGeom>
        </p:spPr>
        <p:txBody>
          <a:bodyPr vert="horz" wrap="square" lIns="0" tIns="15875" rIns="0" bIns="0" rtlCol="0">
            <a:spAutoFit/>
          </a:bodyPr>
          <a:lstStyle/>
          <a:p>
            <a:pPr marL="110489">
              <a:lnSpc>
                <a:spcPct val="100000"/>
              </a:lnSpc>
              <a:spcBef>
                <a:spcPts val="125"/>
              </a:spcBef>
            </a:pPr>
            <a:r>
              <a:rPr sz="600" b="1" spc="-30" dirty="0">
                <a:solidFill>
                  <a:srgbClr val="FFFFFF"/>
                </a:solidFill>
                <a:latin typeface="Open Sans"/>
                <a:cs typeface="Open Sans"/>
              </a:rPr>
              <a:t>Awaiting</a:t>
            </a:r>
            <a:r>
              <a:rPr sz="600" b="1" spc="-35" dirty="0">
                <a:solidFill>
                  <a:srgbClr val="FFFFFF"/>
                </a:solidFill>
                <a:latin typeface="Open Sans"/>
                <a:cs typeface="Open Sans"/>
              </a:rPr>
              <a:t> </a:t>
            </a:r>
            <a:r>
              <a:rPr sz="600" b="1" spc="-25" dirty="0">
                <a:solidFill>
                  <a:srgbClr val="FFFFFF"/>
                </a:solidFill>
                <a:latin typeface="Open Sans"/>
                <a:cs typeface="Open Sans"/>
              </a:rPr>
              <a:t>payment...</a:t>
            </a:r>
            <a:endParaRPr sz="600">
              <a:latin typeface="Open Sans"/>
              <a:cs typeface="Open Sans"/>
            </a:endParaRPr>
          </a:p>
          <a:p>
            <a:pPr marL="12700">
              <a:lnSpc>
                <a:spcPct val="100000"/>
              </a:lnSpc>
              <a:spcBef>
                <a:spcPts val="660"/>
              </a:spcBef>
            </a:pPr>
            <a:r>
              <a:rPr sz="650" b="1" spc="-50" dirty="0">
                <a:solidFill>
                  <a:srgbClr val="808285"/>
                </a:solidFill>
                <a:latin typeface="Open Sans"/>
                <a:cs typeface="Open Sans"/>
              </a:rPr>
              <a:t>Pay</a:t>
            </a:r>
            <a:r>
              <a:rPr sz="650" b="1" spc="-70" dirty="0">
                <a:solidFill>
                  <a:srgbClr val="808285"/>
                </a:solidFill>
                <a:latin typeface="Open Sans"/>
                <a:cs typeface="Open Sans"/>
              </a:rPr>
              <a:t> </a:t>
            </a:r>
            <a:r>
              <a:rPr sz="650" b="1" spc="-20" dirty="0">
                <a:solidFill>
                  <a:srgbClr val="808285"/>
                </a:solidFill>
                <a:latin typeface="Open Sans"/>
                <a:cs typeface="Open Sans"/>
              </a:rPr>
              <a:t>with</a:t>
            </a:r>
            <a:endParaRPr sz="650">
              <a:latin typeface="Open Sans"/>
              <a:cs typeface="Open Sans"/>
            </a:endParaRPr>
          </a:p>
        </p:txBody>
      </p:sp>
      <p:sp>
        <p:nvSpPr>
          <p:cNvPr id="18" name="object 18"/>
          <p:cNvSpPr txBox="1"/>
          <p:nvPr/>
        </p:nvSpPr>
        <p:spPr>
          <a:xfrm>
            <a:off x="7181871" y="5810254"/>
            <a:ext cx="202565" cy="125730"/>
          </a:xfrm>
          <a:prstGeom prst="rect">
            <a:avLst/>
          </a:prstGeom>
        </p:spPr>
        <p:txBody>
          <a:bodyPr vert="horz" wrap="square" lIns="0" tIns="13335" rIns="0" bIns="0" rtlCol="0">
            <a:spAutoFit/>
          </a:bodyPr>
          <a:lstStyle/>
          <a:p>
            <a:pPr marL="12700">
              <a:lnSpc>
                <a:spcPct val="100000"/>
              </a:lnSpc>
              <a:spcBef>
                <a:spcPts val="105"/>
              </a:spcBef>
            </a:pPr>
            <a:r>
              <a:rPr sz="650" b="0" spc="-20" dirty="0">
                <a:solidFill>
                  <a:srgbClr val="808285"/>
                </a:solidFill>
                <a:latin typeface="Open Sans Medium"/>
                <a:cs typeface="Open Sans Medium"/>
              </a:rPr>
              <a:t>Scan</a:t>
            </a:r>
            <a:endParaRPr sz="650">
              <a:latin typeface="Open Sans Medium"/>
              <a:cs typeface="Open Sans Medium"/>
            </a:endParaRPr>
          </a:p>
        </p:txBody>
      </p:sp>
      <p:sp>
        <p:nvSpPr>
          <p:cNvPr id="19" name="object 19"/>
          <p:cNvSpPr txBox="1"/>
          <p:nvPr/>
        </p:nvSpPr>
        <p:spPr>
          <a:xfrm>
            <a:off x="8145542" y="5810254"/>
            <a:ext cx="223520" cy="125730"/>
          </a:xfrm>
          <a:prstGeom prst="rect">
            <a:avLst/>
          </a:prstGeom>
        </p:spPr>
        <p:txBody>
          <a:bodyPr vert="horz" wrap="square" lIns="0" tIns="13335" rIns="0" bIns="0" rtlCol="0">
            <a:spAutoFit/>
          </a:bodyPr>
          <a:lstStyle/>
          <a:p>
            <a:pPr marL="12700">
              <a:lnSpc>
                <a:spcPct val="100000"/>
              </a:lnSpc>
              <a:spcBef>
                <a:spcPts val="105"/>
              </a:spcBef>
            </a:pPr>
            <a:r>
              <a:rPr sz="650" b="0" spc="-20" dirty="0">
                <a:solidFill>
                  <a:srgbClr val="808285"/>
                </a:solidFill>
                <a:latin typeface="Open Sans Medium"/>
                <a:cs typeface="Open Sans Medium"/>
              </a:rPr>
              <a:t>Copy</a:t>
            </a:r>
            <a:endParaRPr sz="650">
              <a:latin typeface="Open Sans Medium"/>
              <a:cs typeface="Open Sans Medium"/>
            </a:endParaRPr>
          </a:p>
        </p:txBody>
      </p:sp>
      <p:sp>
        <p:nvSpPr>
          <p:cNvPr id="20" name="object 20"/>
          <p:cNvSpPr txBox="1"/>
          <p:nvPr/>
        </p:nvSpPr>
        <p:spPr>
          <a:xfrm>
            <a:off x="8237232" y="5208197"/>
            <a:ext cx="454659" cy="116839"/>
          </a:xfrm>
          <a:prstGeom prst="rect">
            <a:avLst/>
          </a:prstGeom>
        </p:spPr>
        <p:txBody>
          <a:bodyPr vert="horz" wrap="square" lIns="0" tIns="12065" rIns="0" bIns="0" rtlCol="0">
            <a:spAutoFit/>
          </a:bodyPr>
          <a:lstStyle/>
          <a:p>
            <a:pPr marL="12700">
              <a:lnSpc>
                <a:spcPct val="100000"/>
              </a:lnSpc>
              <a:spcBef>
                <a:spcPts val="95"/>
              </a:spcBef>
            </a:pPr>
            <a:r>
              <a:rPr sz="600" b="0" spc="-25" dirty="0">
                <a:solidFill>
                  <a:srgbClr val="808285"/>
                </a:solidFill>
                <a:latin typeface="Open Sans Medium"/>
                <a:cs typeface="Open Sans Medium"/>
              </a:rPr>
              <a:t>Bitcoin</a:t>
            </a:r>
            <a:r>
              <a:rPr sz="600" b="0" spc="25" dirty="0">
                <a:solidFill>
                  <a:srgbClr val="808285"/>
                </a:solidFill>
                <a:latin typeface="Open Sans Medium"/>
                <a:cs typeface="Open Sans Medium"/>
              </a:rPr>
              <a:t> </a:t>
            </a:r>
            <a:r>
              <a:rPr sz="600" b="0" spc="-20" dirty="0">
                <a:solidFill>
                  <a:srgbClr val="808285"/>
                </a:solidFill>
                <a:latin typeface="Open Sans Medium"/>
                <a:cs typeface="Open Sans Medium"/>
              </a:rPr>
              <a:t>(BTC)</a:t>
            </a:r>
            <a:endParaRPr sz="600">
              <a:latin typeface="Open Sans Medium"/>
              <a:cs typeface="Open Sans Medium"/>
            </a:endParaRPr>
          </a:p>
        </p:txBody>
      </p:sp>
      <p:sp>
        <p:nvSpPr>
          <p:cNvPr id="21" name="object 21"/>
          <p:cNvSpPr txBox="1"/>
          <p:nvPr/>
        </p:nvSpPr>
        <p:spPr>
          <a:xfrm>
            <a:off x="8115488" y="5439192"/>
            <a:ext cx="572135" cy="223520"/>
          </a:xfrm>
          <a:prstGeom prst="rect">
            <a:avLst/>
          </a:prstGeom>
        </p:spPr>
        <p:txBody>
          <a:bodyPr vert="horz" wrap="square" lIns="0" tIns="29209" rIns="0" bIns="0" rtlCol="0">
            <a:spAutoFit/>
          </a:bodyPr>
          <a:lstStyle/>
          <a:p>
            <a:pPr marL="12700">
              <a:lnSpc>
                <a:spcPct val="100000"/>
              </a:lnSpc>
              <a:spcBef>
                <a:spcPts val="229"/>
              </a:spcBef>
            </a:pPr>
            <a:r>
              <a:rPr sz="600" b="0" dirty="0">
                <a:solidFill>
                  <a:srgbClr val="808285"/>
                </a:solidFill>
                <a:latin typeface="Open Sans Medium"/>
                <a:cs typeface="Open Sans Medium"/>
              </a:rPr>
              <a:t>0.0000010</a:t>
            </a:r>
            <a:r>
              <a:rPr sz="600" b="0" spc="70" dirty="0">
                <a:solidFill>
                  <a:srgbClr val="808285"/>
                </a:solidFill>
                <a:latin typeface="Open Sans Medium"/>
                <a:cs typeface="Open Sans Medium"/>
              </a:rPr>
              <a:t> </a:t>
            </a:r>
            <a:r>
              <a:rPr sz="600" b="0" spc="-25" dirty="0">
                <a:solidFill>
                  <a:srgbClr val="808285"/>
                </a:solidFill>
                <a:latin typeface="Open Sans Medium"/>
                <a:cs typeface="Open Sans Medium"/>
              </a:rPr>
              <a:t>BTC</a:t>
            </a:r>
            <a:endParaRPr sz="600">
              <a:latin typeface="Open Sans Medium"/>
              <a:cs typeface="Open Sans Medium"/>
            </a:endParaRPr>
          </a:p>
          <a:p>
            <a:pPr marL="96520">
              <a:lnSpc>
                <a:spcPct val="100000"/>
              </a:lnSpc>
              <a:spcBef>
                <a:spcPts val="105"/>
              </a:spcBef>
            </a:pPr>
            <a:r>
              <a:rPr sz="500" b="0" i="1" dirty="0">
                <a:solidFill>
                  <a:srgbClr val="808285"/>
                </a:solidFill>
                <a:latin typeface="Open Sans Medium"/>
                <a:cs typeface="Open Sans Medium"/>
              </a:rPr>
              <a:t>1</a:t>
            </a:r>
            <a:r>
              <a:rPr sz="500" b="0" i="1" spc="50" dirty="0">
                <a:solidFill>
                  <a:srgbClr val="808285"/>
                </a:solidFill>
                <a:latin typeface="Open Sans Medium"/>
                <a:cs typeface="Open Sans Medium"/>
              </a:rPr>
              <a:t> </a:t>
            </a:r>
            <a:r>
              <a:rPr sz="500" b="0" i="1" dirty="0">
                <a:solidFill>
                  <a:srgbClr val="808285"/>
                </a:solidFill>
                <a:latin typeface="Open Sans Medium"/>
                <a:cs typeface="Open Sans Medium"/>
              </a:rPr>
              <a:t>BTC</a:t>
            </a:r>
            <a:r>
              <a:rPr sz="500" b="0" i="1" spc="50" dirty="0">
                <a:solidFill>
                  <a:srgbClr val="808285"/>
                </a:solidFill>
                <a:latin typeface="Open Sans Medium"/>
                <a:cs typeface="Open Sans Medium"/>
              </a:rPr>
              <a:t> </a:t>
            </a:r>
            <a:r>
              <a:rPr sz="500" b="0" i="1" dirty="0">
                <a:solidFill>
                  <a:srgbClr val="808285"/>
                </a:solidFill>
                <a:latin typeface="Open Sans Medium"/>
                <a:cs typeface="Open Sans Medium"/>
              </a:rPr>
              <a:t>=</a:t>
            </a:r>
            <a:r>
              <a:rPr sz="500" b="0" i="1" spc="55" dirty="0">
                <a:solidFill>
                  <a:srgbClr val="808285"/>
                </a:solidFill>
                <a:latin typeface="Open Sans Medium"/>
                <a:cs typeface="Open Sans Medium"/>
              </a:rPr>
              <a:t> </a:t>
            </a:r>
            <a:r>
              <a:rPr sz="500" b="0" i="1" spc="-10" dirty="0">
                <a:solidFill>
                  <a:srgbClr val="808285"/>
                </a:solidFill>
                <a:latin typeface="Open Sans Medium"/>
                <a:cs typeface="Open Sans Medium"/>
              </a:rPr>
              <a:t>$(USD)</a:t>
            </a:r>
            <a:endParaRPr sz="500">
              <a:latin typeface="Open Sans Medium"/>
              <a:cs typeface="Open Sans Medium"/>
            </a:endParaRPr>
          </a:p>
        </p:txBody>
      </p:sp>
      <p:sp>
        <p:nvSpPr>
          <p:cNvPr id="22" name="object 22"/>
          <p:cNvSpPr txBox="1"/>
          <p:nvPr/>
        </p:nvSpPr>
        <p:spPr>
          <a:xfrm>
            <a:off x="2719741" y="6405840"/>
            <a:ext cx="504825" cy="175895"/>
          </a:xfrm>
          <a:prstGeom prst="rect">
            <a:avLst/>
          </a:prstGeom>
        </p:spPr>
        <p:txBody>
          <a:bodyPr vert="horz" wrap="square" lIns="0" tIns="17145" rIns="0" bIns="0" rtlCol="0">
            <a:spAutoFit/>
          </a:bodyPr>
          <a:lstStyle/>
          <a:p>
            <a:pPr marL="12700">
              <a:lnSpc>
                <a:spcPct val="100000"/>
              </a:lnSpc>
              <a:spcBef>
                <a:spcPts val="135"/>
              </a:spcBef>
            </a:pPr>
            <a:r>
              <a:rPr sz="950" b="1" spc="-10" dirty="0">
                <a:solidFill>
                  <a:srgbClr val="FFFFFF"/>
                </a:solidFill>
                <a:latin typeface="Open Sans"/>
                <a:cs typeface="Open Sans"/>
              </a:rPr>
              <a:t>Invoices</a:t>
            </a:r>
            <a:endParaRPr sz="950">
              <a:latin typeface="Open Sans"/>
              <a:cs typeface="Open Sans"/>
            </a:endParaRPr>
          </a:p>
        </p:txBody>
      </p:sp>
      <p:sp>
        <p:nvSpPr>
          <p:cNvPr id="23" name="object 23"/>
          <p:cNvSpPr txBox="1"/>
          <p:nvPr/>
        </p:nvSpPr>
        <p:spPr>
          <a:xfrm>
            <a:off x="4918453" y="6088189"/>
            <a:ext cx="1873885" cy="95250"/>
          </a:xfrm>
          <a:prstGeom prst="rect">
            <a:avLst/>
          </a:prstGeom>
        </p:spPr>
        <p:txBody>
          <a:bodyPr vert="horz" wrap="square" lIns="0" tIns="13335" rIns="0" bIns="0" rtlCol="0">
            <a:spAutoFit/>
          </a:bodyPr>
          <a:lstStyle/>
          <a:p>
            <a:pPr marL="12700">
              <a:lnSpc>
                <a:spcPct val="100000"/>
              </a:lnSpc>
              <a:spcBef>
                <a:spcPts val="105"/>
              </a:spcBef>
            </a:pPr>
            <a:r>
              <a:rPr sz="450" b="1" spc="-10" dirty="0">
                <a:solidFill>
                  <a:srgbClr val="FFFFFF"/>
                </a:solidFill>
                <a:latin typeface="Open Sans"/>
                <a:cs typeface="Open Sans"/>
              </a:rPr>
              <a:t>SERVER</a:t>
            </a:r>
            <a:r>
              <a:rPr sz="450" b="1" spc="-20" dirty="0">
                <a:solidFill>
                  <a:srgbClr val="FFFFFF"/>
                </a:solidFill>
                <a:latin typeface="Open Sans"/>
                <a:cs typeface="Open Sans"/>
              </a:rPr>
              <a:t> </a:t>
            </a:r>
            <a:r>
              <a:rPr sz="450" b="1" dirty="0">
                <a:solidFill>
                  <a:srgbClr val="FFFFFF"/>
                </a:solidFill>
                <a:latin typeface="Open Sans"/>
                <a:cs typeface="Open Sans"/>
              </a:rPr>
              <a:t>SETTINGS</a:t>
            </a:r>
            <a:r>
              <a:rPr sz="450" b="1" spc="405" dirty="0">
                <a:solidFill>
                  <a:srgbClr val="FFFFFF"/>
                </a:solidFill>
                <a:latin typeface="Open Sans"/>
                <a:cs typeface="Open Sans"/>
              </a:rPr>
              <a:t> </a:t>
            </a:r>
            <a:r>
              <a:rPr sz="450" b="1" dirty="0">
                <a:solidFill>
                  <a:srgbClr val="FFFFFF"/>
                </a:solidFill>
                <a:latin typeface="Open Sans"/>
                <a:cs typeface="Open Sans"/>
              </a:rPr>
              <a:t>STORES</a:t>
            </a:r>
            <a:r>
              <a:rPr sz="450" b="1" spc="195" dirty="0">
                <a:solidFill>
                  <a:srgbClr val="FFFFFF"/>
                </a:solidFill>
                <a:latin typeface="Open Sans"/>
                <a:cs typeface="Open Sans"/>
              </a:rPr>
              <a:t>  </a:t>
            </a:r>
            <a:r>
              <a:rPr sz="450" b="1" dirty="0">
                <a:solidFill>
                  <a:srgbClr val="FFFFFF"/>
                </a:solidFill>
                <a:latin typeface="Open Sans"/>
                <a:cs typeface="Open Sans"/>
              </a:rPr>
              <a:t>APPS</a:t>
            </a:r>
            <a:r>
              <a:rPr sz="450" b="1" spc="405" dirty="0">
                <a:solidFill>
                  <a:srgbClr val="FFFFFF"/>
                </a:solidFill>
                <a:latin typeface="Open Sans"/>
                <a:cs typeface="Open Sans"/>
              </a:rPr>
              <a:t> </a:t>
            </a:r>
            <a:r>
              <a:rPr sz="450" b="1" dirty="0">
                <a:solidFill>
                  <a:srgbClr val="FFFFFF"/>
                </a:solidFill>
                <a:latin typeface="Open Sans"/>
                <a:cs typeface="Open Sans"/>
              </a:rPr>
              <a:t>WALLETS</a:t>
            </a:r>
            <a:r>
              <a:rPr sz="450" b="1" spc="405" dirty="0">
                <a:solidFill>
                  <a:srgbClr val="FFFFFF"/>
                </a:solidFill>
                <a:latin typeface="Open Sans"/>
                <a:cs typeface="Open Sans"/>
              </a:rPr>
              <a:t> </a:t>
            </a:r>
            <a:r>
              <a:rPr sz="450" b="1" dirty="0">
                <a:solidFill>
                  <a:srgbClr val="FFFFFF"/>
                </a:solidFill>
                <a:latin typeface="Open Sans"/>
                <a:cs typeface="Open Sans"/>
              </a:rPr>
              <a:t>INVOICES</a:t>
            </a:r>
            <a:r>
              <a:rPr sz="450" b="1" spc="195" dirty="0">
                <a:solidFill>
                  <a:srgbClr val="FFFFFF"/>
                </a:solidFill>
                <a:latin typeface="Open Sans"/>
                <a:cs typeface="Open Sans"/>
              </a:rPr>
              <a:t>  </a:t>
            </a:r>
            <a:r>
              <a:rPr sz="450" b="1" spc="-25" dirty="0">
                <a:solidFill>
                  <a:srgbClr val="FFFFFF"/>
                </a:solidFill>
                <a:latin typeface="Open Sans"/>
                <a:cs typeface="Open Sans"/>
              </a:rPr>
              <a:t>PAY</a:t>
            </a:r>
            <a:endParaRPr sz="450">
              <a:latin typeface="Open Sans"/>
              <a:cs typeface="Open Sans"/>
            </a:endParaRPr>
          </a:p>
        </p:txBody>
      </p:sp>
      <p:sp>
        <p:nvSpPr>
          <p:cNvPr id="24" name="object 24"/>
          <p:cNvSpPr txBox="1"/>
          <p:nvPr/>
        </p:nvSpPr>
        <p:spPr>
          <a:xfrm>
            <a:off x="6249093" y="7214189"/>
            <a:ext cx="266700" cy="97155"/>
          </a:xfrm>
          <a:prstGeom prst="rect">
            <a:avLst/>
          </a:prstGeom>
        </p:spPr>
        <p:txBody>
          <a:bodyPr vert="horz" wrap="square" lIns="0" tIns="15240" rIns="0" bIns="0" rtlCol="0">
            <a:spAutoFit/>
          </a:bodyPr>
          <a:lstStyle/>
          <a:p>
            <a:pPr marL="12700">
              <a:lnSpc>
                <a:spcPct val="100000"/>
              </a:lnSpc>
              <a:spcBef>
                <a:spcPts val="120"/>
              </a:spcBef>
            </a:pPr>
            <a:r>
              <a:rPr sz="450" b="1" spc="-10" dirty="0">
                <a:solidFill>
                  <a:srgbClr val="FFFFFF"/>
                </a:solidFill>
                <a:latin typeface="Open Sans"/>
                <a:cs typeface="Open Sans"/>
              </a:rPr>
              <a:t>Amount</a:t>
            </a:r>
            <a:endParaRPr sz="450">
              <a:latin typeface="Open Sans"/>
              <a:cs typeface="Open Sans"/>
            </a:endParaRPr>
          </a:p>
        </p:txBody>
      </p:sp>
      <p:sp>
        <p:nvSpPr>
          <p:cNvPr id="25" name="object 25"/>
          <p:cNvSpPr txBox="1"/>
          <p:nvPr/>
        </p:nvSpPr>
        <p:spPr>
          <a:xfrm>
            <a:off x="4973706" y="7213534"/>
            <a:ext cx="215265" cy="97155"/>
          </a:xfrm>
          <a:prstGeom prst="rect">
            <a:avLst/>
          </a:prstGeom>
        </p:spPr>
        <p:txBody>
          <a:bodyPr vert="horz" wrap="square" lIns="0" tIns="15240" rIns="0" bIns="0" rtlCol="0">
            <a:spAutoFit/>
          </a:bodyPr>
          <a:lstStyle/>
          <a:p>
            <a:pPr marL="12700">
              <a:lnSpc>
                <a:spcPct val="100000"/>
              </a:lnSpc>
              <a:spcBef>
                <a:spcPts val="120"/>
              </a:spcBef>
            </a:pPr>
            <a:r>
              <a:rPr sz="450" b="1" spc="-10" dirty="0">
                <a:solidFill>
                  <a:srgbClr val="FFFFFF"/>
                </a:solidFill>
                <a:latin typeface="Open Sans"/>
                <a:cs typeface="Open Sans"/>
              </a:rPr>
              <a:t>Status</a:t>
            </a:r>
            <a:endParaRPr sz="450">
              <a:latin typeface="Open Sans"/>
              <a:cs typeface="Open Sans"/>
            </a:endParaRPr>
          </a:p>
        </p:txBody>
      </p:sp>
      <p:sp>
        <p:nvSpPr>
          <p:cNvPr id="26" name="object 26"/>
          <p:cNvSpPr txBox="1"/>
          <p:nvPr/>
        </p:nvSpPr>
        <p:spPr>
          <a:xfrm>
            <a:off x="2720499" y="6750911"/>
            <a:ext cx="1118235" cy="97155"/>
          </a:xfrm>
          <a:prstGeom prst="rect">
            <a:avLst/>
          </a:prstGeom>
        </p:spPr>
        <p:txBody>
          <a:bodyPr vert="horz" wrap="square" lIns="0" tIns="15240" rIns="0" bIns="0" rtlCol="0">
            <a:spAutoFit/>
          </a:bodyPr>
          <a:lstStyle/>
          <a:p>
            <a:pPr marL="12700">
              <a:lnSpc>
                <a:spcPct val="100000"/>
              </a:lnSpc>
              <a:spcBef>
                <a:spcPts val="120"/>
              </a:spcBef>
            </a:pPr>
            <a:r>
              <a:rPr sz="450" b="0" dirty="0">
                <a:solidFill>
                  <a:srgbClr val="FFFFFF"/>
                </a:solidFill>
                <a:latin typeface="Open Sans Medium"/>
                <a:cs typeface="Open Sans Medium"/>
              </a:rPr>
              <a:t>Create,</a:t>
            </a:r>
            <a:r>
              <a:rPr sz="450" b="0" spc="20" dirty="0">
                <a:solidFill>
                  <a:srgbClr val="FFFFFF"/>
                </a:solidFill>
                <a:latin typeface="Open Sans Medium"/>
                <a:cs typeface="Open Sans Medium"/>
              </a:rPr>
              <a:t> </a:t>
            </a:r>
            <a:r>
              <a:rPr sz="450" b="0" dirty="0">
                <a:solidFill>
                  <a:srgbClr val="FFFFFF"/>
                </a:solidFill>
                <a:latin typeface="Open Sans Medium"/>
                <a:cs typeface="Open Sans Medium"/>
              </a:rPr>
              <a:t>search</a:t>
            </a:r>
            <a:r>
              <a:rPr sz="450" b="0" spc="25" dirty="0">
                <a:solidFill>
                  <a:srgbClr val="FFFFFF"/>
                </a:solidFill>
                <a:latin typeface="Open Sans Medium"/>
                <a:cs typeface="Open Sans Medium"/>
              </a:rPr>
              <a:t> </a:t>
            </a:r>
            <a:r>
              <a:rPr sz="450" b="0" dirty="0">
                <a:solidFill>
                  <a:srgbClr val="FFFFFF"/>
                </a:solidFill>
                <a:latin typeface="Open Sans Medium"/>
                <a:cs typeface="Open Sans Medium"/>
              </a:rPr>
              <a:t>or</a:t>
            </a:r>
            <a:r>
              <a:rPr sz="450" b="0" spc="25" dirty="0">
                <a:solidFill>
                  <a:srgbClr val="FFFFFF"/>
                </a:solidFill>
                <a:latin typeface="Open Sans Medium"/>
                <a:cs typeface="Open Sans Medium"/>
              </a:rPr>
              <a:t> </a:t>
            </a:r>
            <a:r>
              <a:rPr sz="450" b="0" dirty="0">
                <a:solidFill>
                  <a:srgbClr val="FFFFFF"/>
                </a:solidFill>
                <a:latin typeface="Open Sans Medium"/>
                <a:cs typeface="Open Sans Medium"/>
              </a:rPr>
              <a:t>pay</a:t>
            </a:r>
            <a:r>
              <a:rPr sz="450" b="0" spc="25" dirty="0">
                <a:solidFill>
                  <a:srgbClr val="FFFFFF"/>
                </a:solidFill>
                <a:latin typeface="Open Sans Medium"/>
                <a:cs typeface="Open Sans Medium"/>
              </a:rPr>
              <a:t> </a:t>
            </a:r>
            <a:r>
              <a:rPr sz="450" b="0" dirty="0">
                <a:solidFill>
                  <a:srgbClr val="FFFFFF"/>
                </a:solidFill>
                <a:latin typeface="Open Sans Medium"/>
                <a:cs typeface="Open Sans Medium"/>
              </a:rPr>
              <a:t>an</a:t>
            </a:r>
            <a:r>
              <a:rPr sz="450" b="0" spc="20" dirty="0">
                <a:solidFill>
                  <a:srgbClr val="FFFFFF"/>
                </a:solidFill>
                <a:latin typeface="Open Sans Medium"/>
                <a:cs typeface="Open Sans Medium"/>
              </a:rPr>
              <a:t> </a:t>
            </a:r>
            <a:r>
              <a:rPr sz="450" b="0" dirty="0">
                <a:solidFill>
                  <a:srgbClr val="FFFFFF"/>
                </a:solidFill>
                <a:latin typeface="Open Sans Medium"/>
                <a:cs typeface="Open Sans Medium"/>
              </a:rPr>
              <a:t>invoice.</a:t>
            </a:r>
            <a:r>
              <a:rPr sz="450" b="0" spc="25" dirty="0">
                <a:solidFill>
                  <a:srgbClr val="FFFFFF"/>
                </a:solidFill>
                <a:latin typeface="Open Sans Medium"/>
                <a:cs typeface="Open Sans Medium"/>
              </a:rPr>
              <a:t> </a:t>
            </a:r>
            <a:r>
              <a:rPr sz="450" b="0" spc="-10" dirty="0">
                <a:solidFill>
                  <a:srgbClr val="FFFFFF"/>
                </a:solidFill>
                <a:latin typeface="Open Sans Medium"/>
                <a:cs typeface="Open Sans Medium"/>
              </a:rPr>
              <a:t>(</a:t>
            </a:r>
            <a:r>
              <a:rPr sz="450" b="0" spc="-10" dirty="0">
                <a:solidFill>
                  <a:srgbClr val="37672C"/>
                </a:solidFill>
                <a:latin typeface="Open Sans Medium"/>
                <a:cs typeface="Open Sans Medium"/>
              </a:rPr>
              <a:t>Help</a:t>
            </a:r>
            <a:r>
              <a:rPr sz="450" b="0" spc="-10" dirty="0">
                <a:solidFill>
                  <a:srgbClr val="FFFFFF"/>
                </a:solidFill>
                <a:latin typeface="Open Sans Medium"/>
                <a:cs typeface="Open Sans Medium"/>
              </a:rPr>
              <a:t>)</a:t>
            </a:r>
            <a:endParaRPr sz="450">
              <a:latin typeface="Open Sans Medium"/>
              <a:cs typeface="Open Sans Medium"/>
            </a:endParaRPr>
          </a:p>
        </p:txBody>
      </p:sp>
      <p:sp>
        <p:nvSpPr>
          <p:cNvPr id="27" name="object 27"/>
          <p:cNvSpPr txBox="1"/>
          <p:nvPr/>
        </p:nvSpPr>
        <p:spPr>
          <a:xfrm>
            <a:off x="2835359" y="6956269"/>
            <a:ext cx="904240" cy="100330"/>
          </a:xfrm>
          <a:prstGeom prst="rect">
            <a:avLst/>
          </a:prstGeom>
        </p:spPr>
        <p:txBody>
          <a:bodyPr vert="horz" wrap="square" lIns="0" tIns="17145" rIns="0" bIns="0" rtlCol="0">
            <a:spAutoFit/>
          </a:bodyPr>
          <a:lstStyle/>
          <a:p>
            <a:pPr marL="12700">
              <a:lnSpc>
                <a:spcPct val="100000"/>
              </a:lnSpc>
              <a:spcBef>
                <a:spcPts val="135"/>
              </a:spcBef>
            </a:pPr>
            <a:r>
              <a:rPr sz="450" b="0" dirty="0">
                <a:solidFill>
                  <a:srgbClr val="FFFFFF"/>
                </a:solidFill>
                <a:latin typeface="Open Sans Medium"/>
                <a:cs typeface="Open Sans Medium"/>
              </a:rPr>
              <a:t>Create</a:t>
            </a:r>
            <a:r>
              <a:rPr sz="450" b="0" spc="-5" dirty="0">
                <a:solidFill>
                  <a:srgbClr val="FFFFFF"/>
                </a:solidFill>
                <a:latin typeface="Open Sans Medium"/>
                <a:cs typeface="Open Sans Medium"/>
              </a:rPr>
              <a:t> </a:t>
            </a:r>
            <a:r>
              <a:rPr sz="450" b="0" dirty="0">
                <a:solidFill>
                  <a:srgbClr val="FFFFFF"/>
                </a:solidFill>
                <a:latin typeface="Open Sans Medium"/>
                <a:cs typeface="Open Sans Medium"/>
              </a:rPr>
              <a:t>a</a:t>
            </a:r>
            <a:r>
              <a:rPr sz="450" b="0" spc="-5" dirty="0">
                <a:solidFill>
                  <a:srgbClr val="FFFFFF"/>
                </a:solidFill>
                <a:latin typeface="Open Sans Medium"/>
                <a:cs typeface="Open Sans Medium"/>
              </a:rPr>
              <a:t> </a:t>
            </a:r>
            <a:r>
              <a:rPr sz="450" b="0" dirty="0">
                <a:solidFill>
                  <a:srgbClr val="FFFFFF"/>
                </a:solidFill>
                <a:latin typeface="Open Sans Medium"/>
                <a:cs typeface="Open Sans Medium"/>
              </a:rPr>
              <a:t>new</a:t>
            </a:r>
            <a:r>
              <a:rPr sz="450" b="0" spc="-5" dirty="0">
                <a:solidFill>
                  <a:srgbClr val="FFFFFF"/>
                </a:solidFill>
                <a:latin typeface="Open Sans Medium"/>
                <a:cs typeface="Open Sans Medium"/>
              </a:rPr>
              <a:t> </a:t>
            </a:r>
            <a:r>
              <a:rPr sz="450" b="0" dirty="0">
                <a:solidFill>
                  <a:srgbClr val="FFFFFF"/>
                </a:solidFill>
                <a:latin typeface="Open Sans Medium"/>
                <a:cs typeface="Open Sans Medium"/>
              </a:rPr>
              <a:t>Invoice</a:t>
            </a:r>
            <a:r>
              <a:rPr sz="450" b="0" spc="380" dirty="0">
                <a:solidFill>
                  <a:srgbClr val="FFFFFF"/>
                </a:solidFill>
                <a:latin typeface="Open Sans Medium"/>
                <a:cs typeface="Open Sans Medium"/>
              </a:rPr>
              <a:t>  </a:t>
            </a:r>
            <a:r>
              <a:rPr sz="450" b="0" spc="-10" dirty="0">
                <a:solidFill>
                  <a:srgbClr val="FFFFFF"/>
                </a:solidFill>
                <a:latin typeface="Open Sans Medium"/>
                <a:cs typeface="Open Sans Medium"/>
              </a:rPr>
              <a:t>Export</a:t>
            </a:r>
            <a:endParaRPr sz="450">
              <a:latin typeface="Open Sans Medium"/>
              <a:cs typeface="Open Sans Medium"/>
            </a:endParaRPr>
          </a:p>
        </p:txBody>
      </p:sp>
      <p:sp>
        <p:nvSpPr>
          <p:cNvPr id="28" name="object 28"/>
          <p:cNvSpPr txBox="1"/>
          <p:nvPr/>
        </p:nvSpPr>
        <p:spPr>
          <a:xfrm>
            <a:off x="2724127" y="7214189"/>
            <a:ext cx="167005" cy="97155"/>
          </a:xfrm>
          <a:prstGeom prst="rect">
            <a:avLst/>
          </a:prstGeom>
        </p:spPr>
        <p:txBody>
          <a:bodyPr vert="horz" wrap="square" lIns="0" tIns="15240" rIns="0" bIns="0" rtlCol="0">
            <a:spAutoFit/>
          </a:bodyPr>
          <a:lstStyle/>
          <a:p>
            <a:pPr marL="12700">
              <a:lnSpc>
                <a:spcPct val="100000"/>
              </a:lnSpc>
              <a:spcBef>
                <a:spcPts val="120"/>
              </a:spcBef>
            </a:pPr>
            <a:r>
              <a:rPr sz="450" b="1" spc="-20" dirty="0">
                <a:solidFill>
                  <a:srgbClr val="FFFFFF"/>
                </a:solidFill>
                <a:latin typeface="Open Sans"/>
                <a:cs typeface="Open Sans"/>
              </a:rPr>
              <a:t>Date</a:t>
            </a:r>
            <a:endParaRPr sz="450">
              <a:latin typeface="Open Sans"/>
              <a:cs typeface="Open Sans"/>
            </a:endParaRPr>
          </a:p>
        </p:txBody>
      </p:sp>
      <p:sp>
        <p:nvSpPr>
          <p:cNvPr id="29" name="object 29"/>
          <p:cNvSpPr txBox="1"/>
          <p:nvPr/>
        </p:nvSpPr>
        <p:spPr>
          <a:xfrm>
            <a:off x="3330184" y="7214189"/>
            <a:ext cx="255904" cy="97155"/>
          </a:xfrm>
          <a:prstGeom prst="rect">
            <a:avLst/>
          </a:prstGeom>
        </p:spPr>
        <p:txBody>
          <a:bodyPr vert="horz" wrap="square" lIns="0" tIns="15240" rIns="0" bIns="0" rtlCol="0">
            <a:spAutoFit/>
          </a:bodyPr>
          <a:lstStyle/>
          <a:p>
            <a:pPr marL="12700">
              <a:lnSpc>
                <a:spcPct val="100000"/>
              </a:lnSpc>
              <a:spcBef>
                <a:spcPts val="120"/>
              </a:spcBef>
            </a:pPr>
            <a:r>
              <a:rPr sz="450" b="1" spc="-10" dirty="0">
                <a:solidFill>
                  <a:srgbClr val="FFFFFF"/>
                </a:solidFill>
                <a:latin typeface="Open Sans"/>
                <a:cs typeface="Open Sans"/>
              </a:rPr>
              <a:t>Orderid</a:t>
            </a:r>
            <a:endParaRPr sz="450">
              <a:latin typeface="Open Sans"/>
              <a:cs typeface="Open Sans"/>
            </a:endParaRPr>
          </a:p>
        </p:txBody>
      </p:sp>
      <p:sp>
        <p:nvSpPr>
          <p:cNvPr id="30" name="object 30"/>
          <p:cNvSpPr txBox="1"/>
          <p:nvPr/>
        </p:nvSpPr>
        <p:spPr>
          <a:xfrm>
            <a:off x="3730743" y="7214189"/>
            <a:ext cx="295275" cy="97155"/>
          </a:xfrm>
          <a:prstGeom prst="rect">
            <a:avLst/>
          </a:prstGeom>
        </p:spPr>
        <p:txBody>
          <a:bodyPr vert="horz" wrap="square" lIns="0" tIns="15240" rIns="0" bIns="0" rtlCol="0">
            <a:spAutoFit/>
          </a:bodyPr>
          <a:lstStyle/>
          <a:p>
            <a:pPr marL="12700">
              <a:lnSpc>
                <a:spcPct val="100000"/>
              </a:lnSpc>
              <a:spcBef>
                <a:spcPts val="120"/>
              </a:spcBef>
            </a:pPr>
            <a:r>
              <a:rPr sz="450" b="1" spc="-10" dirty="0">
                <a:solidFill>
                  <a:srgbClr val="FFFFFF"/>
                </a:solidFill>
                <a:latin typeface="Open Sans"/>
                <a:cs typeface="Open Sans"/>
              </a:rPr>
              <a:t>Invoiceid</a:t>
            </a:r>
            <a:endParaRPr sz="450">
              <a:latin typeface="Open Sans"/>
              <a:cs typeface="Open Sans"/>
            </a:endParaRPr>
          </a:p>
        </p:txBody>
      </p:sp>
      <p:sp>
        <p:nvSpPr>
          <p:cNvPr id="31" name="object 31"/>
          <p:cNvSpPr txBox="1"/>
          <p:nvPr/>
        </p:nvSpPr>
        <p:spPr>
          <a:xfrm>
            <a:off x="7221362" y="8347290"/>
            <a:ext cx="219710" cy="97155"/>
          </a:xfrm>
          <a:prstGeom prst="rect">
            <a:avLst/>
          </a:prstGeom>
        </p:spPr>
        <p:txBody>
          <a:bodyPr vert="horz" wrap="square" lIns="0" tIns="15240" rIns="0" bIns="0" rtlCol="0">
            <a:spAutoFit/>
          </a:bodyPr>
          <a:lstStyle/>
          <a:p>
            <a:pPr marL="12700">
              <a:lnSpc>
                <a:spcPct val="100000"/>
              </a:lnSpc>
              <a:spcBef>
                <a:spcPts val="120"/>
              </a:spcBef>
            </a:pPr>
            <a:r>
              <a:rPr sz="450" b="0" spc="-10" dirty="0">
                <a:solidFill>
                  <a:srgbClr val="37672C"/>
                </a:solidFill>
                <a:latin typeface="Open Sans Medium"/>
                <a:cs typeface="Open Sans Medium"/>
              </a:rPr>
              <a:t>Details</a:t>
            </a:r>
            <a:endParaRPr sz="450">
              <a:latin typeface="Open Sans Medium"/>
              <a:cs typeface="Open Sans Medium"/>
            </a:endParaRPr>
          </a:p>
        </p:txBody>
      </p:sp>
      <p:sp>
        <p:nvSpPr>
          <p:cNvPr id="32" name="object 32"/>
          <p:cNvSpPr txBox="1"/>
          <p:nvPr/>
        </p:nvSpPr>
        <p:spPr>
          <a:xfrm>
            <a:off x="7218441" y="8592163"/>
            <a:ext cx="219710" cy="97155"/>
          </a:xfrm>
          <a:prstGeom prst="rect">
            <a:avLst/>
          </a:prstGeom>
        </p:spPr>
        <p:txBody>
          <a:bodyPr vert="horz" wrap="square" lIns="0" tIns="15240" rIns="0" bIns="0" rtlCol="0">
            <a:spAutoFit/>
          </a:bodyPr>
          <a:lstStyle/>
          <a:p>
            <a:pPr marL="12700">
              <a:lnSpc>
                <a:spcPct val="100000"/>
              </a:lnSpc>
              <a:spcBef>
                <a:spcPts val="120"/>
              </a:spcBef>
            </a:pPr>
            <a:r>
              <a:rPr sz="450" b="0" spc="-10" dirty="0">
                <a:solidFill>
                  <a:srgbClr val="37672C"/>
                </a:solidFill>
                <a:latin typeface="Open Sans Medium"/>
                <a:cs typeface="Open Sans Medium"/>
              </a:rPr>
              <a:t>Details</a:t>
            </a:r>
            <a:endParaRPr sz="450">
              <a:latin typeface="Open Sans Medium"/>
              <a:cs typeface="Open Sans Medium"/>
            </a:endParaRPr>
          </a:p>
        </p:txBody>
      </p:sp>
      <p:sp>
        <p:nvSpPr>
          <p:cNvPr id="33" name="object 33"/>
          <p:cNvSpPr txBox="1"/>
          <p:nvPr/>
        </p:nvSpPr>
        <p:spPr>
          <a:xfrm>
            <a:off x="4998129" y="7385012"/>
            <a:ext cx="135890" cy="83820"/>
          </a:xfrm>
          <a:prstGeom prst="rect">
            <a:avLst/>
          </a:prstGeom>
        </p:spPr>
        <p:txBody>
          <a:bodyPr vert="horz" wrap="square" lIns="0" tIns="16510" rIns="0" bIns="0" rtlCol="0">
            <a:spAutoFit/>
          </a:bodyPr>
          <a:lstStyle/>
          <a:p>
            <a:pPr marL="12700">
              <a:lnSpc>
                <a:spcPct val="100000"/>
              </a:lnSpc>
              <a:spcBef>
                <a:spcPts val="130"/>
              </a:spcBef>
            </a:pPr>
            <a:r>
              <a:rPr sz="350" b="1" spc="-20" dirty="0">
                <a:solidFill>
                  <a:srgbClr val="221F1F"/>
                </a:solidFill>
                <a:latin typeface="Open Sans"/>
                <a:cs typeface="Open Sans"/>
              </a:rPr>
              <a:t>paid</a:t>
            </a:r>
            <a:endParaRPr sz="350">
              <a:latin typeface="Open Sans"/>
              <a:cs typeface="Open Sans"/>
            </a:endParaRPr>
          </a:p>
        </p:txBody>
      </p:sp>
      <p:sp>
        <p:nvSpPr>
          <p:cNvPr id="34" name="object 34"/>
          <p:cNvSpPr txBox="1"/>
          <p:nvPr/>
        </p:nvSpPr>
        <p:spPr>
          <a:xfrm>
            <a:off x="4997550" y="7625657"/>
            <a:ext cx="135890" cy="83820"/>
          </a:xfrm>
          <a:prstGeom prst="rect">
            <a:avLst/>
          </a:prstGeom>
        </p:spPr>
        <p:txBody>
          <a:bodyPr vert="horz" wrap="square" lIns="0" tIns="16510" rIns="0" bIns="0" rtlCol="0">
            <a:spAutoFit/>
          </a:bodyPr>
          <a:lstStyle/>
          <a:p>
            <a:pPr marL="12700">
              <a:lnSpc>
                <a:spcPct val="100000"/>
              </a:lnSpc>
              <a:spcBef>
                <a:spcPts val="130"/>
              </a:spcBef>
            </a:pPr>
            <a:r>
              <a:rPr sz="350" b="1" spc="-20" dirty="0">
                <a:solidFill>
                  <a:srgbClr val="221F1F"/>
                </a:solidFill>
                <a:latin typeface="Open Sans"/>
                <a:cs typeface="Open Sans"/>
              </a:rPr>
              <a:t>paid</a:t>
            </a:r>
            <a:endParaRPr sz="350">
              <a:latin typeface="Open Sans"/>
              <a:cs typeface="Open Sans"/>
            </a:endParaRPr>
          </a:p>
        </p:txBody>
      </p:sp>
      <p:sp>
        <p:nvSpPr>
          <p:cNvPr id="35" name="object 35"/>
          <p:cNvSpPr txBox="1"/>
          <p:nvPr/>
        </p:nvSpPr>
        <p:spPr>
          <a:xfrm>
            <a:off x="4995763" y="8359902"/>
            <a:ext cx="208915" cy="83820"/>
          </a:xfrm>
          <a:prstGeom prst="rect">
            <a:avLst/>
          </a:prstGeom>
        </p:spPr>
        <p:txBody>
          <a:bodyPr vert="horz" wrap="square" lIns="0" tIns="16510" rIns="0" bIns="0" rtlCol="0">
            <a:spAutoFit/>
          </a:bodyPr>
          <a:lstStyle/>
          <a:p>
            <a:pPr marL="12700">
              <a:lnSpc>
                <a:spcPct val="100000"/>
              </a:lnSpc>
              <a:spcBef>
                <a:spcPts val="130"/>
              </a:spcBef>
            </a:pPr>
            <a:r>
              <a:rPr sz="350" b="1" spc="-10" dirty="0">
                <a:solidFill>
                  <a:srgbClr val="221F1F"/>
                </a:solidFill>
                <a:latin typeface="Open Sans"/>
                <a:cs typeface="Open Sans"/>
              </a:rPr>
              <a:t>expired</a:t>
            </a:r>
            <a:endParaRPr sz="350">
              <a:latin typeface="Open Sans"/>
              <a:cs typeface="Open Sans"/>
            </a:endParaRPr>
          </a:p>
        </p:txBody>
      </p:sp>
      <p:sp>
        <p:nvSpPr>
          <p:cNvPr id="36" name="object 36"/>
          <p:cNvSpPr txBox="1"/>
          <p:nvPr/>
        </p:nvSpPr>
        <p:spPr>
          <a:xfrm>
            <a:off x="4997936" y="8607257"/>
            <a:ext cx="208915" cy="83820"/>
          </a:xfrm>
          <a:prstGeom prst="rect">
            <a:avLst/>
          </a:prstGeom>
        </p:spPr>
        <p:txBody>
          <a:bodyPr vert="horz" wrap="square" lIns="0" tIns="16510" rIns="0" bIns="0" rtlCol="0">
            <a:spAutoFit/>
          </a:bodyPr>
          <a:lstStyle/>
          <a:p>
            <a:pPr marL="12700">
              <a:lnSpc>
                <a:spcPct val="100000"/>
              </a:lnSpc>
              <a:spcBef>
                <a:spcPts val="130"/>
              </a:spcBef>
            </a:pPr>
            <a:r>
              <a:rPr sz="350" b="1" spc="-10" dirty="0">
                <a:solidFill>
                  <a:srgbClr val="221F1F"/>
                </a:solidFill>
                <a:latin typeface="Open Sans"/>
                <a:cs typeface="Open Sans"/>
              </a:rPr>
              <a:t>expired</a:t>
            </a:r>
            <a:endParaRPr sz="350">
              <a:latin typeface="Open Sans"/>
              <a:cs typeface="Open Sans"/>
            </a:endParaRPr>
          </a:p>
        </p:txBody>
      </p:sp>
      <p:sp>
        <p:nvSpPr>
          <p:cNvPr id="37" name="object 37"/>
          <p:cNvSpPr txBox="1"/>
          <p:nvPr/>
        </p:nvSpPr>
        <p:spPr>
          <a:xfrm>
            <a:off x="4997936" y="8116650"/>
            <a:ext cx="128905" cy="83820"/>
          </a:xfrm>
          <a:prstGeom prst="rect">
            <a:avLst/>
          </a:prstGeom>
        </p:spPr>
        <p:txBody>
          <a:bodyPr vert="horz" wrap="square" lIns="0" tIns="16510" rIns="0" bIns="0" rtlCol="0">
            <a:spAutoFit/>
          </a:bodyPr>
          <a:lstStyle/>
          <a:p>
            <a:pPr marL="12700">
              <a:lnSpc>
                <a:spcPct val="100000"/>
              </a:lnSpc>
              <a:spcBef>
                <a:spcPts val="130"/>
              </a:spcBef>
            </a:pPr>
            <a:r>
              <a:rPr sz="350" b="1" spc="-25" dirty="0">
                <a:solidFill>
                  <a:srgbClr val="221F1F"/>
                </a:solidFill>
                <a:latin typeface="Open Sans"/>
                <a:cs typeface="Open Sans"/>
              </a:rPr>
              <a:t>new</a:t>
            </a:r>
            <a:endParaRPr sz="350">
              <a:latin typeface="Open Sans"/>
              <a:cs typeface="Open Sans"/>
            </a:endParaRPr>
          </a:p>
        </p:txBody>
      </p:sp>
      <p:sp>
        <p:nvSpPr>
          <p:cNvPr id="38" name="object 38"/>
          <p:cNvSpPr txBox="1"/>
          <p:nvPr/>
        </p:nvSpPr>
        <p:spPr>
          <a:xfrm>
            <a:off x="4997936" y="7869970"/>
            <a:ext cx="128905" cy="83820"/>
          </a:xfrm>
          <a:prstGeom prst="rect">
            <a:avLst/>
          </a:prstGeom>
        </p:spPr>
        <p:txBody>
          <a:bodyPr vert="horz" wrap="square" lIns="0" tIns="16510" rIns="0" bIns="0" rtlCol="0">
            <a:spAutoFit/>
          </a:bodyPr>
          <a:lstStyle/>
          <a:p>
            <a:pPr marL="12700">
              <a:lnSpc>
                <a:spcPct val="100000"/>
              </a:lnSpc>
              <a:spcBef>
                <a:spcPts val="130"/>
              </a:spcBef>
            </a:pPr>
            <a:r>
              <a:rPr sz="350" b="1" spc="-25" dirty="0">
                <a:solidFill>
                  <a:srgbClr val="221F1F"/>
                </a:solidFill>
                <a:latin typeface="Open Sans"/>
                <a:cs typeface="Open Sans"/>
              </a:rPr>
              <a:t>new</a:t>
            </a:r>
            <a:endParaRPr sz="350">
              <a:latin typeface="Open Sans"/>
              <a:cs typeface="Open Sans"/>
            </a:endParaRPr>
          </a:p>
        </p:txBody>
      </p:sp>
      <p:sp>
        <p:nvSpPr>
          <p:cNvPr id="39" name="object 39"/>
          <p:cNvSpPr txBox="1"/>
          <p:nvPr/>
        </p:nvSpPr>
        <p:spPr>
          <a:xfrm>
            <a:off x="2718401" y="7459503"/>
            <a:ext cx="104139"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AM</a:t>
            </a:r>
            <a:endParaRPr sz="500">
              <a:latin typeface="Trebuchet MS"/>
              <a:cs typeface="Trebuchet MS"/>
            </a:endParaRPr>
          </a:p>
        </p:txBody>
      </p:sp>
      <p:sp>
        <p:nvSpPr>
          <p:cNvPr id="40" name="object 40"/>
          <p:cNvSpPr txBox="1"/>
          <p:nvPr/>
        </p:nvSpPr>
        <p:spPr>
          <a:xfrm>
            <a:off x="2718401" y="7702289"/>
            <a:ext cx="104139"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AM</a:t>
            </a:r>
            <a:endParaRPr sz="500">
              <a:latin typeface="Trebuchet MS"/>
              <a:cs typeface="Trebuchet MS"/>
            </a:endParaRPr>
          </a:p>
        </p:txBody>
      </p:sp>
      <p:sp>
        <p:nvSpPr>
          <p:cNvPr id="41" name="object 41"/>
          <p:cNvSpPr txBox="1"/>
          <p:nvPr/>
        </p:nvSpPr>
        <p:spPr>
          <a:xfrm>
            <a:off x="2718401" y="7948266"/>
            <a:ext cx="104139"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AM</a:t>
            </a:r>
            <a:endParaRPr sz="500">
              <a:latin typeface="Trebuchet MS"/>
              <a:cs typeface="Trebuchet MS"/>
            </a:endParaRPr>
          </a:p>
        </p:txBody>
      </p:sp>
      <p:sp>
        <p:nvSpPr>
          <p:cNvPr id="42" name="object 42"/>
          <p:cNvSpPr txBox="1"/>
          <p:nvPr/>
        </p:nvSpPr>
        <p:spPr>
          <a:xfrm>
            <a:off x="2718401" y="8195871"/>
            <a:ext cx="104139"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AM</a:t>
            </a:r>
            <a:endParaRPr sz="500">
              <a:latin typeface="Trebuchet MS"/>
              <a:cs typeface="Trebuchet MS"/>
            </a:endParaRPr>
          </a:p>
        </p:txBody>
      </p:sp>
      <p:sp>
        <p:nvSpPr>
          <p:cNvPr id="43" name="object 43"/>
          <p:cNvSpPr txBox="1"/>
          <p:nvPr/>
        </p:nvSpPr>
        <p:spPr>
          <a:xfrm>
            <a:off x="2718401" y="8440160"/>
            <a:ext cx="104139"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AM</a:t>
            </a:r>
            <a:endParaRPr sz="500">
              <a:latin typeface="Trebuchet MS"/>
              <a:cs typeface="Trebuchet MS"/>
            </a:endParaRPr>
          </a:p>
        </p:txBody>
      </p:sp>
      <p:sp>
        <p:nvSpPr>
          <p:cNvPr id="44" name="object 44"/>
          <p:cNvSpPr txBox="1"/>
          <p:nvPr/>
        </p:nvSpPr>
        <p:spPr>
          <a:xfrm>
            <a:off x="2718432" y="8683942"/>
            <a:ext cx="103505" cy="100965"/>
          </a:xfrm>
          <a:prstGeom prst="rect">
            <a:avLst/>
          </a:prstGeom>
        </p:spPr>
        <p:txBody>
          <a:bodyPr vert="horz" wrap="square" lIns="0" tIns="11430" rIns="0" bIns="0" rtlCol="0">
            <a:spAutoFit/>
          </a:bodyPr>
          <a:lstStyle/>
          <a:p>
            <a:pPr marL="12700">
              <a:lnSpc>
                <a:spcPct val="100000"/>
              </a:lnSpc>
              <a:spcBef>
                <a:spcPts val="90"/>
              </a:spcBef>
            </a:pPr>
            <a:r>
              <a:rPr sz="500" b="1" spc="-25" dirty="0">
                <a:solidFill>
                  <a:srgbClr val="929497"/>
                </a:solidFill>
                <a:latin typeface="Trebuchet MS"/>
                <a:cs typeface="Trebuchet MS"/>
              </a:rPr>
              <a:t>PM</a:t>
            </a:r>
            <a:endParaRPr sz="500">
              <a:latin typeface="Trebuchet MS"/>
              <a:cs typeface="Trebuchet MS"/>
            </a:endParaRPr>
          </a:p>
        </p:txBody>
      </p:sp>
      <p:sp>
        <p:nvSpPr>
          <p:cNvPr id="45" name="object 45"/>
          <p:cNvSpPr txBox="1"/>
          <p:nvPr/>
        </p:nvSpPr>
        <p:spPr>
          <a:xfrm>
            <a:off x="6134200" y="8592215"/>
            <a:ext cx="388620"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$10.00</a:t>
            </a:r>
            <a:r>
              <a:rPr sz="450" b="1" spc="30" dirty="0">
                <a:solidFill>
                  <a:srgbClr val="929497"/>
                </a:solidFill>
                <a:latin typeface="Open Sans"/>
                <a:cs typeface="Open Sans"/>
              </a:rPr>
              <a:t> </a:t>
            </a:r>
            <a:r>
              <a:rPr sz="450" b="1" spc="-10" dirty="0">
                <a:solidFill>
                  <a:srgbClr val="929497"/>
                </a:solidFill>
                <a:latin typeface="Open Sans"/>
                <a:cs typeface="Open Sans"/>
              </a:rPr>
              <a:t>(USD)</a:t>
            </a:r>
            <a:endParaRPr sz="450">
              <a:latin typeface="Open Sans"/>
              <a:cs typeface="Open Sans"/>
            </a:endParaRPr>
          </a:p>
        </p:txBody>
      </p:sp>
      <p:sp>
        <p:nvSpPr>
          <p:cNvPr id="46" name="object 46"/>
          <p:cNvSpPr txBox="1"/>
          <p:nvPr/>
        </p:nvSpPr>
        <p:spPr>
          <a:xfrm>
            <a:off x="6136764" y="8347343"/>
            <a:ext cx="384810"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$50.00</a:t>
            </a:r>
            <a:r>
              <a:rPr sz="450" b="1" spc="25" dirty="0">
                <a:solidFill>
                  <a:srgbClr val="929497"/>
                </a:solidFill>
                <a:latin typeface="Open Sans"/>
                <a:cs typeface="Open Sans"/>
              </a:rPr>
              <a:t> </a:t>
            </a:r>
            <a:r>
              <a:rPr sz="450" b="1" spc="-10" dirty="0">
                <a:solidFill>
                  <a:srgbClr val="929497"/>
                </a:solidFill>
                <a:latin typeface="Open Sans"/>
                <a:cs typeface="Open Sans"/>
              </a:rPr>
              <a:t>(USD)</a:t>
            </a:r>
            <a:endParaRPr sz="450">
              <a:latin typeface="Open Sans"/>
              <a:cs typeface="Open Sans"/>
            </a:endParaRPr>
          </a:p>
        </p:txBody>
      </p:sp>
      <p:sp>
        <p:nvSpPr>
          <p:cNvPr id="47" name="object 47"/>
          <p:cNvSpPr txBox="1"/>
          <p:nvPr/>
        </p:nvSpPr>
        <p:spPr>
          <a:xfrm>
            <a:off x="6167879" y="8102054"/>
            <a:ext cx="353060"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$5.00</a:t>
            </a:r>
            <a:r>
              <a:rPr sz="450" b="1" spc="20" dirty="0">
                <a:solidFill>
                  <a:srgbClr val="929497"/>
                </a:solidFill>
                <a:latin typeface="Open Sans"/>
                <a:cs typeface="Open Sans"/>
              </a:rPr>
              <a:t> </a:t>
            </a:r>
            <a:r>
              <a:rPr sz="450" b="1" spc="-20" dirty="0">
                <a:solidFill>
                  <a:srgbClr val="929497"/>
                </a:solidFill>
                <a:latin typeface="Open Sans"/>
                <a:cs typeface="Open Sans"/>
              </a:rPr>
              <a:t>(USD)</a:t>
            </a:r>
            <a:endParaRPr sz="450">
              <a:latin typeface="Open Sans"/>
              <a:cs typeface="Open Sans"/>
            </a:endParaRPr>
          </a:p>
        </p:txBody>
      </p:sp>
      <p:sp>
        <p:nvSpPr>
          <p:cNvPr id="48" name="object 48"/>
          <p:cNvSpPr txBox="1"/>
          <p:nvPr/>
        </p:nvSpPr>
        <p:spPr>
          <a:xfrm>
            <a:off x="6167879" y="7371013"/>
            <a:ext cx="354330"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$2.00</a:t>
            </a:r>
            <a:r>
              <a:rPr sz="450" b="1" spc="25" dirty="0">
                <a:solidFill>
                  <a:srgbClr val="929497"/>
                </a:solidFill>
                <a:latin typeface="Open Sans"/>
                <a:cs typeface="Open Sans"/>
              </a:rPr>
              <a:t> </a:t>
            </a:r>
            <a:r>
              <a:rPr sz="450" b="1" spc="-10" dirty="0">
                <a:solidFill>
                  <a:srgbClr val="929497"/>
                </a:solidFill>
                <a:latin typeface="Open Sans"/>
                <a:cs typeface="Open Sans"/>
              </a:rPr>
              <a:t>(USD)</a:t>
            </a:r>
            <a:endParaRPr sz="450">
              <a:latin typeface="Open Sans"/>
              <a:cs typeface="Open Sans"/>
            </a:endParaRPr>
          </a:p>
        </p:txBody>
      </p:sp>
      <p:sp>
        <p:nvSpPr>
          <p:cNvPr id="49" name="object 49"/>
          <p:cNvSpPr txBox="1"/>
          <p:nvPr/>
        </p:nvSpPr>
        <p:spPr>
          <a:xfrm>
            <a:off x="6041270" y="7614812"/>
            <a:ext cx="477520"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0.01000000</a:t>
            </a:r>
            <a:r>
              <a:rPr sz="450" b="1" spc="95" dirty="0">
                <a:solidFill>
                  <a:srgbClr val="929497"/>
                </a:solidFill>
                <a:latin typeface="Open Sans"/>
                <a:cs typeface="Open Sans"/>
              </a:rPr>
              <a:t> </a:t>
            </a:r>
            <a:r>
              <a:rPr sz="450" b="1" spc="-25" dirty="0">
                <a:solidFill>
                  <a:srgbClr val="929497"/>
                </a:solidFill>
                <a:latin typeface="Open Sans"/>
                <a:cs typeface="Open Sans"/>
              </a:rPr>
              <a:t>BTC</a:t>
            </a:r>
            <a:endParaRPr sz="450">
              <a:latin typeface="Open Sans"/>
              <a:cs typeface="Open Sans"/>
            </a:endParaRPr>
          </a:p>
        </p:txBody>
      </p:sp>
      <p:sp>
        <p:nvSpPr>
          <p:cNvPr id="50" name="object 50"/>
          <p:cNvSpPr txBox="1"/>
          <p:nvPr/>
        </p:nvSpPr>
        <p:spPr>
          <a:xfrm>
            <a:off x="6087705" y="7859685"/>
            <a:ext cx="434975" cy="97155"/>
          </a:xfrm>
          <a:prstGeom prst="rect">
            <a:avLst/>
          </a:prstGeom>
        </p:spPr>
        <p:txBody>
          <a:bodyPr vert="horz" wrap="square" lIns="0" tIns="15240" rIns="0" bIns="0" rtlCol="0">
            <a:spAutoFit/>
          </a:bodyPr>
          <a:lstStyle/>
          <a:p>
            <a:pPr marL="12700">
              <a:lnSpc>
                <a:spcPct val="100000"/>
              </a:lnSpc>
              <a:spcBef>
                <a:spcPts val="120"/>
              </a:spcBef>
            </a:pPr>
            <a:r>
              <a:rPr sz="450" b="1" dirty="0">
                <a:solidFill>
                  <a:srgbClr val="929497"/>
                </a:solidFill>
                <a:latin typeface="Open Sans"/>
                <a:cs typeface="Open Sans"/>
              </a:rPr>
              <a:t>120.00</a:t>
            </a:r>
            <a:r>
              <a:rPr sz="450" b="1" spc="20" dirty="0">
                <a:solidFill>
                  <a:srgbClr val="929497"/>
                </a:solidFill>
                <a:latin typeface="Open Sans"/>
                <a:cs typeface="Open Sans"/>
              </a:rPr>
              <a:t> </a:t>
            </a:r>
            <a:r>
              <a:rPr sz="450" b="1" dirty="0">
                <a:solidFill>
                  <a:srgbClr val="929497"/>
                </a:solidFill>
                <a:latin typeface="Open Sans"/>
                <a:cs typeface="Open Sans"/>
              </a:rPr>
              <a:t>€</a:t>
            </a:r>
            <a:r>
              <a:rPr sz="450" b="1" spc="20" dirty="0">
                <a:solidFill>
                  <a:srgbClr val="929497"/>
                </a:solidFill>
                <a:latin typeface="Open Sans"/>
                <a:cs typeface="Open Sans"/>
              </a:rPr>
              <a:t> </a:t>
            </a:r>
            <a:r>
              <a:rPr sz="450" b="1" spc="-10" dirty="0">
                <a:solidFill>
                  <a:srgbClr val="929497"/>
                </a:solidFill>
                <a:latin typeface="Open Sans"/>
                <a:cs typeface="Open Sans"/>
              </a:rPr>
              <a:t>(EUR)</a:t>
            </a:r>
            <a:endParaRPr sz="450">
              <a:latin typeface="Open Sans"/>
              <a:cs typeface="Open Sans"/>
            </a:endParaRPr>
          </a:p>
        </p:txBody>
      </p:sp>
      <p:pic>
        <p:nvPicPr>
          <p:cNvPr id="51" name="object 51"/>
          <p:cNvPicPr/>
          <p:nvPr/>
        </p:nvPicPr>
        <p:blipFill>
          <a:blip r:embed="rId8" cstate="print"/>
          <a:stretch>
            <a:fillRect/>
          </a:stretch>
        </p:blipFill>
        <p:spPr>
          <a:xfrm>
            <a:off x="10320094" y="2449124"/>
            <a:ext cx="5547831" cy="7179565"/>
          </a:xfrm>
          <a:prstGeom prst="rect">
            <a:avLst/>
          </a:prstGeom>
        </p:spPr>
      </p:pic>
      <p:sp>
        <p:nvSpPr>
          <p:cNvPr id="52" name="object 52"/>
          <p:cNvSpPr txBox="1"/>
          <p:nvPr/>
        </p:nvSpPr>
        <p:spPr>
          <a:xfrm>
            <a:off x="12033081" y="2712690"/>
            <a:ext cx="3238500" cy="621665"/>
          </a:xfrm>
          <a:prstGeom prst="rect">
            <a:avLst/>
          </a:prstGeom>
        </p:spPr>
        <p:txBody>
          <a:bodyPr vert="horz" wrap="square" lIns="0" tIns="13970" rIns="0" bIns="0" rtlCol="0">
            <a:spAutoFit/>
          </a:bodyPr>
          <a:lstStyle/>
          <a:p>
            <a:pPr marL="12700">
              <a:lnSpc>
                <a:spcPct val="100000"/>
              </a:lnSpc>
              <a:spcBef>
                <a:spcPts val="110"/>
              </a:spcBef>
            </a:pPr>
            <a:r>
              <a:rPr sz="3900" b="1" spc="-204" dirty="0">
                <a:solidFill>
                  <a:srgbClr val="FFFFFF"/>
                </a:solidFill>
                <a:latin typeface="Open Sans"/>
                <a:cs typeface="Open Sans"/>
              </a:rPr>
              <a:t>BTCPay</a:t>
            </a:r>
            <a:r>
              <a:rPr sz="3900" b="1" spc="-295" dirty="0">
                <a:solidFill>
                  <a:srgbClr val="FFFFFF"/>
                </a:solidFill>
                <a:latin typeface="Open Sans"/>
                <a:cs typeface="Open Sans"/>
              </a:rPr>
              <a:t> </a:t>
            </a:r>
            <a:r>
              <a:rPr sz="3900" b="1" spc="-180" dirty="0">
                <a:solidFill>
                  <a:srgbClr val="FFFFFF"/>
                </a:solidFill>
                <a:latin typeface="Open Sans"/>
                <a:cs typeface="Open Sans"/>
              </a:rPr>
              <a:t>Server</a:t>
            </a:r>
            <a:endParaRPr sz="3900">
              <a:latin typeface="Open Sans"/>
              <a:cs typeface="Open Sans"/>
            </a:endParaRPr>
          </a:p>
        </p:txBody>
      </p:sp>
      <p:pic>
        <p:nvPicPr>
          <p:cNvPr id="53" name="object 53"/>
          <p:cNvPicPr/>
          <p:nvPr/>
        </p:nvPicPr>
        <p:blipFill>
          <a:blip r:embed="rId9" cstate="print"/>
          <a:stretch>
            <a:fillRect/>
          </a:stretch>
        </p:blipFill>
        <p:spPr>
          <a:xfrm>
            <a:off x="10310828" y="2439862"/>
            <a:ext cx="5566385" cy="7201969"/>
          </a:xfrm>
          <a:prstGeom prst="rect">
            <a:avLst/>
          </a:prstGeom>
        </p:spPr>
      </p:pic>
      <p:sp>
        <p:nvSpPr>
          <p:cNvPr id="54" name="object 54"/>
          <p:cNvSpPr txBox="1"/>
          <p:nvPr/>
        </p:nvSpPr>
        <p:spPr>
          <a:xfrm>
            <a:off x="13382395" y="5223632"/>
            <a:ext cx="2176145" cy="1571584"/>
          </a:xfrm>
          <a:prstGeom prst="rect">
            <a:avLst/>
          </a:prstGeom>
        </p:spPr>
        <p:txBody>
          <a:bodyPr vert="horz" wrap="square" lIns="0" tIns="67945" rIns="0" bIns="0" rtlCol="0">
            <a:spAutoFit/>
          </a:bodyPr>
          <a:lstStyle/>
          <a:p>
            <a:pPr marL="575310">
              <a:lnSpc>
                <a:spcPct val="100000"/>
              </a:lnSpc>
              <a:spcBef>
                <a:spcPts val="535"/>
              </a:spcBef>
            </a:pPr>
            <a:r>
              <a:rPr sz="1350" b="1" spc="-125" dirty="0">
                <a:solidFill>
                  <a:srgbClr val="221F1F"/>
                </a:solidFill>
                <a:latin typeface="Trebuchet MS"/>
                <a:cs typeface="Trebuchet MS"/>
              </a:rPr>
              <a:t>Decentralized</a:t>
            </a:r>
            <a:endParaRPr sz="1350" dirty="0">
              <a:latin typeface="Trebuchet MS"/>
              <a:cs typeface="Trebuchet MS"/>
            </a:endParaRPr>
          </a:p>
          <a:p>
            <a:pPr marL="12700" marR="5080" algn="ctr">
              <a:lnSpc>
                <a:spcPts val="1180"/>
              </a:lnSpc>
              <a:spcBef>
                <a:spcPts val="450"/>
              </a:spcBef>
            </a:pPr>
            <a:r>
              <a:rPr sz="1050" b="0" spc="-65" dirty="0">
                <a:solidFill>
                  <a:srgbClr val="221F1F"/>
                </a:solidFill>
                <a:latin typeface="Open Sans Medium"/>
                <a:cs typeface="Open Sans Medium"/>
              </a:rPr>
              <a:t>Anyone</a:t>
            </a:r>
            <a:r>
              <a:rPr sz="1050" b="0" spc="-10" dirty="0">
                <a:solidFill>
                  <a:srgbClr val="221F1F"/>
                </a:solidFill>
                <a:latin typeface="Open Sans Medium"/>
                <a:cs typeface="Open Sans Medium"/>
              </a:rPr>
              <a:t> </a:t>
            </a:r>
            <a:r>
              <a:rPr sz="1050" b="0" spc="-65" dirty="0">
                <a:solidFill>
                  <a:srgbClr val="221F1F"/>
                </a:solidFill>
                <a:latin typeface="Open Sans Medium"/>
                <a:cs typeface="Open Sans Medium"/>
              </a:rPr>
              <a:t>can</a:t>
            </a:r>
            <a:r>
              <a:rPr sz="1050" b="0" spc="-15" dirty="0">
                <a:solidFill>
                  <a:srgbClr val="221F1F"/>
                </a:solidFill>
                <a:latin typeface="Open Sans Medium"/>
                <a:cs typeface="Open Sans Medium"/>
              </a:rPr>
              <a:t> </a:t>
            </a:r>
            <a:r>
              <a:rPr sz="1050" b="0" spc="-35" dirty="0">
                <a:solidFill>
                  <a:srgbClr val="221F1F"/>
                </a:solidFill>
                <a:latin typeface="Open Sans Medium"/>
                <a:cs typeface="Open Sans Medium"/>
              </a:rPr>
              <a:t>deploy</a:t>
            </a:r>
            <a:r>
              <a:rPr sz="1050" b="0" spc="130" dirty="0">
                <a:solidFill>
                  <a:srgbClr val="221F1F"/>
                </a:solidFill>
                <a:latin typeface="Open Sans Medium"/>
                <a:cs typeface="Open Sans Medium"/>
              </a:rPr>
              <a:t> </a:t>
            </a:r>
            <a:r>
              <a:rPr sz="1050" b="0" spc="-70" dirty="0">
                <a:solidFill>
                  <a:srgbClr val="221F1F"/>
                </a:solidFill>
                <a:latin typeface="Open Sans Medium"/>
                <a:cs typeface="Open Sans Medium"/>
              </a:rPr>
              <a:t>a</a:t>
            </a:r>
            <a:r>
              <a:rPr sz="1050" b="0" spc="-10" dirty="0">
                <a:solidFill>
                  <a:srgbClr val="221F1F"/>
                </a:solidFill>
                <a:latin typeface="Open Sans Medium"/>
                <a:cs typeface="Open Sans Medium"/>
              </a:rPr>
              <a:t> </a:t>
            </a:r>
            <a:r>
              <a:rPr sz="1050" b="0" spc="-50" dirty="0">
                <a:solidFill>
                  <a:srgbClr val="221F1F"/>
                </a:solidFill>
                <a:latin typeface="Open Sans Medium"/>
                <a:cs typeface="Open Sans Medium"/>
              </a:rPr>
              <a:t>server.</a:t>
            </a:r>
            <a:r>
              <a:rPr sz="1050" b="0" spc="-20" dirty="0">
                <a:solidFill>
                  <a:srgbClr val="221F1F"/>
                </a:solidFill>
                <a:latin typeface="Open Sans Medium"/>
                <a:cs typeface="Open Sans Medium"/>
              </a:rPr>
              <a:t> </a:t>
            </a:r>
            <a:r>
              <a:rPr sz="1050" b="0" spc="-45" dirty="0">
                <a:solidFill>
                  <a:srgbClr val="221F1F"/>
                </a:solidFill>
                <a:latin typeface="Open Sans Medium"/>
                <a:cs typeface="Open Sans Medium"/>
              </a:rPr>
              <a:t>Become </a:t>
            </a:r>
            <a:r>
              <a:rPr sz="1050" b="0" spc="-70" dirty="0">
                <a:solidFill>
                  <a:srgbClr val="221F1F"/>
                </a:solidFill>
                <a:latin typeface="Open Sans Medium"/>
                <a:cs typeface="Open Sans Medium"/>
              </a:rPr>
              <a:t>a</a:t>
            </a:r>
            <a:r>
              <a:rPr sz="1050" b="0" spc="40" dirty="0">
                <a:solidFill>
                  <a:srgbClr val="221F1F"/>
                </a:solidFill>
                <a:latin typeface="Open Sans Medium"/>
                <a:cs typeface="Open Sans Medium"/>
              </a:rPr>
              <a:t> </a:t>
            </a:r>
            <a:r>
              <a:rPr sz="1050" b="0" spc="-50" dirty="0">
                <a:solidFill>
                  <a:srgbClr val="221F1F"/>
                </a:solidFill>
                <a:latin typeface="Open Sans Medium"/>
                <a:cs typeface="Open Sans Medium"/>
              </a:rPr>
              <a:t>self-</a:t>
            </a:r>
            <a:r>
              <a:rPr sz="1050" b="0" spc="-60" dirty="0">
                <a:solidFill>
                  <a:srgbClr val="221F1F"/>
                </a:solidFill>
                <a:latin typeface="Open Sans Medium"/>
                <a:cs typeface="Open Sans Medium"/>
              </a:rPr>
              <a:t>hosted</a:t>
            </a:r>
            <a:r>
              <a:rPr sz="1050" b="0" spc="35" dirty="0">
                <a:solidFill>
                  <a:srgbClr val="221F1F"/>
                </a:solidFill>
                <a:latin typeface="Open Sans Medium"/>
                <a:cs typeface="Open Sans Medium"/>
              </a:rPr>
              <a:t> </a:t>
            </a:r>
            <a:r>
              <a:rPr sz="1050" b="0" spc="-75" dirty="0">
                <a:solidFill>
                  <a:srgbClr val="221F1F"/>
                </a:solidFill>
                <a:latin typeface="Open Sans Medium"/>
                <a:cs typeface="Open Sans Medium"/>
              </a:rPr>
              <a:t>payment</a:t>
            </a:r>
            <a:r>
              <a:rPr sz="1050" b="0" spc="45" dirty="0">
                <a:solidFill>
                  <a:srgbClr val="221F1F"/>
                </a:solidFill>
                <a:latin typeface="Open Sans Medium"/>
                <a:cs typeface="Open Sans Medium"/>
              </a:rPr>
              <a:t> </a:t>
            </a:r>
            <a:r>
              <a:rPr sz="1050" b="0" spc="-65" dirty="0">
                <a:solidFill>
                  <a:srgbClr val="221F1F"/>
                </a:solidFill>
                <a:latin typeface="Open Sans Medium"/>
                <a:cs typeface="Open Sans Medium"/>
              </a:rPr>
              <a:t>processor</a:t>
            </a:r>
            <a:r>
              <a:rPr sz="1050" b="0" spc="40" dirty="0">
                <a:solidFill>
                  <a:srgbClr val="221F1F"/>
                </a:solidFill>
                <a:latin typeface="Open Sans Medium"/>
                <a:cs typeface="Open Sans Medium"/>
              </a:rPr>
              <a:t> </a:t>
            </a:r>
            <a:r>
              <a:rPr sz="1050" b="0" spc="-25" dirty="0">
                <a:solidFill>
                  <a:srgbClr val="221F1F"/>
                </a:solidFill>
                <a:latin typeface="Open Sans Medium"/>
                <a:cs typeface="Open Sans Medium"/>
              </a:rPr>
              <a:t>and </a:t>
            </a:r>
            <a:r>
              <a:rPr sz="1050" b="0" spc="-60" dirty="0">
                <a:solidFill>
                  <a:srgbClr val="221F1F"/>
                </a:solidFill>
                <a:latin typeface="Open Sans Medium"/>
                <a:cs typeface="Open Sans Medium"/>
              </a:rPr>
              <a:t>receive</a:t>
            </a:r>
            <a:r>
              <a:rPr sz="1050" b="0" spc="25" dirty="0">
                <a:solidFill>
                  <a:srgbClr val="221F1F"/>
                </a:solidFill>
                <a:latin typeface="Open Sans Medium"/>
                <a:cs typeface="Open Sans Medium"/>
              </a:rPr>
              <a:t> </a:t>
            </a:r>
            <a:r>
              <a:rPr sz="1050" b="0" spc="-65" dirty="0">
                <a:solidFill>
                  <a:srgbClr val="221F1F"/>
                </a:solidFill>
                <a:latin typeface="Open Sans Medium"/>
                <a:cs typeface="Open Sans Medium"/>
              </a:rPr>
              <a:t>payments</a:t>
            </a:r>
            <a:r>
              <a:rPr sz="1050" b="0" spc="25" dirty="0">
                <a:solidFill>
                  <a:srgbClr val="221F1F"/>
                </a:solidFill>
                <a:latin typeface="Open Sans Medium"/>
                <a:cs typeface="Open Sans Medium"/>
              </a:rPr>
              <a:t> </a:t>
            </a:r>
            <a:r>
              <a:rPr sz="1050" b="0" spc="-55" dirty="0">
                <a:solidFill>
                  <a:srgbClr val="221F1F"/>
                </a:solidFill>
                <a:latin typeface="Open Sans Medium"/>
                <a:cs typeface="Open Sans Medium"/>
              </a:rPr>
              <a:t>directly</a:t>
            </a:r>
            <a:r>
              <a:rPr sz="1050" b="0" spc="20" dirty="0">
                <a:solidFill>
                  <a:srgbClr val="221F1F"/>
                </a:solidFill>
                <a:latin typeface="Open Sans Medium"/>
                <a:cs typeface="Open Sans Medium"/>
              </a:rPr>
              <a:t> </a:t>
            </a:r>
            <a:r>
              <a:rPr sz="1050" b="0" spc="-55" dirty="0">
                <a:solidFill>
                  <a:srgbClr val="221F1F"/>
                </a:solidFill>
                <a:latin typeface="Open Sans Medium"/>
                <a:cs typeface="Open Sans Medium"/>
              </a:rPr>
              <a:t>to</a:t>
            </a:r>
            <a:r>
              <a:rPr sz="1050" b="0" spc="25" dirty="0">
                <a:solidFill>
                  <a:srgbClr val="221F1F"/>
                </a:solidFill>
                <a:latin typeface="Open Sans Medium"/>
                <a:cs typeface="Open Sans Medium"/>
              </a:rPr>
              <a:t> </a:t>
            </a:r>
            <a:r>
              <a:rPr sz="1050" b="0" spc="-20" dirty="0">
                <a:solidFill>
                  <a:srgbClr val="221F1F"/>
                </a:solidFill>
                <a:latin typeface="Open Sans Medium"/>
                <a:cs typeface="Open Sans Medium"/>
              </a:rPr>
              <a:t>your </a:t>
            </a:r>
            <a:r>
              <a:rPr sz="1050" b="0" spc="-30" dirty="0">
                <a:solidFill>
                  <a:srgbClr val="221F1F"/>
                </a:solidFill>
                <a:latin typeface="Open Sans Medium"/>
                <a:cs typeface="Open Sans Medium"/>
              </a:rPr>
              <a:t>wallet.</a:t>
            </a:r>
            <a:r>
              <a:rPr sz="1050" b="0" spc="150" dirty="0">
                <a:solidFill>
                  <a:srgbClr val="221F1F"/>
                </a:solidFill>
                <a:latin typeface="Open Sans Medium"/>
                <a:cs typeface="Open Sans Medium"/>
              </a:rPr>
              <a:t> </a:t>
            </a:r>
            <a:r>
              <a:rPr sz="1050" b="0" spc="-65" dirty="0">
                <a:solidFill>
                  <a:srgbClr val="221F1F"/>
                </a:solidFill>
                <a:latin typeface="Open Sans Medium"/>
                <a:cs typeface="Open Sans Medium"/>
              </a:rPr>
              <a:t>Help</a:t>
            </a:r>
            <a:r>
              <a:rPr sz="1050" b="0" spc="-10" dirty="0">
                <a:solidFill>
                  <a:srgbClr val="221F1F"/>
                </a:solidFill>
                <a:latin typeface="Open Sans Medium"/>
                <a:cs typeface="Open Sans Medium"/>
              </a:rPr>
              <a:t> </a:t>
            </a:r>
            <a:r>
              <a:rPr sz="1050" b="0" spc="-60" dirty="0">
                <a:solidFill>
                  <a:srgbClr val="221F1F"/>
                </a:solidFill>
                <a:latin typeface="Open Sans Medium"/>
                <a:cs typeface="Open Sans Medium"/>
              </a:rPr>
              <a:t>your</a:t>
            </a:r>
            <a:r>
              <a:rPr sz="1050" b="0" spc="-10" dirty="0">
                <a:solidFill>
                  <a:srgbClr val="221F1F"/>
                </a:solidFill>
                <a:latin typeface="Open Sans Medium"/>
                <a:cs typeface="Open Sans Medium"/>
              </a:rPr>
              <a:t> </a:t>
            </a:r>
            <a:r>
              <a:rPr lang="en-US" sz="1050" b="0" spc="-50" dirty="0">
                <a:solidFill>
                  <a:srgbClr val="221F1F"/>
                </a:solidFill>
                <a:latin typeface="Open Sans Medium"/>
                <a:cs typeface="Open Sans Medium"/>
              </a:rPr>
              <a:t>friends</a:t>
            </a:r>
            <a:r>
              <a:rPr sz="1050" b="0" spc="-20" dirty="0">
                <a:solidFill>
                  <a:srgbClr val="221F1F"/>
                </a:solidFill>
                <a:latin typeface="Open Sans Medium"/>
                <a:cs typeface="Open Sans Medium"/>
              </a:rPr>
              <a:t> </a:t>
            </a:r>
            <a:r>
              <a:rPr sz="1050" b="0" spc="-25" dirty="0">
                <a:solidFill>
                  <a:srgbClr val="221F1F"/>
                </a:solidFill>
                <a:latin typeface="Open Sans Medium"/>
                <a:cs typeface="Open Sans Medium"/>
              </a:rPr>
              <a:t>or </a:t>
            </a:r>
            <a:r>
              <a:rPr sz="1050" b="0" spc="-65" dirty="0">
                <a:solidFill>
                  <a:srgbClr val="221F1F"/>
                </a:solidFill>
                <a:latin typeface="Open Sans Medium"/>
                <a:cs typeface="Open Sans Medium"/>
              </a:rPr>
              <a:t>community</a:t>
            </a:r>
            <a:r>
              <a:rPr sz="1050" b="0" spc="15" dirty="0">
                <a:solidFill>
                  <a:srgbClr val="221F1F"/>
                </a:solidFill>
                <a:latin typeface="Open Sans Medium"/>
                <a:cs typeface="Open Sans Medium"/>
              </a:rPr>
              <a:t> </a:t>
            </a:r>
            <a:r>
              <a:rPr sz="1050" b="0" spc="-70" dirty="0">
                <a:solidFill>
                  <a:srgbClr val="221F1F"/>
                </a:solidFill>
                <a:latin typeface="Open Sans Medium"/>
                <a:cs typeface="Open Sans Medium"/>
              </a:rPr>
              <a:t>and</a:t>
            </a:r>
            <a:r>
              <a:rPr sz="1050" b="0" spc="10" dirty="0">
                <a:solidFill>
                  <a:srgbClr val="221F1F"/>
                </a:solidFill>
                <a:latin typeface="Open Sans Medium"/>
                <a:cs typeface="Open Sans Medium"/>
              </a:rPr>
              <a:t> </a:t>
            </a:r>
            <a:r>
              <a:rPr sz="1050" b="0" spc="-65" dirty="0">
                <a:solidFill>
                  <a:srgbClr val="221F1F"/>
                </a:solidFill>
                <a:latin typeface="Open Sans Medium"/>
                <a:cs typeface="Open Sans Medium"/>
              </a:rPr>
              <a:t>process</a:t>
            </a:r>
            <a:r>
              <a:rPr sz="1050" b="0" spc="15" dirty="0">
                <a:solidFill>
                  <a:srgbClr val="221F1F"/>
                </a:solidFill>
                <a:latin typeface="Open Sans Medium"/>
                <a:cs typeface="Open Sans Medium"/>
              </a:rPr>
              <a:t> </a:t>
            </a:r>
            <a:r>
              <a:rPr sz="1050" b="0" spc="-10" dirty="0">
                <a:solidFill>
                  <a:srgbClr val="221F1F"/>
                </a:solidFill>
                <a:latin typeface="Open Sans Medium"/>
                <a:cs typeface="Open Sans Medium"/>
              </a:rPr>
              <a:t>payments </a:t>
            </a:r>
            <a:r>
              <a:rPr sz="1050" b="0" spc="-50" dirty="0">
                <a:solidFill>
                  <a:srgbClr val="221F1F"/>
                </a:solidFill>
                <a:latin typeface="Open Sans Medium"/>
                <a:cs typeface="Open Sans Medium"/>
              </a:rPr>
              <a:t>for</a:t>
            </a:r>
            <a:r>
              <a:rPr sz="1050" b="0" spc="5" dirty="0">
                <a:solidFill>
                  <a:srgbClr val="221F1F"/>
                </a:solidFill>
                <a:latin typeface="Open Sans Medium"/>
                <a:cs typeface="Open Sans Medium"/>
              </a:rPr>
              <a:t> </a:t>
            </a:r>
            <a:r>
              <a:rPr sz="1050" b="0" spc="-65" dirty="0">
                <a:solidFill>
                  <a:srgbClr val="221F1F"/>
                </a:solidFill>
                <a:latin typeface="Open Sans Medium"/>
                <a:cs typeface="Open Sans Medium"/>
              </a:rPr>
              <a:t>them.</a:t>
            </a:r>
            <a:r>
              <a:rPr sz="1050" b="0" spc="10" dirty="0">
                <a:solidFill>
                  <a:srgbClr val="221F1F"/>
                </a:solidFill>
                <a:latin typeface="Open Sans Medium"/>
                <a:cs typeface="Open Sans Medium"/>
              </a:rPr>
              <a:t> </a:t>
            </a:r>
            <a:r>
              <a:rPr sz="1050" b="0" spc="-80" dirty="0">
                <a:solidFill>
                  <a:srgbClr val="221F1F"/>
                </a:solidFill>
                <a:latin typeface="Open Sans Medium"/>
                <a:cs typeface="Open Sans Medium"/>
              </a:rPr>
              <a:t>An</a:t>
            </a:r>
            <a:r>
              <a:rPr sz="1050" b="0" spc="5" dirty="0">
                <a:solidFill>
                  <a:srgbClr val="221F1F"/>
                </a:solidFill>
                <a:latin typeface="Open Sans Medium"/>
                <a:cs typeface="Open Sans Medium"/>
              </a:rPr>
              <a:t> </a:t>
            </a:r>
            <a:r>
              <a:rPr sz="1050" b="0" spc="-55" dirty="0">
                <a:solidFill>
                  <a:srgbClr val="221F1F"/>
                </a:solidFill>
                <a:latin typeface="Open Sans Medium"/>
                <a:cs typeface="Open Sans Medium"/>
              </a:rPr>
              <a:t>unlimited</a:t>
            </a:r>
            <a:r>
              <a:rPr sz="1050" b="0" spc="5" dirty="0">
                <a:solidFill>
                  <a:srgbClr val="221F1F"/>
                </a:solidFill>
                <a:latin typeface="Open Sans Medium"/>
                <a:cs typeface="Open Sans Medium"/>
              </a:rPr>
              <a:t> </a:t>
            </a:r>
            <a:r>
              <a:rPr lang="en-US" sz="1050" b="0" spc="-75" dirty="0">
                <a:solidFill>
                  <a:srgbClr val="221F1F"/>
                </a:solidFill>
                <a:latin typeface="Open Sans Medium"/>
                <a:cs typeface="Open Sans Medium"/>
              </a:rPr>
              <a:t>number</a:t>
            </a:r>
            <a:r>
              <a:rPr sz="1050" b="0" spc="10" dirty="0">
                <a:solidFill>
                  <a:srgbClr val="221F1F"/>
                </a:solidFill>
                <a:latin typeface="Open Sans Medium"/>
                <a:cs typeface="Open Sans Medium"/>
              </a:rPr>
              <a:t> </a:t>
            </a:r>
            <a:r>
              <a:rPr sz="1050" b="0" spc="-25" dirty="0">
                <a:solidFill>
                  <a:srgbClr val="221F1F"/>
                </a:solidFill>
                <a:latin typeface="Open Sans Medium"/>
                <a:cs typeface="Open Sans Medium"/>
              </a:rPr>
              <a:t>of </a:t>
            </a:r>
            <a:r>
              <a:rPr sz="1050" b="0" spc="-60" dirty="0">
                <a:solidFill>
                  <a:srgbClr val="221F1F"/>
                </a:solidFill>
                <a:latin typeface="Open Sans Medium"/>
                <a:cs typeface="Open Sans Medium"/>
              </a:rPr>
              <a:t>stores</a:t>
            </a:r>
            <a:r>
              <a:rPr sz="1050" b="0" spc="10" dirty="0">
                <a:solidFill>
                  <a:srgbClr val="221F1F"/>
                </a:solidFill>
                <a:latin typeface="Open Sans Medium"/>
                <a:cs typeface="Open Sans Medium"/>
              </a:rPr>
              <a:t> </a:t>
            </a:r>
            <a:r>
              <a:rPr sz="1050" b="0" spc="-65" dirty="0">
                <a:solidFill>
                  <a:srgbClr val="221F1F"/>
                </a:solidFill>
                <a:latin typeface="Open Sans Medium"/>
                <a:cs typeface="Open Sans Medium"/>
              </a:rPr>
              <a:t>can</a:t>
            </a:r>
            <a:r>
              <a:rPr sz="1050" b="0" spc="15" dirty="0">
                <a:solidFill>
                  <a:srgbClr val="221F1F"/>
                </a:solidFill>
                <a:latin typeface="Open Sans Medium"/>
                <a:cs typeface="Open Sans Medium"/>
              </a:rPr>
              <a:t> </a:t>
            </a:r>
            <a:r>
              <a:rPr sz="1050" b="0" spc="-70" dirty="0">
                <a:solidFill>
                  <a:srgbClr val="221F1F"/>
                </a:solidFill>
                <a:latin typeface="Open Sans Medium"/>
                <a:cs typeface="Open Sans Medium"/>
              </a:rPr>
              <a:t>be</a:t>
            </a:r>
            <a:r>
              <a:rPr sz="1050" b="0" spc="15" dirty="0">
                <a:solidFill>
                  <a:srgbClr val="221F1F"/>
                </a:solidFill>
                <a:latin typeface="Open Sans Medium"/>
                <a:cs typeface="Open Sans Medium"/>
              </a:rPr>
              <a:t> </a:t>
            </a:r>
            <a:r>
              <a:rPr sz="1050" b="0" spc="-65" dirty="0">
                <a:solidFill>
                  <a:srgbClr val="221F1F"/>
                </a:solidFill>
                <a:latin typeface="Open Sans Medium"/>
                <a:cs typeface="Open Sans Medium"/>
              </a:rPr>
              <a:t>attached</a:t>
            </a:r>
            <a:r>
              <a:rPr sz="1050" b="0" spc="15" dirty="0">
                <a:solidFill>
                  <a:srgbClr val="221F1F"/>
                </a:solidFill>
                <a:latin typeface="Open Sans Medium"/>
                <a:cs typeface="Open Sans Medium"/>
              </a:rPr>
              <a:t> </a:t>
            </a:r>
            <a:r>
              <a:rPr sz="1050" b="0" spc="-55" dirty="0">
                <a:solidFill>
                  <a:srgbClr val="221F1F"/>
                </a:solidFill>
                <a:latin typeface="Open Sans Medium"/>
                <a:cs typeface="Open Sans Medium"/>
              </a:rPr>
              <a:t>to</a:t>
            </a:r>
            <a:r>
              <a:rPr sz="1050" b="0" spc="10" dirty="0">
                <a:solidFill>
                  <a:srgbClr val="221F1F"/>
                </a:solidFill>
                <a:latin typeface="Open Sans Medium"/>
                <a:cs typeface="Open Sans Medium"/>
              </a:rPr>
              <a:t> </a:t>
            </a:r>
            <a:r>
              <a:rPr sz="1050" b="0" spc="-70" dirty="0">
                <a:solidFill>
                  <a:srgbClr val="221F1F"/>
                </a:solidFill>
                <a:latin typeface="Open Sans Medium"/>
                <a:cs typeface="Open Sans Medium"/>
              </a:rPr>
              <a:t>a</a:t>
            </a:r>
            <a:r>
              <a:rPr sz="1050" b="0" spc="15" dirty="0">
                <a:solidFill>
                  <a:srgbClr val="221F1F"/>
                </a:solidFill>
                <a:latin typeface="Open Sans Medium"/>
                <a:cs typeface="Open Sans Medium"/>
              </a:rPr>
              <a:t> </a:t>
            </a:r>
            <a:r>
              <a:rPr sz="1050" b="0" spc="-10" dirty="0">
                <a:solidFill>
                  <a:srgbClr val="221F1F"/>
                </a:solidFill>
                <a:latin typeface="Open Sans Medium"/>
                <a:cs typeface="Open Sans Medium"/>
              </a:rPr>
              <a:t>single </a:t>
            </a:r>
            <a:r>
              <a:rPr sz="1050" b="0" spc="-65" dirty="0">
                <a:solidFill>
                  <a:srgbClr val="221F1F"/>
                </a:solidFill>
                <a:latin typeface="Open Sans Medium"/>
                <a:cs typeface="Open Sans Medium"/>
              </a:rPr>
              <a:t>BTCPay</a:t>
            </a:r>
            <a:r>
              <a:rPr sz="1050" b="0" spc="-10" dirty="0">
                <a:solidFill>
                  <a:srgbClr val="221F1F"/>
                </a:solidFill>
                <a:latin typeface="Open Sans Medium"/>
                <a:cs typeface="Open Sans Medium"/>
              </a:rPr>
              <a:t> Server.</a:t>
            </a:r>
            <a:endParaRPr sz="1050" dirty="0">
              <a:latin typeface="Open Sans Medium"/>
              <a:cs typeface="Open Sans Medium"/>
            </a:endParaRPr>
          </a:p>
        </p:txBody>
      </p:sp>
      <p:sp>
        <p:nvSpPr>
          <p:cNvPr id="55" name="object 55"/>
          <p:cNvSpPr txBox="1"/>
          <p:nvPr/>
        </p:nvSpPr>
        <p:spPr>
          <a:xfrm>
            <a:off x="10465493" y="4900557"/>
            <a:ext cx="2472055" cy="828675"/>
          </a:xfrm>
          <a:prstGeom prst="rect">
            <a:avLst/>
          </a:prstGeom>
        </p:spPr>
        <p:txBody>
          <a:bodyPr vert="horz" wrap="square" lIns="0" tIns="11430" rIns="0" bIns="0" rtlCol="0">
            <a:spAutoFit/>
          </a:bodyPr>
          <a:lstStyle/>
          <a:p>
            <a:pPr marL="427990">
              <a:lnSpc>
                <a:spcPct val="100000"/>
              </a:lnSpc>
              <a:spcBef>
                <a:spcPts val="90"/>
              </a:spcBef>
            </a:pPr>
            <a:r>
              <a:rPr sz="1400" b="1" spc="-45" dirty="0">
                <a:solidFill>
                  <a:srgbClr val="221F1F"/>
                </a:solidFill>
                <a:latin typeface="Trebuchet MS"/>
              </a:rPr>
              <a:t>Free</a:t>
            </a:r>
            <a:r>
              <a:rPr lang="en-US" sz="1400" b="1" spc="-45" dirty="0">
                <a:solidFill>
                  <a:srgbClr val="221F1F"/>
                </a:solidFill>
                <a:latin typeface="Trebuchet MS"/>
              </a:rPr>
              <a:t> </a:t>
            </a:r>
            <a:r>
              <a:rPr sz="1400" b="1" spc="-45" dirty="0">
                <a:solidFill>
                  <a:srgbClr val="221F1F"/>
                </a:solidFill>
                <a:latin typeface="Trebuchet MS"/>
              </a:rPr>
              <a:t>and open-source</a:t>
            </a:r>
          </a:p>
          <a:p>
            <a:pPr marL="12700" marR="5080" indent="1905" algn="ctr">
              <a:lnSpc>
                <a:spcPts val="1130"/>
              </a:lnSpc>
              <a:spcBef>
                <a:spcPts val="145"/>
              </a:spcBef>
            </a:pPr>
            <a:r>
              <a:rPr sz="1000" b="0" spc="-55" dirty="0">
                <a:solidFill>
                  <a:srgbClr val="221F1F"/>
                </a:solidFill>
                <a:latin typeface="Open Sans Medium"/>
                <a:cs typeface="Open Sans Medium"/>
              </a:rPr>
              <a:t>Made</a:t>
            </a:r>
            <a:r>
              <a:rPr sz="1000" b="0" spc="-45" dirty="0">
                <a:solidFill>
                  <a:srgbClr val="221F1F"/>
                </a:solidFill>
                <a:latin typeface="Open Sans Medium"/>
                <a:cs typeface="Open Sans Medium"/>
              </a:rPr>
              <a:t> </a:t>
            </a:r>
            <a:r>
              <a:rPr sz="1000" b="0" spc="-50" dirty="0">
                <a:solidFill>
                  <a:srgbClr val="221F1F"/>
                </a:solidFill>
                <a:latin typeface="Open Sans Medium"/>
                <a:cs typeface="Open Sans Medium"/>
              </a:rPr>
              <a:t>free</a:t>
            </a:r>
            <a:r>
              <a:rPr sz="1000" b="0" spc="-40" dirty="0">
                <a:solidFill>
                  <a:srgbClr val="221F1F"/>
                </a:solidFill>
                <a:latin typeface="Open Sans Medium"/>
                <a:cs typeface="Open Sans Medium"/>
              </a:rPr>
              <a:t> to </a:t>
            </a:r>
            <a:r>
              <a:rPr sz="1000" b="0" spc="-50" dirty="0">
                <a:solidFill>
                  <a:srgbClr val="221F1F"/>
                </a:solidFill>
                <a:latin typeface="Open Sans Medium"/>
                <a:cs typeface="Open Sans Medium"/>
              </a:rPr>
              <a:t>free.</a:t>
            </a:r>
            <a:r>
              <a:rPr sz="1000" b="0" spc="-45" dirty="0">
                <a:solidFill>
                  <a:srgbClr val="221F1F"/>
                </a:solidFill>
                <a:latin typeface="Open Sans Medium"/>
                <a:cs typeface="Open Sans Medium"/>
              </a:rPr>
              <a:t> </a:t>
            </a:r>
            <a:r>
              <a:rPr sz="1000" b="0" spc="-50" dirty="0">
                <a:solidFill>
                  <a:srgbClr val="221F1F"/>
                </a:solidFill>
                <a:latin typeface="Open Sans Medium"/>
                <a:cs typeface="Open Sans Medium"/>
              </a:rPr>
              <a:t>MIT</a:t>
            </a:r>
            <a:r>
              <a:rPr sz="1000" b="0" spc="-40" dirty="0">
                <a:solidFill>
                  <a:srgbClr val="221F1F"/>
                </a:solidFill>
                <a:latin typeface="Open Sans Medium"/>
                <a:cs typeface="Open Sans Medium"/>
              </a:rPr>
              <a:t> </a:t>
            </a:r>
            <a:r>
              <a:rPr sz="1000" b="0" spc="-50" dirty="0">
                <a:solidFill>
                  <a:srgbClr val="221F1F"/>
                </a:solidFill>
                <a:latin typeface="Open Sans Medium"/>
                <a:cs typeface="Open Sans Medium"/>
              </a:rPr>
              <a:t>License.</a:t>
            </a:r>
            <a:r>
              <a:rPr sz="1000" b="0" spc="-40" dirty="0">
                <a:solidFill>
                  <a:srgbClr val="221F1F"/>
                </a:solidFill>
                <a:latin typeface="Open Sans Medium"/>
                <a:cs typeface="Open Sans Medium"/>
              </a:rPr>
              <a:t> </a:t>
            </a:r>
            <a:r>
              <a:rPr sz="1000" b="0" spc="-25" dirty="0">
                <a:solidFill>
                  <a:srgbClr val="221F1F"/>
                </a:solidFill>
                <a:latin typeface="Open Sans Medium"/>
                <a:cs typeface="Open Sans Medium"/>
              </a:rPr>
              <a:t>No </a:t>
            </a:r>
            <a:r>
              <a:rPr sz="1000" b="0" spc="-55" dirty="0">
                <a:solidFill>
                  <a:srgbClr val="221F1F"/>
                </a:solidFill>
                <a:latin typeface="Open Sans Medium"/>
                <a:cs typeface="Open Sans Medium"/>
              </a:rPr>
              <a:t>transaction,</a:t>
            </a:r>
            <a:r>
              <a:rPr sz="1000" b="0" dirty="0">
                <a:solidFill>
                  <a:srgbClr val="221F1F"/>
                </a:solidFill>
                <a:latin typeface="Open Sans Medium"/>
                <a:cs typeface="Open Sans Medium"/>
              </a:rPr>
              <a:t> </a:t>
            </a:r>
            <a:r>
              <a:rPr sz="1000" b="0" spc="-55" dirty="0">
                <a:solidFill>
                  <a:srgbClr val="221F1F"/>
                </a:solidFill>
                <a:latin typeface="Open Sans Medium"/>
                <a:cs typeface="Open Sans Medium"/>
              </a:rPr>
              <a:t>subscription</a:t>
            </a:r>
            <a:r>
              <a:rPr sz="1000" b="0" dirty="0">
                <a:solidFill>
                  <a:srgbClr val="221F1F"/>
                </a:solidFill>
                <a:latin typeface="Open Sans Medium"/>
                <a:cs typeface="Open Sans Medium"/>
              </a:rPr>
              <a:t> </a:t>
            </a:r>
            <a:r>
              <a:rPr sz="1000" b="0" spc="-40" dirty="0">
                <a:solidFill>
                  <a:srgbClr val="221F1F"/>
                </a:solidFill>
                <a:latin typeface="Open Sans Medium"/>
                <a:cs typeface="Open Sans Medium"/>
              </a:rPr>
              <a:t>or</a:t>
            </a:r>
            <a:r>
              <a:rPr sz="1000" b="0" dirty="0">
                <a:solidFill>
                  <a:srgbClr val="221F1F"/>
                </a:solidFill>
                <a:latin typeface="Open Sans Medium"/>
                <a:cs typeface="Open Sans Medium"/>
              </a:rPr>
              <a:t> </a:t>
            </a:r>
            <a:r>
              <a:rPr sz="1000" b="0" spc="-55" dirty="0">
                <a:solidFill>
                  <a:srgbClr val="221F1F"/>
                </a:solidFill>
                <a:latin typeface="Open Sans Medium"/>
                <a:cs typeface="Open Sans Medium"/>
              </a:rPr>
              <a:t>processing</a:t>
            </a:r>
            <a:r>
              <a:rPr sz="1000" b="0" dirty="0">
                <a:solidFill>
                  <a:srgbClr val="221F1F"/>
                </a:solidFill>
                <a:latin typeface="Open Sans Medium"/>
                <a:cs typeface="Open Sans Medium"/>
              </a:rPr>
              <a:t> </a:t>
            </a:r>
            <a:r>
              <a:rPr sz="1000" b="0" spc="-45" dirty="0">
                <a:solidFill>
                  <a:srgbClr val="221F1F"/>
                </a:solidFill>
                <a:latin typeface="Open Sans Medium"/>
                <a:cs typeface="Open Sans Medium"/>
              </a:rPr>
              <a:t>costs. </a:t>
            </a:r>
            <a:r>
              <a:rPr sz="1000" b="0" spc="-50" dirty="0">
                <a:solidFill>
                  <a:srgbClr val="221F1F"/>
                </a:solidFill>
                <a:latin typeface="Open Sans Medium"/>
                <a:cs typeface="Open Sans Medium"/>
              </a:rPr>
              <a:t>Fully</a:t>
            </a:r>
            <a:r>
              <a:rPr sz="1000" b="0" spc="-30" dirty="0">
                <a:solidFill>
                  <a:srgbClr val="221F1F"/>
                </a:solidFill>
                <a:latin typeface="Open Sans Medium"/>
                <a:cs typeface="Open Sans Medium"/>
              </a:rPr>
              <a:t> </a:t>
            </a:r>
            <a:r>
              <a:rPr sz="1000" b="0" spc="-60" dirty="0">
                <a:solidFill>
                  <a:srgbClr val="221F1F"/>
                </a:solidFill>
                <a:latin typeface="Open Sans Medium"/>
                <a:cs typeface="Open Sans Medium"/>
              </a:rPr>
              <a:t>open-</a:t>
            </a:r>
            <a:r>
              <a:rPr sz="1000" b="0" spc="-50" dirty="0">
                <a:solidFill>
                  <a:srgbClr val="221F1F"/>
                </a:solidFill>
                <a:latin typeface="Open Sans Medium"/>
                <a:cs typeface="Open Sans Medium"/>
              </a:rPr>
              <a:t>source.</a:t>
            </a:r>
            <a:r>
              <a:rPr sz="1000" b="0" spc="-25" dirty="0">
                <a:solidFill>
                  <a:srgbClr val="221F1F"/>
                </a:solidFill>
                <a:latin typeface="Open Sans Medium"/>
                <a:cs typeface="Open Sans Medium"/>
              </a:rPr>
              <a:t> </a:t>
            </a:r>
            <a:r>
              <a:rPr sz="1000" b="0" spc="-55" dirty="0">
                <a:solidFill>
                  <a:srgbClr val="221F1F"/>
                </a:solidFill>
                <a:latin typeface="Open Sans Medium"/>
                <a:cs typeface="Open Sans Medium"/>
              </a:rPr>
              <a:t>Payments</a:t>
            </a:r>
            <a:r>
              <a:rPr sz="1000" b="0" spc="-25" dirty="0">
                <a:solidFill>
                  <a:srgbClr val="221F1F"/>
                </a:solidFill>
                <a:latin typeface="Open Sans Medium"/>
                <a:cs typeface="Open Sans Medium"/>
              </a:rPr>
              <a:t> </a:t>
            </a:r>
            <a:r>
              <a:rPr sz="1000" b="0" spc="-45" dirty="0">
                <a:solidFill>
                  <a:srgbClr val="221F1F"/>
                </a:solidFill>
                <a:latin typeface="Open Sans Medium"/>
                <a:cs typeface="Open Sans Medium"/>
              </a:rPr>
              <a:t>are</a:t>
            </a:r>
            <a:r>
              <a:rPr sz="1000" b="0" spc="-25" dirty="0">
                <a:solidFill>
                  <a:srgbClr val="221F1F"/>
                </a:solidFill>
                <a:latin typeface="Open Sans Medium"/>
                <a:cs typeface="Open Sans Medium"/>
              </a:rPr>
              <a:t> </a:t>
            </a:r>
            <a:r>
              <a:rPr sz="1000" b="0" spc="-50" dirty="0">
                <a:solidFill>
                  <a:srgbClr val="221F1F"/>
                </a:solidFill>
                <a:latin typeface="Open Sans Medium"/>
                <a:cs typeface="Open Sans Medium"/>
              </a:rPr>
              <a:t>direct,</a:t>
            </a:r>
            <a:r>
              <a:rPr sz="1000" b="0" spc="-25" dirty="0">
                <a:solidFill>
                  <a:srgbClr val="221F1F"/>
                </a:solidFill>
                <a:latin typeface="Open Sans Medium"/>
                <a:cs typeface="Open Sans Medium"/>
              </a:rPr>
              <a:t> </a:t>
            </a:r>
            <a:r>
              <a:rPr sz="1000" b="0" spc="-20" dirty="0">
                <a:solidFill>
                  <a:srgbClr val="221F1F"/>
                </a:solidFill>
                <a:latin typeface="Open Sans Medium"/>
                <a:cs typeface="Open Sans Medium"/>
              </a:rPr>
              <a:t>peer </a:t>
            </a:r>
            <a:r>
              <a:rPr sz="1000" b="0" spc="-40" dirty="0">
                <a:solidFill>
                  <a:srgbClr val="221F1F"/>
                </a:solidFill>
                <a:latin typeface="Open Sans Medium"/>
                <a:cs typeface="Open Sans Medium"/>
              </a:rPr>
              <a:t>to</a:t>
            </a:r>
            <a:r>
              <a:rPr sz="1000" b="0" spc="-60" dirty="0">
                <a:solidFill>
                  <a:srgbClr val="221F1F"/>
                </a:solidFill>
                <a:latin typeface="Open Sans Medium"/>
                <a:cs typeface="Open Sans Medium"/>
              </a:rPr>
              <a:t> </a:t>
            </a:r>
            <a:r>
              <a:rPr sz="1000" b="0" spc="-20" dirty="0">
                <a:solidFill>
                  <a:srgbClr val="221F1F"/>
                </a:solidFill>
                <a:latin typeface="Open Sans Medium"/>
                <a:cs typeface="Open Sans Medium"/>
              </a:rPr>
              <a:t>peer.</a:t>
            </a:r>
            <a:endParaRPr sz="1000" dirty="0">
              <a:latin typeface="Open Sans Medium"/>
              <a:cs typeface="Open Sans Medium"/>
            </a:endParaRPr>
          </a:p>
        </p:txBody>
      </p:sp>
      <p:sp>
        <p:nvSpPr>
          <p:cNvPr id="56" name="object 56"/>
          <p:cNvSpPr txBox="1"/>
          <p:nvPr/>
        </p:nvSpPr>
        <p:spPr>
          <a:xfrm>
            <a:off x="10639597" y="6779166"/>
            <a:ext cx="2135505" cy="864235"/>
          </a:xfrm>
          <a:prstGeom prst="rect">
            <a:avLst/>
          </a:prstGeom>
        </p:spPr>
        <p:txBody>
          <a:bodyPr vert="horz" wrap="square" lIns="0" tIns="38100" rIns="0" bIns="0" rtlCol="0">
            <a:spAutoFit/>
          </a:bodyPr>
          <a:lstStyle/>
          <a:p>
            <a:pPr marL="226695">
              <a:lnSpc>
                <a:spcPct val="100000"/>
              </a:lnSpc>
              <a:spcBef>
                <a:spcPts val="300"/>
              </a:spcBef>
            </a:pPr>
            <a:r>
              <a:rPr sz="1300" b="1" spc="-55" dirty="0">
                <a:solidFill>
                  <a:srgbClr val="221F1F"/>
                </a:solidFill>
                <a:latin typeface="Trebuchet MS"/>
              </a:rPr>
              <a:t>Private, </a:t>
            </a:r>
            <a:r>
              <a:rPr lang="en-US" sz="1300" b="1" spc="-55" dirty="0">
                <a:solidFill>
                  <a:srgbClr val="221F1F"/>
                </a:solidFill>
                <a:latin typeface="Trebuchet MS"/>
              </a:rPr>
              <a:t>n</a:t>
            </a:r>
            <a:r>
              <a:rPr sz="1300" b="1" spc="-55" dirty="0">
                <a:solidFill>
                  <a:srgbClr val="221F1F"/>
                </a:solidFill>
                <a:latin typeface="Trebuchet MS"/>
              </a:rPr>
              <a:t>o</a:t>
            </a:r>
            <a:r>
              <a:rPr lang="en-US" sz="1300" b="1" spc="-55" dirty="0">
                <a:solidFill>
                  <a:srgbClr val="221F1F"/>
                </a:solidFill>
                <a:latin typeface="Trebuchet MS"/>
              </a:rPr>
              <a:t> </a:t>
            </a:r>
            <a:r>
              <a:rPr sz="1300" b="1" spc="-55" dirty="0">
                <a:solidFill>
                  <a:srgbClr val="221F1F"/>
                </a:solidFill>
                <a:latin typeface="Trebuchet MS"/>
              </a:rPr>
              <a:t>middleman</a:t>
            </a:r>
          </a:p>
          <a:p>
            <a:pPr marL="12700" marR="5080" algn="ctr">
              <a:lnSpc>
                <a:spcPts val="1130"/>
              </a:lnSpc>
              <a:spcBef>
                <a:spcPts val="325"/>
              </a:spcBef>
            </a:pPr>
            <a:r>
              <a:rPr sz="1050" b="0" spc="-80" dirty="0">
                <a:solidFill>
                  <a:srgbClr val="221F1F"/>
                </a:solidFill>
                <a:latin typeface="Open Sans Medium"/>
                <a:cs typeface="Open Sans Medium"/>
              </a:rPr>
              <a:t>Trusted</a:t>
            </a:r>
            <a:r>
              <a:rPr sz="1050" b="0" spc="-95" dirty="0">
                <a:solidFill>
                  <a:srgbClr val="221F1F"/>
                </a:solidFill>
                <a:latin typeface="Open Sans Medium"/>
                <a:cs typeface="Open Sans Medium"/>
              </a:rPr>
              <a:t> </a:t>
            </a:r>
            <a:r>
              <a:rPr sz="1050" b="0" spc="-75" dirty="0">
                <a:solidFill>
                  <a:srgbClr val="221F1F"/>
                </a:solidFill>
                <a:latin typeface="Open Sans Medium"/>
                <a:cs typeface="Open Sans Medium"/>
              </a:rPr>
              <a:t>third</a:t>
            </a:r>
            <a:r>
              <a:rPr sz="1050" b="0" spc="-95" dirty="0">
                <a:solidFill>
                  <a:srgbClr val="221F1F"/>
                </a:solidFill>
                <a:latin typeface="Open Sans Medium"/>
                <a:cs typeface="Open Sans Medium"/>
              </a:rPr>
              <a:t> </a:t>
            </a:r>
            <a:r>
              <a:rPr sz="1050" b="0" spc="-80" dirty="0">
                <a:solidFill>
                  <a:srgbClr val="221F1F"/>
                </a:solidFill>
                <a:latin typeface="Open Sans Medium"/>
                <a:cs typeface="Open Sans Medium"/>
              </a:rPr>
              <a:t>parties</a:t>
            </a:r>
            <a:r>
              <a:rPr sz="1050" b="0" spc="-95" dirty="0">
                <a:solidFill>
                  <a:srgbClr val="221F1F"/>
                </a:solidFill>
                <a:latin typeface="Open Sans Medium"/>
                <a:cs typeface="Open Sans Medium"/>
              </a:rPr>
              <a:t> </a:t>
            </a:r>
            <a:r>
              <a:rPr sz="1050" b="0" spc="-65" dirty="0">
                <a:solidFill>
                  <a:srgbClr val="221F1F"/>
                </a:solidFill>
                <a:latin typeface="Open Sans Medium"/>
                <a:cs typeface="Open Sans Medium"/>
              </a:rPr>
              <a:t>are</a:t>
            </a:r>
            <a:r>
              <a:rPr sz="1050" b="0" spc="-90" dirty="0">
                <a:solidFill>
                  <a:srgbClr val="221F1F"/>
                </a:solidFill>
                <a:latin typeface="Open Sans Medium"/>
                <a:cs typeface="Open Sans Medium"/>
              </a:rPr>
              <a:t> </a:t>
            </a:r>
            <a:r>
              <a:rPr sz="1050" b="0" spc="-80" dirty="0">
                <a:solidFill>
                  <a:srgbClr val="221F1F"/>
                </a:solidFill>
                <a:latin typeface="Open Sans Medium"/>
                <a:cs typeface="Open Sans Medium"/>
              </a:rPr>
              <a:t>security</a:t>
            </a:r>
            <a:r>
              <a:rPr sz="1050" b="0" spc="-95" dirty="0">
                <a:solidFill>
                  <a:srgbClr val="221F1F"/>
                </a:solidFill>
                <a:latin typeface="Open Sans Medium"/>
                <a:cs typeface="Open Sans Medium"/>
              </a:rPr>
              <a:t> </a:t>
            </a:r>
            <a:r>
              <a:rPr sz="1050" b="0" spc="-45" dirty="0">
                <a:solidFill>
                  <a:srgbClr val="221F1F"/>
                </a:solidFill>
                <a:latin typeface="Open Sans Medium"/>
                <a:cs typeface="Open Sans Medium"/>
              </a:rPr>
              <a:t>holes. </a:t>
            </a:r>
            <a:r>
              <a:rPr sz="1050" b="0" spc="-80" dirty="0">
                <a:solidFill>
                  <a:srgbClr val="221F1F"/>
                </a:solidFill>
                <a:latin typeface="Open Sans Medium"/>
                <a:cs typeface="Open Sans Medium"/>
              </a:rPr>
              <a:t>BTCPay</a:t>
            </a:r>
            <a:r>
              <a:rPr sz="1050" b="0" spc="-95" dirty="0">
                <a:solidFill>
                  <a:srgbClr val="221F1F"/>
                </a:solidFill>
                <a:latin typeface="Open Sans Medium"/>
                <a:cs typeface="Open Sans Medium"/>
              </a:rPr>
              <a:t> </a:t>
            </a:r>
            <a:r>
              <a:rPr sz="1050" b="0" spc="-80" dirty="0">
                <a:solidFill>
                  <a:srgbClr val="221F1F"/>
                </a:solidFill>
                <a:latin typeface="Open Sans Medium"/>
                <a:cs typeface="Open Sans Medium"/>
              </a:rPr>
              <a:t>eliminates</a:t>
            </a:r>
            <a:r>
              <a:rPr sz="1050" b="0" spc="-95" dirty="0">
                <a:solidFill>
                  <a:srgbClr val="221F1F"/>
                </a:solidFill>
                <a:latin typeface="Open Sans Medium"/>
                <a:cs typeface="Open Sans Medium"/>
              </a:rPr>
              <a:t> </a:t>
            </a:r>
            <a:r>
              <a:rPr sz="1050" b="0" spc="-75" dirty="0">
                <a:solidFill>
                  <a:srgbClr val="221F1F"/>
                </a:solidFill>
                <a:latin typeface="Open Sans Medium"/>
                <a:cs typeface="Open Sans Medium"/>
              </a:rPr>
              <a:t>them.</a:t>
            </a:r>
            <a:r>
              <a:rPr sz="1050" b="0" spc="-90" dirty="0">
                <a:solidFill>
                  <a:srgbClr val="221F1F"/>
                </a:solidFill>
                <a:latin typeface="Open Sans Medium"/>
                <a:cs typeface="Open Sans Medium"/>
              </a:rPr>
              <a:t> </a:t>
            </a:r>
            <a:r>
              <a:rPr sz="1050" b="0" spc="-85" dirty="0">
                <a:solidFill>
                  <a:srgbClr val="221F1F"/>
                </a:solidFill>
                <a:latin typeface="Open Sans Medium"/>
                <a:cs typeface="Open Sans Medium"/>
              </a:rPr>
              <a:t>Payments</a:t>
            </a:r>
            <a:r>
              <a:rPr sz="1050" b="0" spc="-95" dirty="0">
                <a:solidFill>
                  <a:srgbClr val="221F1F"/>
                </a:solidFill>
                <a:latin typeface="Open Sans Medium"/>
                <a:cs typeface="Open Sans Medium"/>
              </a:rPr>
              <a:t> </a:t>
            </a:r>
            <a:r>
              <a:rPr sz="1050" b="0" spc="-55" dirty="0">
                <a:solidFill>
                  <a:srgbClr val="221F1F"/>
                </a:solidFill>
                <a:latin typeface="Open Sans Medium"/>
                <a:cs typeface="Open Sans Medium"/>
              </a:rPr>
              <a:t>are </a:t>
            </a:r>
            <a:r>
              <a:rPr sz="1050" b="0" spc="-75" dirty="0">
                <a:solidFill>
                  <a:srgbClr val="221F1F"/>
                </a:solidFill>
                <a:latin typeface="Open Sans Medium"/>
                <a:cs typeface="Open Sans Medium"/>
              </a:rPr>
              <a:t>P2P,</a:t>
            </a:r>
            <a:r>
              <a:rPr sz="1050" b="0" spc="-105" dirty="0">
                <a:solidFill>
                  <a:srgbClr val="221F1F"/>
                </a:solidFill>
                <a:latin typeface="Open Sans Medium"/>
                <a:cs typeface="Open Sans Medium"/>
              </a:rPr>
              <a:t> </a:t>
            </a:r>
            <a:r>
              <a:rPr sz="1050" b="0" spc="-75" dirty="0">
                <a:solidFill>
                  <a:srgbClr val="221F1F"/>
                </a:solidFill>
                <a:latin typeface="Open Sans Medium"/>
                <a:cs typeface="Open Sans Medium"/>
              </a:rPr>
              <a:t>direct.</a:t>
            </a:r>
            <a:r>
              <a:rPr sz="1050" b="0" spc="-105" dirty="0">
                <a:solidFill>
                  <a:srgbClr val="221F1F"/>
                </a:solidFill>
                <a:latin typeface="Open Sans Medium"/>
                <a:cs typeface="Open Sans Medium"/>
              </a:rPr>
              <a:t> </a:t>
            </a:r>
            <a:r>
              <a:rPr sz="1050" b="0" spc="-75" dirty="0">
                <a:solidFill>
                  <a:srgbClr val="221F1F"/>
                </a:solidFill>
                <a:latin typeface="Open Sans Medium"/>
                <a:cs typeface="Open Sans Medium"/>
              </a:rPr>
              <a:t>Data</a:t>
            </a:r>
            <a:r>
              <a:rPr sz="1050" b="0" spc="-105" dirty="0">
                <a:solidFill>
                  <a:srgbClr val="221F1F"/>
                </a:solidFill>
                <a:latin typeface="Open Sans Medium"/>
                <a:cs typeface="Open Sans Medium"/>
              </a:rPr>
              <a:t> </a:t>
            </a:r>
            <a:r>
              <a:rPr sz="1050" b="0" spc="-50" dirty="0">
                <a:solidFill>
                  <a:srgbClr val="221F1F"/>
                </a:solidFill>
                <a:latin typeface="Open Sans Medium"/>
                <a:cs typeface="Open Sans Medium"/>
              </a:rPr>
              <a:t>is</a:t>
            </a:r>
            <a:r>
              <a:rPr sz="1050" b="0" spc="-105" dirty="0">
                <a:solidFill>
                  <a:srgbClr val="221F1F"/>
                </a:solidFill>
                <a:latin typeface="Open Sans Medium"/>
                <a:cs typeface="Open Sans Medium"/>
              </a:rPr>
              <a:t> </a:t>
            </a:r>
            <a:r>
              <a:rPr sz="1050" b="0" spc="-70" dirty="0">
                <a:solidFill>
                  <a:srgbClr val="221F1F"/>
                </a:solidFill>
                <a:latin typeface="Open Sans Medium"/>
                <a:cs typeface="Open Sans Medium"/>
              </a:rPr>
              <a:t>not</a:t>
            </a:r>
            <a:r>
              <a:rPr sz="1050" b="0" spc="-105" dirty="0">
                <a:solidFill>
                  <a:srgbClr val="221F1F"/>
                </a:solidFill>
                <a:latin typeface="Open Sans Medium"/>
                <a:cs typeface="Open Sans Medium"/>
              </a:rPr>
              <a:t> </a:t>
            </a:r>
            <a:r>
              <a:rPr sz="1050" b="0" spc="-80" dirty="0">
                <a:solidFill>
                  <a:srgbClr val="221F1F"/>
                </a:solidFill>
                <a:latin typeface="Open Sans Medium"/>
                <a:cs typeface="Open Sans Medium"/>
              </a:rPr>
              <a:t>shared.</a:t>
            </a:r>
            <a:r>
              <a:rPr sz="1050" b="0" spc="-110" dirty="0">
                <a:solidFill>
                  <a:srgbClr val="221F1F"/>
                </a:solidFill>
                <a:latin typeface="Open Sans Medium"/>
                <a:cs typeface="Open Sans Medium"/>
              </a:rPr>
              <a:t> </a:t>
            </a:r>
            <a:r>
              <a:rPr sz="1050" b="0" spc="-80" dirty="0">
                <a:solidFill>
                  <a:srgbClr val="221F1F"/>
                </a:solidFill>
                <a:latin typeface="Open Sans Medium"/>
                <a:cs typeface="Open Sans Medium"/>
              </a:rPr>
              <a:t>There</a:t>
            </a:r>
            <a:r>
              <a:rPr sz="1050" b="0" spc="-105" dirty="0">
                <a:solidFill>
                  <a:srgbClr val="221F1F"/>
                </a:solidFill>
                <a:latin typeface="Open Sans Medium"/>
                <a:cs typeface="Open Sans Medium"/>
              </a:rPr>
              <a:t> </a:t>
            </a:r>
            <a:r>
              <a:rPr sz="1050" b="0" spc="-25" dirty="0">
                <a:solidFill>
                  <a:srgbClr val="221F1F"/>
                </a:solidFill>
                <a:latin typeface="Open Sans Medium"/>
                <a:cs typeface="Open Sans Medium"/>
              </a:rPr>
              <a:t>is </a:t>
            </a:r>
            <a:r>
              <a:rPr sz="1050" b="0" spc="-60" dirty="0">
                <a:solidFill>
                  <a:srgbClr val="221F1F"/>
                </a:solidFill>
                <a:latin typeface="Open Sans Medium"/>
                <a:cs typeface="Open Sans Medium"/>
              </a:rPr>
              <a:t>no</a:t>
            </a:r>
            <a:r>
              <a:rPr sz="1050" b="0" spc="-130" dirty="0">
                <a:solidFill>
                  <a:srgbClr val="221F1F"/>
                </a:solidFill>
                <a:latin typeface="Open Sans Medium"/>
                <a:cs typeface="Open Sans Medium"/>
              </a:rPr>
              <a:t> </a:t>
            </a:r>
            <a:r>
              <a:rPr sz="1050" b="0" spc="-10" dirty="0">
                <a:solidFill>
                  <a:srgbClr val="221F1F"/>
                </a:solidFill>
                <a:latin typeface="Open Sans Medium"/>
                <a:cs typeface="Open Sans Medium"/>
              </a:rPr>
              <a:t>KYC/ALM.</a:t>
            </a:r>
            <a:endParaRPr sz="1050" dirty="0">
              <a:latin typeface="Open Sans Medium"/>
              <a:cs typeface="Open Sans Medium"/>
            </a:endParaRPr>
          </a:p>
        </p:txBody>
      </p:sp>
      <p:sp>
        <p:nvSpPr>
          <p:cNvPr id="57" name="object 57"/>
          <p:cNvSpPr txBox="1"/>
          <p:nvPr/>
        </p:nvSpPr>
        <p:spPr>
          <a:xfrm>
            <a:off x="10631916" y="8497785"/>
            <a:ext cx="2108835" cy="968375"/>
          </a:xfrm>
          <a:prstGeom prst="rect">
            <a:avLst/>
          </a:prstGeom>
        </p:spPr>
        <p:txBody>
          <a:bodyPr vert="horz" wrap="square" lIns="0" tIns="91440" rIns="0" bIns="0" rtlCol="0">
            <a:spAutoFit/>
          </a:bodyPr>
          <a:lstStyle/>
          <a:p>
            <a:pPr marL="274955">
              <a:lnSpc>
                <a:spcPct val="100000"/>
              </a:lnSpc>
              <a:spcBef>
                <a:spcPts val="720"/>
              </a:spcBef>
            </a:pPr>
            <a:r>
              <a:rPr lang="en-US" sz="1400" b="1" spc="-90" dirty="0">
                <a:solidFill>
                  <a:srgbClr val="221F1F"/>
                </a:solidFill>
                <a:latin typeface="Trebuchet MS"/>
              </a:rPr>
              <a:t>Censorship</a:t>
            </a:r>
            <a:r>
              <a:rPr sz="1400" b="1" spc="-90" dirty="0">
                <a:solidFill>
                  <a:srgbClr val="221F1F"/>
                </a:solidFill>
                <a:latin typeface="Trebuchet MS"/>
              </a:rPr>
              <a:t>-resistant</a:t>
            </a:r>
          </a:p>
          <a:p>
            <a:pPr marL="12700" marR="5080" algn="ctr">
              <a:lnSpc>
                <a:spcPts val="1120"/>
              </a:lnSpc>
              <a:spcBef>
                <a:spcPts val="635"/>
              </a:spcBef>
            </a:pPr>
            <a:r>
              <a:rPr sz="1050" b="0" spc="-60" dirty="0">
                <a:solidFill>
                  <a:srgbClr val="221F1F"/>
                </a:solidFill>
                <a:latin typeface="Open Sans Medium"/>
                <a:cs typeface="Open Sans Medium"/>
              </a:rPr>
              <a:t>No</a:t>
            </a:r>
            <a:r>
              <a:rPr sz="1050" b="0" spc="-85" dirty="0">
                <a:solidFill>
                  <a:srgbClr val="221F1F"/>
                </a:solidFill>
                <a:latin typeface="Open Sans Medium"/>
                <a:cs typeface="Open Sans Medium"/>
              </a:rPr>
              <a:t> </a:t>
            </a:r>
            <a:r>
              <a:rPr sz="1050" b="0" spc="-75" dirty="0">
                <a:solidFill>
                  <a:srgbClr val="221F1F"/>
                </a:solidFill>
                <a:latin typeface="Open Sans Medium"/>
                <a:cs typeface="Open Sans Medium"/>
              </a:rPr>
              <a:t>central</a:t>
            </a:r>
            <a:r>
              <a:rPr sz="1050" b="0" spc="-80" dirty="0">
                <a:solidFill>
                  <a:srgbClr val="221F1F"/>
                </a:solidFill>
                <a:latin typeface="Open Sans Medium"/>
                <a:cs typeface="Open Sans Medium"/>
              </a:rPr>
              <a:t> </a:t>
            </a:r>
            <a:r>
              <a:rPr sz="1050" b="0" spc="-70" dirty="0">
                <a:solidFill>
                  <a:srgbClr val="221F1F"/>
                </a:solidFill>
                <a:latin typeface="Open Sans Medium"/>
                <a:cs typeface="Open Sans Medium"/>
              </a:rPr>
              <a:t>point</a:t>
            </a:r>
            <a:r>
              <a:rPr sz="1050" b="0" spc="-80" dirty="0">
                <a:solidFill>
                  <a:srgbClr val="221F1F"/>
                </a:solidFill>
                <a:latin typeface="Open Sans Medium"/>
                <a:cs typeface="Open Sans Medium"/>
              </a:rPr>
              <a:t> </a:t>
            </a:r>
            <a:r>
              <a:rPr sz="1050" b="0" spc="-55" dirty="0">
                <a:solidFill>
                  <a:srgbClr val="221F1F"/>
                </a:solidFill>
                <a:latin typeface="Open Sans Medium"/>
                <a:cs typeface="Open Sans Medium"/>
              </a:rPr>
              <a:t>of</a:t>
            </a:r>
            <a:r>
              <a:rPr sz="1050" b="0" spc="-85" dirty="0">
                <a:solidFill>
                  <a:srgbClr val="221F1F"/>
                </a:solidFill>
                <a:latin typeface="Open Sans Medium"/>
                <a:cs typeface="Open Sans Medium"/>
              </a:rPr>
              <a:t> </a:t>
            </a:r>
            <a:r>
              <a:rPr sz="1050" b="0" spc="-75" dirty="0">
                <a:solidFill>
                  <a:srgbClr val="221F1F"/>
                </a:solidFill>
                <a:latin typeface="Open Sans Medium"/>
                <a:cs typeface="Open Sans Medium"/>
              </a:rPr>
              <a:t>failure.</a:t>
            </a:r>
            <a:r>
              <a:rPr sz="1050" b="0" spc="-80" dirty="0">
                <a:solidFill>
                  <a:srgbClr val="221F1F"/>
                </a:solidFill>
                <a:latin typeface="Open Sans Medium"/>
                <a:cs typeface="Open Sans Medium"/>
              </a:rPr>
              <a:t> </a:t>
            </a:r>
            <a:r>
              <a:rPr sz="1050" b="0" spc="-75" dirty="0">
                <a:solidFill>
                  <a:srgbClr val="221F1F"/>
                </a:solidFill>
                <a:latin typeface="Open Sans Medium"/>
                <a:cs typeface="Open Sans Medium"/>
              </a:rPr>
              <a:t>Nobody</a:t>
            </a:r>
            <a:r>
              <a:rPr sz="1050" b="0" spc="-85" dirty="0">
                <a:solidFill>
                  <a:srgbClr val="221F1F"/>
                </a:solidFill>
                <a:latin typeface="Open Sans Medium"/>
                <a:cs typeface="Open Sans Medium"/>
              </a:rPr>
              <a:t> </a:t>
            </a:r>
            <a:r>
              <a:rPr sz="1050" b="0" spc="-25" dirty="0">
                <a:solidFill>
                  <a:srgbClr val="221F1F"/>
                </a:solidFill>
                <a:latin typeface="Open Sans Medium"/>
                <a:cs typeface="Open Sans Medium"/>
              </a:rPr>
              <a:t>is </a:t>
            </a:r>
            <a:r>
              <a:rPr sz="1050" b="0" spc="-75" dirty="0">
                <a:solidFill>
                  <a:srgbClr val="221F1F"/>
                </a:solidFill>
                <a:latin typeface="Open Sans Medium"/>
                <a:cs typeface="Open Sans Medium"/>
              </a:rPr>
              <a:t>controlling</a:t>
            </a:r>
            <a:r>
              <a:rPr sz="1050" b="0" spc="-95" dirty="0">
                <a:solidFill>
                  <a:srgbClr val="221F1F"/>
                </a:solidFill>
                <a:latin typeface="Open Sans Medium"/>
                <a:cs typeface="Open Sans Medium"/>
              </a:rPr>
              <a:t> </a:t>
            </a:r>
            <a:r>
              <a:rPr sz="1050" b="0" spc="-50" dirty="0">
                <a:solidFill>
                  <a:srgbClr val="221F1F"/>
                </a:solidFill>
                <a:latin typeface="Open Sans Medium"/>
                <a:cs typeface="Open Sans Medium"/>
              </a:rPr>
              <a:t>it</a:t>
            </a:r>
            <a:r>
              <a:rPr sz="1050" b="0" spc="-80" dirty="0">
                <a:solidFill>
                  <a:srgbClr val="221F1F"/>
                </a:solidFill>
                <a:latin typeface="Open Sans Medium"/>
                <a:cs typeface="Open Sans Medium"/>
              </a:rPr>
              <a:t> </a:t>
            </a:r>
            <a:r>
              <a:rPr sz="1050" b="0" spc="-75" dirty="0">
                <a:solidFill>
                  <a:srgbClr val="221F1F"/>
                </a:solidFill>
                <a:latin typeface="Open Sans Medium"/>
                <a:cs typeface="Open Sans Medium"/>
              </a:rPr>
              <a:t>except</a:t>
            </a:r>
            <a:r>
              <a:rPr sz="1050" b="0" spc="-85" dirty="0">
                <a:solidFill>
                  <a:srgbClr val="221F1F"/>
                </a:solidFill>
                <a:latin typeface="Open Sans Medium"/>
                <a:cs typeface="Open Sans Medium"/>
              </a:rPr>
              <a:t> </a:t>
            </a:r>
            <a:r>
              <a:rPr sz="1050" b="0" spc="-60" dirty="0">
                <a:solidFill>
                  <a:srgbClr val="221F1F"/>
                </a:solidFill>
                <a:latin typeface="Open Sans Medium"/>
                <a:cs typeface="Open Sans Medium"/>
              </a:rPr>
              <a:t>for</a:t>
            </a:r>
            <a:r>
              <a:rPr sz="1050" b="0" spc="-85" dirty="0">
                <a:solidFill>
                  <a:srgbClr val="221F1F"/>
                </a:solidFill>
                <a:latin typeface="Open Sans Medium"/>
                <a:cs typeface="Open Sans Medium"/>
              </a:rPr>
              <a:t> </a:t>
            </a:r>
            <a:r>
              <a:rPr sz="1050" b="0" spc="-65" dirty="0">
                <a:solidFill>
                  <a:srgbClr val="221F1F"/>
                </a:solidFill>
                <a:latin typeface="Open Sans Medium"/>
                <a:cs typeface="Open Sans Medium"/>
              </a:rPr>
              <a:t>the</a:t>
            </a:r>
            <a:r>
              <a:rPr sz="1050" b="0" spc="-85" dirty="0">
                <a:solidFill>
                  <a:srgbClr val="221F1F"/>
                </a:solidFill>
                <a:latin typeface="Open Sans Medium"/>
                <a:cs typeface="Open Sans Medium"/>
              </a:rPr>
              <a:t> </a:t>
            </a:r>
            <a:r>
              <a:rPr sz="1050" b="0" spc="-20" dirty="0">
                <a:solidFill>
                  <a:srgbClr val="221F1F"/>
                </a:solidFill>
                <a:latin typeface="Open Sans Medium"/>
                <a:cs typeface="Open Sans Medium"/>
              </a:rPr>
              <a:t>user </a:t>
            </a:r>
            <a:r>
              <a:rPr sz="1050" b="0" spc="-75" dirty="0">
                <a:solidFill>
                  <a:srgbClr val="221F1F"/>
                </a:solidFill>
                <a:latin typeface="Open Sans Medium"/>
                <a:cs typeface="Open Sans Medium"/>
              </a:rPr>
              <a:t>running</a:t>
            </a:r>
            <a:r>
              <a:rPr sz="1050" b="0" spc="-114" dirty="0">
                <a:solidFill>
                  <a:srgbClr val="221F1F"/>
                </a:solidFill>
                <a:latin typeface="Open Sans Medium"/>
                <a:cs typeface="Open Sans Medium"/>
              </a:rPr>
              <a:t> </a:t>
            </a:r>
            <a:r>
              <a:rPr sz="1050" b="0" spc="-10" dirty="0">
                <a:solidFill>
                  <a:srgbClr val="221F1F"/>
                </a:solidFill>
                <a:latin typeface="Open Sans Medium"/>
                <a:cs typeface="Open Sans Medium"/>
              </a:rPr>
              <a:t>it.</a:t>
            </a:r>
            <a:r>
              <a:rPr sz="1050" b="0" spc="100" dirty="0">
                <a:solidFill>
                  <a:srgbClr val="221F1F"/>
                </a:solidFill>
                <a:latin typeface="Open Sans Medium"/>
                <a:cs typeface="Open Sans Medium"/>
              </a:rPr>
              <a:t> </a:t>
            </a:r>
            <a:r>
              <a:rPr sz="1050" b="0" spc="-65" dirty="0">
                <a:solidFill>
                  <a:srgbClr val="221F1F"/>
                </a:solidFill>
                <a:latin typeface="Open Sans Medium"/>
                <a:cs typeface="Open Sans Medium"/>
              </a:rPr>
              <a:t>You</a:t>
            </a:r>
            <a:r>
              <a:rPr sz="1050" b="0" spc="-110" dirty="0">
                <a:solidFill>
                  <a:srgbClr val="221F1F"/>
                </a:solidFill>
                <a:latin typeface="Open Sans Medium"/>
                <a:cs typeface="Open Sans Medium"/>
              </a:rPr>
              <a:t> </a:t>
            </a:r>
            <a:r>
              <a:rPr sz="1050" b="0" spc="-65" dirty="0">
                <a:solidFill>
                  <a:srgbClr val="221F1F"/>
                </a:solidFill>
                <a:latin typeface="Open Sans Medium"/>
                <a:cs typeface="Open Sans Medium"/>
              </a:rPr>
              <a:t>can</a:t>
            </a:r>
            <a:r>
              <a:rPr sz="1050" b="0" spc="-114" dirty="0">
                <a:solidFill>
                  <a:srgbClr val="221F1F"/>
                </a:solidFill>
                <a:latin typeface="Open Sans Medium"/>
                <a:cs typeface="Open Sans Medium"/>
              </a:rPr>
              <a:t> </a:t>
            </a:r>
            <a:r>
              <a:rPr sz="1050" b="0" spc="-65" dirty="0">
                <a:solidFill>
                  <a:srgbClr val="221F1F"/>
                </a:solidFill>
                <a:latin typeface="Open Sans Medium"/>
                <a:cs typeface="Open Sans Medium"/>
              </a:rPr>
              <a:t>run</a:t>
            </a:r>
            <a:r>
              <a:rPr sz="1050" b="0" spc="-120" dirty="0">
                <a:solidFill>
                  <a:srgbClr val="221F1F"/>
                </a:solidFill>
                <a:latin typeface="Open Sans Medium"/>
                <a:cs typeface="Open Sans Medium"/>
              </a:rPr>
              <a:t> </a:t>
            </a:r>
            <a:r>
              <a:rPr sz="1050" b="0" spc="-50" dirty="0">
                <a:solidFill>
                  <a:srgbClr val="221F1F"/>
                </a:solidFill>
                <a:latin typeface="Open Sans Medium"/>
                <a:cs typeface="Open Sans Medium"/>
              </a:rPr>
              <a:t>it</a:t>
            </a:r>
            <a:r>
              <a:rPr sz="1050" b="0" spc="-114" dirty="0">
                <a:solidFill>
                  <a:srgbClr val="221F1F"/>
                </a:solidFill>
                <a:latin typeface="Open Sans Medium"/>
                <a:cs typeface="Open Sans Medium"/>
              </a:rPr>
              <a:t> </a:t>
            </a:r>
            <a:r>
              <a:rPr sz="1050" b="0" spc="-55" dirty="0">
                <a:solidFill>
                  <a:srgbClr val="221F1F"/>
                </a:solidFill>
                <a:latin typeface="Open Sans Medium"/>
                <a:cs typeface="Open Sans Medium"/>
              </a:rPr>
              <a:t>on</a:t>
            </a:r>
            <a:r>
              <a:rPr sz="1050" b="0" spc="-120" dirty="0">
                <a:solidFill>
                  <a:srgbClr val="221F1F"/>
                </a:solidFill>
                <a:latin typeface="Open Sans Medium"/>
                <a:cs typeface="Open Sans Medium"/>
              </a:rPr>
              <a:t> </a:t>
            </a:r>
            <a:r>
              <a:rPr sz="1050" b="0" spc="-70" dirty="0">
                <a:solidFill>
                  <a:srgbClr val="221F1F"/>
                </a:solidFill>
                <a:latin typeface="Open Sans Medium"/>
                <a:cs typeface="Open Sans Medium"/>
              </a:rPr>
              <a:t>your</a:t>
            </a:r>
            <a:r>
              <a:rPr sz="1050" b="0" spc="-114" dirty="0">
                <a:solidFill>
                  <a:srgbClr val="221F1F"/>
                </a:solidFill>
                <a:latin typeface="Open Sans Medium"/>
                <a:cs typeface="Open Sans Medium"/>
              </a:rPr>
              <a:t> </a:t>
            </a:r>
            <a:r>
              <a:rPr sz="1050" b="0" spc="-55" dirty="0">
                <a:solidFill>
                  <a:srgbClr val="221F1F"/>
                </a:solidFill>
                <a:latin typeface="Open Sans Medium"/>
                <a:cs typeface="Open Sans Medium"/>
              </a:rPr>
              <a:t>own </a:t>
            </a:r>
            <a:r>
              <a:rPr sz="1050" b="0" spc="-10" dirty="0">
                <a:solidFill>
                  <a:srgbClr val="221F1F"/>
                </a:solidFill>
                <a:latin typeface="Open Sans Medium"/>
                <a:cs typeface="Open Sans Medium"/>
              </a:rPr>
              <a:t>hardware.</a:t>
            </a:r>
            <a:endParaRPr sz="1050" dirty="0">
              <a:latin typeface="Open Sans Medium"/>
              <a:cs typeface="Open Sans Medium"/>
            </a:endParaRPr>
          </a:p>
        </p:txBody>
      </p:sp>
      <p:sp>
        <p:nvSpPr>
          <p:cNvPr id="58" name="object 58"/>
          <p:cNvSpPr txBox="1"/>
          <p:nvPr/>
        </p:nvSpPr>
        <p:spPr>
          <a:xfrm>
            <a:off x="13361810" y="8191581"/>
            <a:ext cx="2214245" cy="1340485"/>
          </a:xfrm>
          <a:prstGeom prst="rect">
            <a:avLst/>
          </a:prstGeom>
        </p:spPr>
        <p:txBody>
          <a:bodyPr vert="horz" wrap="square" lIns="0" tIns="54610" rIns="0" bIns="0" rtlCol="0">
            <a:spAutoFit/>
          </a:bodyPr>
          <a:lstStyle/>
          <a:p>
            <a:pPr marR="115570" algn="ctr">
              <a:lnSpc>
                <a:spcPct val="100000"/>
              </a:lnSpc>
              <a:spcBef>
                <a:spcPts val="430"/>
              </a:spcBef>
            </a:pPr>
            <a:r>
              <a:rPr sz="1400" b="1" spc="-55" dirty="0">
                <a:solidFill>
                  <a:srgbClr val="221F1F"/>
                </a:solidFill>
                <a:latin typeface="Trebuchet MS"/>
                <a:cs typeface="Trebuchet MS"/>
              </a:rPr>
              <a:t>Secure</a:t>
            </a:r>
            <a:endParaRPr sz="1400" dirty="0">
              <a:latin typeface="Trebuchet MS"/>
              <a:cs typeface="Trebuchet MS"/>
            </a:endParaRPr>
          </a:p>
          <a:p>
            <a:pPr marL="53340" marR="49530" indent="5715" algn="ctr">
              <a:lnSpc>
                <a:spcPts val="1120"/>
              </a:lnSpc>
              <a:spcBef>
                <a:spcPts val="370"/>
              </a:spcBef>
            </a:pPr>
            <a:r>
              <a:rPr sz="1000" b="0" spc="-35" dirty="0">
                <a:solidFill>
                  <a:srgbClr val="221F1F"/>
                </a:solidFill>
                <a:latin typeface="Open Sans Medium"/>
                <a:cs typeface="Open Sans Medium"/>
              </a:rPr>
              <a:t>Your</a:t>
            </a:r>
            <a:r>
              <a:rPr sz="1000" b="0" spc="-70" dirty="0">
                <a:solidFill>
                  <a:srgbClr val="221F1F"/>
                </a:solidFill>
                <a:latin typeface="Open Sans Medium"/>
                <a:cs typeface="Open Sans Medium"/>
              </a:rPr>
              <a:t> </a:t>
            </a:r>
            <a:r>
              <a:rPr sz="1000" b="0" spc="-40" dirty="0">
                <a:solidFill>
                  <a:srgbClr val="221F1F"/>
                </a:solidFill>
                <a:latin typeface="Open Sans Medium"/>
                <a:cs typeface="Open Sans Medium"/>
              </a:rPr>
              <a:t>private</a:t>
            </a:r>
            <a:r>
              <a:rPr sz="1000" b="0" spc="-65" dirty="0">
                <a:solidFill>
                  <a:srgbClr val="221F1F"/>
                </a:solidFill>
                <a:latin typeface="Open Sans Medium"/>
                <a:cs typeface="Open Sans Medium"/>
              </a:rPr>
              <a:t> </a:t>
            </a:r>
            <a:r>
              <a:rPr sz="1000" b="0" spc="-30" dirty="0">
                <a:solidFill>
                  <a:srgbClr val="221F1F"/>
                </a:solidFill>
                <a:latin typeface="Open Sans Medium"/>
                <a:cs typeface="Open Sans Medium"/>
              </a:rPr>
              <a:t>key</a:t>
            </a:r>
            <a:r>
              <a:rPr sz="1000" b="0" spc="-70" dirty="0">
                <a:solidFill>
                  <a:srgbClr val="221F1F"/>
                </a:solidFill>
                <a:latin typeface="Open Sans Medium"/>
                <a:cs typeface="Open Sans Medium"/>
              </a:rPr>
              <a:t> </a:t>
            </a:r>
            <a:r>
              <a:rPr sz="1000" b="0" spc="-25" dirty="0">
                <a:solidFill>
                  <a:srgbClr val="221F1F"/>
                </a:solidFill>
                <a:latin typeface="Open Sans Medium"/>
                <a:cs typeface="Open Sans Medium"/>
              </a:rPr>
              <a:t>is</a:t>
            </a:r>
            <a:r>
              <a:rPr sz="1000" b="0" spc="-65" dirty="0">
                <a:solidFill>
                  <a:srgbClr val="221F1F"/>
                </a:solidFill>
                <a:latin typeface="Open Sans Medium"/>
                <a:cs typeface="Open Sans Medium"/>
              </a:rPr>
              <a:t> </a:t>
            </a:r>
            <a:r>
              <a:rPr sz="1000" b="0" spc="-35" dirty="0">
                <a:solidFill>
                  <a:srgbClr val="221F1F"/>
                </a:solidFill>
                <a:latin typeface="Open Sans Medium"/>
                <a:cs typeface="Open Sans Medium"/>
              </a:rPr>
              <a:t>never</a:t>
            </a:r>
            <a:r>
              <a:rPr sz="1000" b="0" spc="-70" dirty="0">
                <a:solidFill>
                  <a:srgbClr val="221F1F"/>
                </a:solidFill>
                <a:latin typeface="Open Sans Medium"/>
                <a:cs typeface="Open Sans Medium"/>
              </a:rPr>
              <a:t> </a:t>
            </a:r>
            <a:r>
              <a:rPr sz="1000" b="0" spc="-10" dirty="0">
                <a:solidFill>
                  <a:srgbClr val="221F1F"/>
                </a:solidFill>
                <a:latin typeface="Open Sans Medium"/>
                <a:cs typeface="Open Sans Medium"/>
              </a:rPr>
              <a:t>required. </a:t>
            </a:r>
            <a:r>
              <a:rPr sz="1000" b="0" spc="-50" dirty="0">
                <a:solidFill>
                  <a:srgbClr val="221F1F"/>
                </a:solidFill>
                <a:latin typeface="Open Sans Medium"/>
                <a:cs typeface="Open Sans Medium"/>
              </a:rPr>
              <a:t>Non-</a:t>
            </a:r>
            <a:r>
              <a:rPr sz="1000" b="0" spc="-45" dirty="0">
                <a:solidFill>
                  <a:srgbClr val="221F1F"/>
                </a:solidFill>
                <a:latin typeface="Open Sans Medium"/>
                <a:cs typeface="Open Sans Medium"/>
              </a:rPr>
              <a:t>cus</a:t>
            </a:r>
            <a:r>
              <a:rPr lang="en-US" sz="1000" b="0" spc="-45" dirty="0">
                <a:solidFill>
                  <a:srgbClr val="221F1F"/>
                </a:solidFill>
                <a:latin typeface="Open Sans Medium"/>
                <a:cs typeface="Open Sans Medium"/>
              </a:rPr>
              <a:t>todial</a:t>
            </a:r>
            <a:r>
              <a:rPr sz="1000" b="0" spc="-45" dirty="0">
                <a:solidFill>
                  <a:srgbClr val="221F1F"/>
                </a:solidFill>
                <a:latin typeface="Open Sans Medium"/>
                <a:cs typeface="Open Sans Medium"/>
              </a:rPr>
              <a:t>.</a:t>
            </a:r>
            <a:r>
              <a:rPr sz="1000" b="0" spc="-35" dirty="0">
                <a:solidFill>
                  <a:srgbClr val="221F1F"/>
                </a:solidFill>
                <a:latin typeface="Open Sans Medium"/>
                <a:cs typeface="Open Sans Medium"/>
              </a:rPr>
              <a:t> </a:t>
            </a:r>
            <a:r>
              <a:rPr sz="1000" b="0" spc="-40" dirty="0">
                <a:solidFill>
                  <a:srgbClr val="221F1F"/>
                </a:solidFill>
                <a:latin typeface="Open Sans Medium"/>
                <a:cs typeface="Open Sans Medium"/>
              </a:rPr>
              <a:t>BTCPay</a:t>
            </a:r>
            <a:r>
              <a:rPr sz="1000" b="0" spc="-30" dirty="0">
                <a:solidFill>
                  <a:srgbClr val="221F1F"/>
                </a:solidFill>
                <a:latin typeface="Open Sans Medium"/>
                <a:cs typeface="Open Sans Medium"/>
              </a:rPr>
              <a:t> </a:t>
            </a:r>
            <a:r>
              <a:rPr sz="1000" b="0" spc="-35" dirty="0">
                <a:solidFill>
                  <a:srgbClr val="221F1F"/>
                </a:solidFill>
                <a:latin typeface="Open Sans Medium"/>
                <a:cs typeface="Open Sans Medium"/>
              </a:rPr>
              <a:t>only</a:t>
            </a:r>
            <a:r>
              <a:rPr sz="1000" b="0" spc="-30" dirty="0">
                <a:solidFill>
                  <a:srgbClr val="221F1F"/>
                </a:solidFill>
                <a:latin typeface="Open Sans Medium"/>
                <a:cs typeface="Open Sans Medium"/>
              </a:rPr>
              <a:t> </a:t>
            </a:r>
            <a:r>
              <a:rPr sz="1000" b="0" spc="-20" dirty="0">
                <a:solidFill>
                  <a:srgbClr val="221F1F"/>
                </a:solidFill>
                <a:latin typeface="Open Sans Medium"/>
                <a:cs typeface="Open Sans Medium"/>
              </a:rPr>
              <a:t>needs </a:t>
            </a:r>
            <a:r>
              <a:rPr sz="1000" b="0" spc="-35" dirty="0">
                <a:solidFill>
                  <a:srgbClr val="221F1F"/>
                </a:solidFill>
                <a:latin typeface="Open Sans Medium"/>
                <a:cs typeface="Open Sans Medium"/>
              </a:rPr>
              <a:t>xpubkeys</a:t>
            </a:r>
            <a:r>
              <a:rPr sz="1000" b="0" spc="-65" dirty="0">
                <a:solidFill>
                  <a:srgbClr val="221F1F"/>
                </a:solidFill>
                <a:latin typeface="Open Sans Medium"/>
                <a:cs typeface="Open Sans Medium"/>
              </a:rPr>
              <a:t> </a:t>
            </a:r>
            <a:r>
              <a:rPr sz="1000" b="0" spc="-45" dirty="0">
                <a:solidFill>
                  <a:srgbClr val="221F1F"/>
                </a:solidFill>
                <a:latin typeface="Open Sans Medium"/>
                <a:cs typeface="Open Sans Medium"/>
              </a:rPr>
              <a:t>(public</a:t>
            </a:r>
            <a:r>
              <a:rPr lang="en-US" sz="1000" b="0" spc="-45" dirty="0">
                <a:solidFill>
                  <a:srgbClr val="221F1F"/>
                </a:solidFill>
                <a:latin typeface="Open Sans Medium"/>
                <a:cs typeface="Open Sans Medium"/>
              </a:rPr>
              <a:t> </a:t>
            </a:r>
            <a:r>
              <a:rPr sz="1000" b="0" spc="-45" dirty="0">
                <a:solidFill>
                  <a:srgbClr val="221F1F"/>
                </a:solidFill>
                <a:latin typeface="Open Sans Medium"/>
                <a:cs typeface="Open Sans Medium"/>
              </a:rPr>
              <a:t>key</a:t>
            </a:r>
            <a:r>
              <a:rPr lang="en-US" sz="1000" b="0" spc="-45" dirty="0">
                <a:solidFill>
                  <a:srgbClr val="221F1F"/>
                </a:solidFill>
                <a:latin typeface="Open Sans Medium"/>
                <a:cs typeface="Open Sans Medium"/>
              </a:rPr>
              <a:t>s</a:t>
            </a:r>
            <a:r>
              <a:rPr sz="1000" b="0" spc="-45" dirty="0">
                <a:solidFill>
                  <a:srgbClr val="221F1F"/>
                </a:solidFill>
                <a:latin typeface="Open Sans Medium"/>
                <a:cs typeface="Open Sans Medium"/>
              </a:rPr>
              <a:t>)</a:t>
            </a:r>
            <a:r>
              <a:rPr sz="1000" b="0" spc="-60" dirty="0">
                <a:solidFill>
                  <a:srgbClr val="221F1F"/>
                </a:solidFill>
                <a:latin typeface="Open Sans Medium"/>
                <a:cs typeface="Open Sans Medium"/>
              </a:rPr>
              <a:t> </a:t>
            </a:r>
            <a:r>
              <a:rPr sz="1000" b="0" spc="-25" dirty="0">
                <a:solidFill>
                  <a:srgbClr val="221F1F"/>
                </a:solidFill>
                <a:latin typeface="Open Sans Medium"/>
                <a:cs typeface="Open Sans Medium"/>
              </a:rPr>
              <a:t>to</a:t>
            </a:r>
            <a:r>
              <a:rPr sz="1000" b="0" spc="-60" dirty="0">
                <a:solidFill>
                  <a:srgbClr val="221F1F"/>
                </a:solidFill>
                <a:latin typeface="Open Sans Medium"/>
                <a:cs typeface="Open Sans Medium"/>
              </a:rPr>
              <a:t> </a:t>
            </a:r>
            <a:r>
              <a:rPr sz="1000" b="0" spc="-10" dirty="0">
                <a:solidFill>
                  <a:srgbClr val="221F1F"/>
                </a:solidFill>
                <a:latin typeface="Open Sans Medium"/>
                <a:cs typeface="Open Sans Medium"/>
              </a:rPr>
              <a:t>generate </a:t>
            </a:r>
            <a:r>
              <a:rPr sz="1000" b="0" spc="-45" dirty="0">
                <a:solidFill>
                  <a:srgbClr val="221F1F"/>
                </a:solidFill>
                <a:latin typeface="Open Sans Medium"/>
                <a:cs typeface="Open Sans Medium"/>
              </a:rPr>
              <a:t>invoices. </a:t>
            </a:r>
            <a:r>
              <a:rPr sz="1000" b="0" spc="-35" dirty="0">
                <a:solidFill>
                  <a:srgbClr val="221F1F"/>
                </a:solidFill>
                <a:latin typeface="Open Sans Medium"/>
                <a:cs typeface="Open Sans Medium"/>
              </a:rPr>
              <a:t>Code</a:t>
            </a:r>
            <a:r>
              <a:rPr sz="1000" b="0" spc="-45" dirty="0">
                <a:solidFill>
                  <a:srgbClr val="221F1F"/>
                </a:solidFill>
                <a:latin typeface="Open Sans Medium"/>
                <a:cs typeface="Open Sans Medium"/>
              </a:rPr>
              <a:t> </a:t>
            </a:r>
            <a:r>
              <a:rPr sz="1000" b="0" spc="-25" dirty="0">
                <a:solidFill>
                  <a:srgbClr val="221F1F"/>
                </a:solidFill>
                <a:latin typeface="Open Sans Medium"/>
                <a:cs typeface="Open Sans Medium"/>
              </a:rPr>
              <a:t>is</a:t>
            </a:r>
            <a:r>
              <a:rPr sz="1000" b="0" spc="-40" dirty="0">
                <a:solidFill>
                  <a:srgbClr val="221F1F"/>
                </a:solidFill>
                <a:latin typeface="Open Sans Medium"/>
                <a:cs typeface="Open Sans Medium"/>
              </a:rPr>
              <a:t> </a:t>
            </a:r>
            <a:r>
              <a:rPr sz="1000" b="0" spc="-50" dirty="0">
                <a:solidFill>
                  <a:srgbClr val="221F1F"/>
                </a:solidFill>
                <a:latin typeface="Open Sans Medium"/>
                <a:cs typeface="Open Sans Medium"/>
              </a:rPr>
              <a:t>open-</a:t>
            </a:r>
            <a:r>
              <a:rPr sz="1000" b="0" spc="-40" dirty="0">
                <a:solidFill>
                  <a:srgbClr val="221F1F"/>
                </a:solidFill>
                <a:latin typeface="Open Sans Medium"/>
                <a:cs typeface="Open Sans Medium"/>
              </a:rPr>
              <a:t>source</a:t>
            </a:r>
            <a:r>
              <a:rPr sz="1000" b="0" spc="-45" dirty="0">
                <a:solidFill>
                  <a:srgbClr val="221F1F"/>
                </a:solidFill>
                <a:latin typeface="Open Sans Medium"/>
                <a:cs typeface="Open Sans Medium"/>
              </a:rPr>
              <a:t> </a:t>
            </a:r>
            <a:r>
              <a:rPr sz="1000" b="0" spc="-30" dirty="0">
                <a:solidFill>
                  <a:srgbClr val="221F1F"/>
                </a:solidFill>
                <a:latin typeface="Open Sans Medium"/>
                <a:cs typeface="Open Sans Medium"/>
              </a:rPr>
              <a:t>and</a:t>
            </a:r>
            <a:r>
              <a:rPr sz="1000" b="0" spc="-45" dirty="0">
                <a:solidFill>
                  <a:srgbClr val="221F1F"/>
                </a:solidFill>
                <a:latin typeface="Open Sans Medium"/>
                <a:cs typeface="Open Sans Medium"/>
              </a:rPr>
              <a:t> </a:t>
            </a:r>
            <a:r>
              <a:rPr sz="1000" b="0" spc="-25" dirty="0">
                <a:solidFill>
                  <a:srgbClr val="221F1F"/>
                </a:solidFill>
                <a:latin typeface="Open Sans Medium"/>
                <a:cs typeface="Open Sans Medium"/>
              </a:rPr>
              <a:t>can be</a:t>
            </a:r>
            <a:r>
              <a:rPr sz="1000" b="0" spc="-55" dirty="0">
                <a:solidFill>
                  <a:srgbClr val="221F1F"/>
                </a:solidFill>
                <a:latin typeface="Open Sans Medium"/>
                <a:cs typeface="Open Sans Medium"/>
              </a:rPr>
              <a:t> </a:t>
            </a:r>
            <a:r>
              <a:rPr sz="1000" b="0" spc="-40" dirty="0">
                <a:solidFill>
                  <a:srgbClr val="221F1F"/>
                </a:solidFill>
                <a:latin typeface="Open Sans Medium"/>
                <a:cs typeface="Open Sans Medium"/>
              </a:rPr>
              <a:t>inspected</a:t>
            </a:r>
            <a:r>
              <a:rPr sz="1000" b="0" spc="-55" dirty="0">
                <a:solidFill>
                  <a:srgbClr val="221F1F"/>
                </a:solidFill>
                <a:latin typeface="Open Sans Medium"/>
                <a:cs typeface="Open Sans Medium"/>
              </a:rPr>
              <a:t> </a:t>
            </a:r>
            <a:r>
              <a:rPr sz="1000" b="0" spc="-25" dirty="0">
                <a:solidFill>
                  <a:srgbClr val="221F1F"/>
                </a:solidFill>
                <a:latin typeface="Open Sans Medium"/>
                <a:cs typeface="Open Sans Medium"/>
              </a:rPr>
              <a:t>by</a:t>
            </a:r>
            <a:r>
              <a:rPr sz="1000" b="0" spc="-55" dirty="0">
                <a:solidFill>
                  <a:srgbClr val="221F1F"/>
                </a:solidFill>
                <a:latin typeface="Open Sans Medium"/>
                <a:cs typeface="Open Sans Medium"/>
              </a:rPr>
              <a:t> </a:t>
            </a:r>
            <a:r>
              <a:rPr sz="1000" b="0" spc="-45" dirty="0">
                <a:solidFill>
                  <a:srgbClr val="221F1F"/>
                </a:solidFill>
                <a:latin typeface="Open Sans Medium"/>
                <a:cs typeface="Open Sans Medium"/>
              </a:rPr>
              <a:t>security</a:t>
            </a:r>
            <a:r>
              <a:rPr sz="1000" b="0" spc="-55" dirty="0">
                <a:solidFill>
                  <a:srgbClr val="221F1F"/>
                </a:solidFill>
                <a:latin typeface="Open Sans Medium"/>
                <a:cs typeface="Open Sans Medium"/>
              </a:rPr>
              <a:t> </a:t>
            </a:r>
            <a:r>
              <a:rPr sz="1000" b="0" spc="-40" dirty="0">
                <a:solidFill>
                  <a:srgbClr val="221F1F"/>
                </a:solidFill>
                <a:latin typeface="Open Sans Medium"/>
                <a:cs typeface="Open Sans Medium"/>
              </a:rPr>
              <a:t>auditors</a:t>
            </a:r>
            <a:r>
              <a:rPr sz="1000" b="0" spc="-55" dirty="0">
                <a:solidFill>
                  <a:srgbClr val="221F1F"/>
                </a:solidFill>
                <a:latin typeface="Open Sans Medium"/>
                <a:cs typeface="Open Sans Medium"/>
              </a:rPr>
              <a:t> </a:t>
            </a:r>
            <a:r>
              <a:rPr sz="1000" b="0" spc="-25" dirty="0">
                <a:solidFill>
                  <a:srgbClr val="221F1F"/>
                </a:solidFill>
                <a:latin typeface="Open Sans Medium"/>
                <a:cs typeface="Open Sans Medium"/>
              </a:rPr>
              <a:t>and </a:t>
            </a:r>
            <a:r>
              <a:rPr sz="1000" b="0" spc="-10" dirty="0">
                <a:solidFill>
                  <a:srgbClr val="221F1F"/>
                </a:solidFill>
                <a:latin typeface="Open Sans Medium"/>
                <a:cs typeface="Open Sans Medium"/>
              </a:rPr>
              <a:t>developers.</a:t>
            </a:r>
            <a:endParaRPr sz="1000" dirty="0">
              <a:latin typeface="Open Sans Medium"/>
              <a:cs typeface="Open Sans Medium"/>
            </a:endParaRPr>
          </a:p>
          <a:p>
            <a:pPr algn="ctr">
              <a:lnSpc>
                <a:spcPct val="100000"/>
              </a:lnSpc>
              <a:spcBef>
                <a:spcPts val="765"/>
              </a:spcBef>
            </a:pPr>
            <a:r>
              <a:rPr sz="400" b="0" spc="-10" dirty="0">
                <a:solidFill>
                  <a:srgbClr val="221F1F"/>
                </a:solidFill>
                <a:latin typeface="Open Sans Medium"/>
                <a:cs typeface="Open Sans Medium"/>
              </a:rPr>
              <a:t>Icon</a:t>
            </a:r>
            <a:r>
              <a:rPr sz="400" b="0" spc="-5" dirty="0">
                <a:solidFill>
                  <a:srgbClr val="221F1F"/>
                </a:solidFill>
                <a:latin typeface="Open Sans Medium"/>
                <a:cs typeface="Open Sans Medium"/>
              </a:rPr>
              <a:t> </a:t>
            </a:r>
            <a:r>
              <a:rPr sz="400" b="0" spc="-10" dirty="0">
                <a:solidFill>
                  <a:srgbClr val="221F1F"/>
                </a:solidFill>
                <a:latin typeface="Open Sans Medium"/>
                <a:cs typeface="Open Sans Medium"/>
              </a:rPr>
              <a:t>credits:</a:t>
            </a:r>
            <a:r>
              <a:rPr sz="400" b="0" dirty="0">
                <a:solidFill>
                  <a:srgbClr val="221F1F"/>
                </a:solidFill>
                <a:latin typeface="Open Sans Medium"/>
                <a:cs typeface="Open Sans Medium"/>
              </a:rPr>
              <a:t> No </a:t>
            </a:r>
            <a:r>
              <a:rPr sz="400" b="0" spc="-10" dirty="0">
                <a:solidFill>
                  <a:srgbClr val="221F1F"/>
                </a:solidFill>
                <a:latin typeface="Open Sans Medium"/>
                <a:cs typeface="Open Sans Medium"/>
              </a:rPr>
              <a:t>Mediator</a:t>
            </a:r>
            <a:r>
              <a:rPr sz="400" b="0" dirty="0">
                <a:solidFill>
                  <a:srgbClr val="221F1F"/>
                </a:solidFill>
                <a:latin typeface="Open Sans Medium"/>
                <a:cs typeface="Open Sans Medium"/>
              </a:rPr>
              <a:t> by</a:t>
            </a:r>
            <a:r>
              <a:rPr sz="400" b="0" spc="-5" dirty="0">
                <a:solidFill>
                  <a:srgbClr val="221F1F"/>
                </a:solidFill>
                <a:latin typeface="Open Sans Medium"/>
                <a:cs typeface="Open Sans Medium"/>
              </a:rPr>
              <a:t> </a:t>
            </a:r>
            <a:r>
              <a:rPr sz="400" b="0" spc="-10" dirty="0">
                <a:solidFill>
                  <a:srgbClr val="221F1F"/>
                </a:solidFill>
                <a:latin typeface="Open Sans Medium"/>
                <a:cs typeface="Open Sans Medium"/>
              </a:rPr>
              <a:t>Arthur</a:t>
            </a:r>
            <a:r>
              <a:rPr sz="400" b="0" dirty="0">
                <a:solidFill>
                  <a:srgbClr val="221F1F"/>
                </a:solidFill>
                <a:latin typeface="Open Sans Medium"/>
                <a:cs typeface="Open Sans Medium"/>
              </a:rPr>
              <a:t> </a:t>
            </a:r>
            <a:r>
              <a:rPr sz="400" b="0" spc="-10" dirty="0">
                <a:solidFill>
                  <a:srgbClr val="221F1F"/>
                </a:solidFill>
                <a:latin typeface="Open Sans Medium"/>
                <a:cs typeface="Open Sans Medium"/>
              </a:rPr>
              <a:t>Shlain,</a:t>
            </a:r>
            <a:r>
              <a:rPr sz="400" b="0" dirty="0">
                <a:solidFill>
                  <a:srgbClr val="221F1F"/>
                </a:solidFill>
                <a:latin typeface="Open Sans Medium"/>
                <a:cs typeface="Open Sans Medium"/>
              </a:rPr>
              <a:t> </a:t>
            </a:r>
            <a:r>
              <a:rPr sz="400" b="0" spc="-10" dirty="0">
                <a:solidFill>
                  <a:srgbClr val="221F1F"/>
                </a:solidFill>
                <a:latin typeface="Open Sans Medium"/>
                <a:cs typeface="Open Sans Medium"/>
              </a:rPr>
              <a:t>decentralized</a:t>
            </a:r>
            <a:r>
              <a:rPr sz="400" b="0" spc="-5" dirty="0">
                <a:solidFill>
                  <a:srgbClr val="221F1F"/>
                </a:solidFill>
                <a:latin typeface="Open Sans Medium"/>
                <a:cs typeface="Open Sans Medium"/>
              </a:rPr>
              <a:t> </a:t>
            </a:r>
            <a:r>
              <a:rPr sz="400" b="0" dirty="0">
                <a:solidFill>
                  <a:srgbClr val="221F1F"/>
                </a:solidFill>
                <a:latin typeface="Open Sans Medium"/>
                <a:cs typeface="Open Sans Medium"/>
              </a:rPr>
              <a:t>by </a:t>
            </a:r>
            <a:r>
              <a:rPr sz="400" b="0" spc="-10" dirty="0">
                <a:solidFill>
                  <a:srgbClr val="221F1F"/>
                </a:solidFill>
                <a:latin typeface="Open Sans Medium"/>
                <a:cs typeface="Open Sans Medium"/>
              </a:rPr>
              <a:t>Salvia</a:t>
            </a:r>
            <a:r>
              <a:rPr sz="400" b="0" dirty="0">
                <a:solidFill>
                  <a:srgbClr val="221F1F"/>
                </a:solidFill>
                <a:latin typeface="Open Sans Medium"/>
                <a:cs typeface="Open Sans Medium"/>
              </a:rPr>
              <a:t> </a:t>
            </a:r>
            <a:r>
              <a:rPr sz="400" b="0" spc="-10" dirty="0">
                <a:solidFill>
                  <a:srgbClr val="221F1F"/>
                </a:solidFill>
                <a:latin typeface="Open Sans Medium"/>
                <a:cs typeface="Open Sans Medium"/>
              </a:rPr>
              <a:t>Santos</a:t>
            </a:r>
            <a:r>
              <a:rPr sz="400" b="0" dirty="0">
                <a:solidFill>
                  <a:srgbClr val="221F1F"/>
                </a:solidFill>
                <a:latin typeface="Open Sans Medium"/>
                <a:cs typeface="Open Sans Medium"/>
              </a:rPr>
              <a:t> from</a:t>
            </a:r>
            <a:r>
              <a:rPr sz="400" b="0" spc="-5" dirty="0">
                <a:solidFill>
                  <a:srgbClr val="221F1F"/>
                </a:solidFill>
                <a:latin typeface="Open Sans Medium"/>
                <a:cs typeface="Open Sans Medium"/>
              </a:rPr>
              <a:t> </a:t>
            </a:r>
            <a:r>
              <a:rPr sz="400" b="0" dirty="0">
                <a:solidFill>
                  <a:srgbClr val="221F1F"/>
                </a:solidFill>
                <a:latin typeface="Open Sans Medium"/>
                <a:cs typeface="Open Sans Medium"/>
              </a:rPr>
              <a:t>Noun </a:t>
            </a:r>
            <a:r>
              <a:rPr sz="400" b="0" spc="-10" dirty="0">
                <a:solidFill>
                  <a:srgbClr val="221F1F"/>
                </a:solidFill>
                <a:latin typeface="Open Sans Medium"/>
                <a:cs typeface="Open Sans Medium"/>
              </a:rPr>
              <a:t>Project</a:t>
            </a:r>
            <a:endParaRPr sz="400" dirty="0">
              <a:latin typeface="Open Sans Medium"/>
              <a:cs typeface="Open Sans Medium"/>
            </a:endParaRPr>
          </a:p>
        </p:txBody>
      </p:sp>
      <p:sp>
        <p:nvSpPr>
          <p:cNvPr id="59" name="object 59"/>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60" name="object 60"/>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61" name="object 61"/>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62" name="object 62"/>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pic>
        <p:nvPicPr>
          <p:cNvPr id="3" name="object 3"/>
          <p:cNvPicPr/>
          <p:nvPr/>
        </p:nvPicPr>
        <p:blipFill>
          <a:blip r:embed="rId3" cstate="print"/>
          <a:stretch>
            <a:fillRect/>
          </a:stretch>
        </p:blipFill>
        <p:spPr>
          <a:xfrm>
            <a:off x="1641143" y="3947607"/>
            <a:ext cx="7632929" cy="4763540"/>
          </a:xfrm>
          <a:prstGeom prst="rect">
            <a:avLst/>
          </a:prstGeom>
        </p:spPr>
      </p:pic>
      <p:grpSp>
        <p:nvGrpSpPr>
          <p:cNvPr id="4" name="object 4"/>
          <p:cNvGrpSpPr/>
          <p:nvPr/>
        </p:nvGrpSpPr>
        <p:grpSpPr>
          <a:xfrm>
            <a:off x="0" y="0"/>
            <a:ext cx="20104100" cy="1866900"/>
            <a:chOff x="0" y="0"/>
            <a:chExt cx="20104100" cy="1866900"/>
          </a:xfrm>
        </p:grpSpPr>
        <p:pic>
          <p:nvPicPr>
            <p:cNvPr id="5" name="object 5"/>
            <p:cNvPicPr/>
            <p:nvPr/>
          </p:nvPicPr>
          <p:blipFill>
            <a:blip r:embed="rId4" cstate="print"/>
            <a:stretch>
              <a:fillRect/>
            </a:stretch>
          </p:blipFill>
          <p:spPr>
            <a:xfrm>
              <a:off x="0" y="0"/>
              <a:ext cx="20104099" cy="1866592"/>
            </a:xfrm>
            <a:prstGeom prst="rect">
              <a:avLst/>
            </a:prstGeom>
          </p:spPr>
        </p:pic>
        <p:pic>
          <p:nvPicPr>
            <p:cNvPr id="6" name="object 6"/>
            <p:cNvPicPr/>
            <p:nvPr/>
          </p:nvPicPr>
          <p:blipFill>
            <a:blip r:embed="rId5" cstate="print"/>
            <a:stretch>
              <a:fillRect/>
            </a:stretch>
          </p:blipFill>
          <p:spPr>
            <a:xfrm>
              <a:off x="572129" y="58636"/>
              <a:ext cx="14281449" cy="1751569"/>
            </a:xfrm>
            <a:prstGeom prst="rect">
              <a:avLst/>
            </a:prstGeom>
          </p:spPr>
        </p:pic>
      </p:grpSp>
      <p:sp>
        <p:nvSpPr>
          <p:cNvPr id="7" name="object 7"/>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9" name="object 9"/>
          <p:cNvPicPr/>
          <p:nvPr/>
        </p:nvPicPr>
        <p:blipFill>
          <a:blip r:embed="rId6" cstate="print"/>
          <a:stretch>
            <a:fillRect/>
          </a:stretch>
        </p:blipFill>
        <p:spPr>
          <a:xfrm>
            <a:off x="17700068" y="593896"/>
            <a:ext cx="1273727" cy="678793"/>
          </a:xfrm>
          <a:prstGeom prst="rect">
            <a:avLst/>
          </a:prstGeom>
        </p:spPr>
      </p:pic>
      <p:sp>
        <p:nvSpPr>
          <p:cNvPr id="10" name="object 10"/>
          <p:cNvSpPr txBox="1"/>
          <p:nvPr/>
        </p:nvSpPr>
        <p:spPr>
          <a:xfrm>
            <a:off x="1116898" y="2389969"/>
            <a:ext cx="8410575" cy="1169035"/>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8.5.2</a:t>
            </a:r>
            <a:r>
              <a:rPr sz="2550" b="1" i="1" spc="-5" dirty="0">
                <a:solidFill>
                  <a:srgbClr val="241B54"/>
                </a:solidFill>
                <a:latin typeface="Open Sans"/>
                <a:cs typeface="Open Sans"/>
              </a:rPr>
              <a:t> </a:t>
            </a:r>
            <a:r>
              <a:rPr sz="2550" b="1" i="1" spc="-10" dirty="0">
                <a:solidFill>
                  <a:srgbClr val="241B54"/>
                </a:solidFill>
                <a:latin typeface="Open Sans"/>
                <a:cs typeface="Open Sans"/>
              </a:rPr>
              <a:t>In-</a:t>
            </a:r>
            <a:r>
              <a:rPr sz="2550" b="1" i="1" dirty="0">
                <a:solidFill>
                  <a:srgbClr val="241B54"/>
                </a:solidFill>
                <a:latin typeface="Open Sans"/>
                <a:cs typeface="Open Sans"/>
              </a:rPr>
              <a:t>Person: Find</a:t>
            </a:r>
            <a:r>
              <a:rPr sz="2550" b="1" i="1" spc="5" dirty="0">
                <a:solidFill>
                  <a:srgbClr val="241B54"/>
                </a:solidFill>
                <a:latin typeface="Open Sans"/>
                <a:cs typeface="Open Sans"/>
              </a:rPr>
              <a:t> </a:t>
            </a:r>
            <a:r>
              <a:rPr sz="2550" b="1" i="1" dirty="0">
                <a:solidFill>
                  <a:srgbClr val="241B54"/>
                </a:solidFill>
                <a:latin typeface="Open Sans"/>
                <a:cs typeface="Open Sans"/>
              </a:rPr>
              <a:t>a</a:t>
            </a:r>
            <a:r>
              <a:rPr sz="2550" b="1" i="1" spc="5" dirty="0">
                <a:solidFill>
                  <a:srgbClr val="241B54"/>
                </a:solidFill>
                <a:latin typeface="Open Sans"/>
                <a:cs typeface="Open Sans"/>
              </a:rPr>
              <a:t> </a:t>
            </a:r>
            <a:r>
              <a:rPr sz="2550" b="1" i="1" dirty="0">
                <a:solidFill>
                  <a:srgbClr val="241B54"/>
                </a:solidFill>
                <a:latin typeface="Open Sans"/>
                <a:cs typeface="Open Sans"/>
              </a:rPr>
              <a:t>Merchant</a:t>
            </a:r>
            <a:r>
              <a:rPr sz="2550" b="1" i="1" spc="5" dirty="0">
                <a:solidFill>
                  <a:srgbClr val="241B54"/>
                </a:solidFill>
                <a:latin typeface="Open Sans"/>
                <a:cs typeface="Open Sans"/>
              </a:rPr>
              <a:t> </a:t>
            </a:r>
            <a:r>
              <a:rPr sz="2550" b="1" i="1" dirty="0">
                <a:solidFill>
                  <a:srgbClr val="241B54"/>
                </a:solidFill>
                <a:latin typeface="Open Sans"/>
                <a:cs typeface="Open Sans"/>
              </a:rPr>
              <a:t>in Your</a:t>
            </a:r>
            <a:r>
              <a:rPr sz="2550" b="1" i="1" spc="5" dirty="0">
                <a:solidFill>
                  <a:srgbClr val="241B54"/>
                </a:solidFill>
                <a:latin typeface="Open Sans"/>
                <a:cs typeface="Open Sans"/>
              </a:rPr>
              <a:t> </a:t>
            </a:r>
            <a:r>
              <a:rPr sz="2550" b="1" i="1" spc="-20" dirty="0">
                <a:solidFill>
                  <a:srgbClr val="241B54"/>
                </a:solidFill>
                <a:latin typeface="Open Sans"/>
                <a:cs typeface="Open Sans"/>
              </a:rPr>
              <a:t>Area</a:t>
            </a:r>
            <a:endParaRPr sz="2550">
              <a:latin typeface="Open Sans"/>
              <a:cs typeface="Open Sans"/>
            </a:endParaRPr>
          </a:p>
          <a:p>
            <a:pPr marL="12700" marR="5080">
              <a:lnSpc>
                <a:spcPct val="101800"/>
              </a:lnSpc>
              <a:spcBef>
                <a:spcPts val="1775"/>
              </a:spcBef>
            </a:pPr>
            <a:r>
              <a:rPr sz="1700" dirty="0">
                <a:solidFill>
                  <a:srgbClr val="57585B"/>
                </a:solidFill>
                <a:latin typeface="Open Sans"/>
                <a:cs typeface="Open Sans"/>
              </a:rPr>
              <a:t>Physical</a:t>
            </a:r>
            <a:r>
              <a:rPr sz="1700" spc="55" dirty="0">
                <a:solidFill>
                  <a:srgbClr val="57585B"/>
                </a:solidFill>
                <a:latin typeface="Open Sans"/>
                <a:cs typeface="Open Sans"/>
              </a:rPr>
              <a:t> </a:t>
            </a:r>
            <a:r>
              <a:rPr sz="1700" dirty="0">
                <a:solidFill>
                  <a:srgbClr val="57585B"/>
                </a:solidFill>
                <a:latin typeface="Open Sans"/>
                <a:cs typeface="Open Sans"/>
              </a:rPr>
              <a:t>shops</a:t>
            </a:r>
            <a:r>
              <a:rPr sz="1700" spc="5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also</a:t>
            </a:r>
            <a:r>
              <a:rPr sz="1700" spc="50" dirty="0">
                <a:solidFill>
                  <a:srgbClr val="57585B"/>
                </a:solidFill>
                <a:latin typeface="Open Sans"/>
                <a:cs typeface="Open Sans"/>
              </a:rPr>
              <a:t> </a:t>
            </a:r>
            <a:r>
              <a:rPr sz="1700" dirty="0">
                <a:solidFill>
                  <a:srgbClr val="57585B"/>
                </a:solidFill>
                <a:latin typeface="Open Sans"/>
                <a:cs typeface="Open Sans"/>
              </a:rPr>
              <a:t>use</a:t>
            </a:r>
            <a:r>
              <a:rPr sz="1700" spc="50" dirty="0">
                <a:solidFill>
                  <a:srgbClr val="57585B"/>
                </a:solidFill>
                <a:latin typeface="Open Sans"/>
                <a:cs typeface="Open Sans"/>
              </a:rPr>
              <a:t> </a:t>
            </a:r>
            <a:r>
              <a:rPr sz="1700" dirty="0">
                <a:solidFill>
                  <a:srgbClr val="57585B"/>
                </a:solidFill>
                <a:latin typeface="Open Sans"/>
                <a:cs typeface="Open Sans"/>
              </a:rPr>
              <a:t>BTCPay</a:t>
            </a:r>
            <a:r>
              <a:rPr sz="1700" spc="50" dirty="0">
                <a:solidFill>
                  <a:srgbClr val="57585B"/>
                </a:solidFill>
                <a:latin typeface="Open Sans"/>
                <a:cs typeface="Open Sans"/>
              </a:rPr>
              <a:t> </a:t>
            </a:r>
            <a:r>
              <a:rPr sz="1700" dirty="0">
                <a:solidFill>
                  <a:srgbClr val="57585B"/>
                </a:solidFill>
                <a:latin typeface="Open Sans"/>
                <a:cs typeface="Open Sans"/>
              </a:rPr>
              <a:t>Server</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accept</a:t>
            </a:r>
            <a:r>
              <a:rPr sz="1700" spc="50" dirty="0">
                <a:solidFill>
                  <a:srgbClr val="57585B"/>
                </a:solidFill>
                <a:latin typeface="Open Sans"/>
                <a:cs typeface="Open Sans"/>
              </a:rPr>
              <a:t> </a:t>
            </a:r>
            <a:r>
              <a:rPr sz="1700" dirty="0">
                <a:solidFill>
                  <a:srgbClr val="57585B"/>
                </a:solidFill>
                <a:latin typeface="Open Sans"/>
                <a:cs typeface="Open Sans"/>
              </a:rPr>
              <a:t>payments,</a:t>
            </a:r>
            <a:r>
              <a:rPr sz="1700" spc="50" dirty="0">
                <a:solidFill>
                  <a:srgbClr val="57585B"/>
                </a:solidFill>
                <a:latin typeface="Open Sans"/>
                <a:cs typeface="Open Sans"/>
              </a:rPr>
              <a:t> </a:t>
            </a:r>
            <a:r>
              <a:rPr sz="1700" dirty="0">
                <a:solidFill>
                  <a:srgbClr val="57585B"/>
                </a:solidFill>
                <a:latin typeface="Open Sans"/>
                <a:cs typeface="Open Sans"/>
              </a:rPr>
              <a:t>or</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spc="-10" dirty="0">
                <a:solidFill>
                  <a:srgbClr val="57585B"/>
                </a:solidFill>
                <a:latin typeface="Open Sans"/>
                <a:cs typeface="Open Sans"/>
              </a:rPr>
              <a:t>simply </a:t>
            </a:r>
            <a:r>
              <a:rPr sz="1700" dirty="0">
                <a:solidFill>
                  <a:srgbClr val="57585B"/>
                </a:solidFill>
                <a:latin typeface="Open Sans"/>
                <a:cs typeface="Open Sans"/>
              </a:rPr>
              <a:t>download</a:t>
            </a:r>
            <a:r>
              <a:rPr sz="1700" spc="50"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accept</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payments</a:t>
            </a:r>
            <a:r>
              <a:rPr sz="1700" spc="55" dirty="0">
                <a:solidFill>
                  <a:srgbClr val="57585B"/>
                </a:solidFill>
                <a:latin typeface="Open Sans"/>
                <a:cs typeface="Open Sans"/>
              </a:rPr>
              <a:t> </a:t>
            </a:r>
            <a:r>
              <a:rPr sz="1700" dirty="0">
                <a:solidFill>
                  <a:srgbClr val="57585B"/>
                </a:solidFill>
                <a:latin typeface="Open Sans"/>
                <a:cs typeface="Open Sans"/>
              </a:rPr>
              <a:t>directly</a:t>
            </a:r>
            <a:r>
              <a:rPr sz="1700" spc="50" dirty="0">
                <a:solidFill>
                  <a:srgbClr val="57585B"/>
                </a:solidFill>
                <a:latin typeface="Open Sans"/>
                <a:cs typeface="Open Sans"/>
              </a:rPr>
              <a:t> </a:t>
            </a:r>
            <a:r>
              <a:rPr sz="1700" dirty="0">
                <a:solidFill>
                  <a:srgbClr val="57585B"/>
                </a:solidFill>
                <a:latin typeface="Open Sans"/>
                <a:cs typeface="Open Sans"/>
              </a:rPr>
              <a:t>from</a:t>
            </a:r>
            <a:r>
              <a:rPr sz="1700" spc="55" dirty="0">
                <a:solidFill>
                  <a:srgbClr val="57585B"/>
                </a:solidFill>
                <a:latin typeface="Open Sans"/>
                <a:cs typeface="Open Sans"/>
              </a:rPr>
              <a:t> </a:t>
            </a:r>
            <a:r>
              <a:rPr sz="1700" dirty="0">
                <a:solidFill>
                  <a:srgbClr val="57585B"/>
                </a:solidFill>
                <a:latin typeface="Open Sans"/>
                <a:cs typeface="Open Sans"/>
              </a:rPr>
              <a:t>their</a:t>
            </a:r>
            <a:r>
              <a:rPr sz="1700" spc="50" dirty="0">
                <a:solidFill>
                  <a:srgbClr val="57585B"/>
                </a:solidFill>
                <a:latin typeface="Open Sans"/>
                <a:cs typeface="Open Sans"/>
              </a:rPr>
              <a:t> </a:t>
            </a:r>
            <a:r>
              <a:rPr sz="1700" spc="-10" dirty="0">
                <a:solidFill>
                  <a:srgbClr val="57585B"/>
                </a:solidFill>
                <a:latin typeface="Open Sans"/>
                <a:cs typeface="Open Sans"/>
              </a:rPr>
              <a:t>phone.</a:t>
            </a:r>
            <a:endParaRPr sz="1700">
              <a:latin typeface="Open Sans"/>
              <a:cs typeface="Open Sans"/>
            </a:endParaRPr>
          </a:p>
        </p:txBody>
      </p:sp>
      <p:sp>
        <p:nvSpPr>
          <p:cNvPr id="11" name="object 11"/>
          <p:cNvSpPr txBox="1"/>
          <p:nvPr/>
        </p:nvSpPr>
        <p:spPr>
          <a:xfrm>
            <a:off x="10306633" y="7195348"/>
            <a:ext cx="8452485" cy="2979420"/>
          </a:xfrm>
          <a:prstGeom prst="rect">
            <a:avLst/>
          </a:prstGeom>
        </p:spPr>
        <p:txBody>
          <a:bodyPr vert="horz" wrap="square" lIns="0" tIns="13335" rIns="0" bIns="0" rtlCol="0">
            <a:spAutoFit/>
          </a:bodyPr>
          <a:lstStyle/>
          <a:p>
            <a:pPr marL="12700" marR="1507490">
              <a:lnSpc>
                <a:spcPct val="100000"/>
              </a:lnSpc>
              <a:spcBef>
                <a:spcPts val="105"/>
              </a:spcBef>
            </a:pPr>
            <a:r>
              <a:rPr sz="2550" b="1" i="1" dirty="0">
                <a:solidFill>
                  <a:srgbClr val="241B54"/>
                </a:solidFill>
                <a:latin typeface="Open Sans"/>
                <a:cs typeface="Open Sans"/>
              </a:rPr>
              <a:t>8.5.3</a:t>
            </a:r>
            <a:r>
              <a:rPr sz="2550" b="1" i="1" spc="-5" dirty="0">
                <a:solidFill>
                  <a:srgbClr val="241B54"/>
                </a:solidFill>
                <a:latin typeface="Open Sans"/>
                <a:cs typeface="Open Sans"/>
              </a:rPr>
              <a:t> </a:t>
            </a:r>
            <a:r>
              <a:rPr sz="2550" b="1" i="1" dirty="0">
                <a:solidFill>
                  <a:srgbClr val="241B54"/>
                </a:solidFill>
                <a:latin typeface="Open Sans"/>
                <a:cs typeface="Open Sans"/>
              </a:rPr>
              <a:t>Transitional Tools:</a:t>
            </a:r>
            <a:r>
              <a:rPr sz="2550" b="1" i="1" spc="-5" dirty="0">
                <a:solidFill>
                  <a:srgbClr val="241B54"/>
                </a:solidFill>
                <a:latin typeface="Open Sans"/>
                <a:cs typeface="Open Sans"/>
              </a:rPr>
              <a:t> </a:t>
            </a:r>
            <a:r>
              <a:rPr sz="2550" b="1" i="1" dirty="0">
                <a:solidFill>
                  <a:srgbClr val="241B54"/>
                </a:solidFill>
                <a:latin typeface="Open Sans"/>
                <a:cs typeface="Open Sans"/>
              </a:rPr>
              <a:t>Vouchers, Gift </a:t>
            </a:r>
            <a:r>
              <a:rPr sz="2550" b="1" i="1" spc="-10" dirty="0">
                <a:solidFill>
                  <a:srgbClr val="241B54"/>
                </a:solidFill>
                <a:latin typeface="Open Sans"/>
                <a:cs typeface="Open Sans"/>
              </a:rPr>
              <a:t>Cards, </a:t>
            </a:r>
            <a:r>
              <a:rPr sz="2550" b="1" i="1" dirty="0">
                <a:solidFill>
                  <a:srgbClr val="241B54"/>
                </a:solidFill>
                <a:latin typeface="Open Sans"/>
                <a:cs typeface="Open Sans"/>
              </a:rPr>
              <a:t>and</a:t>
            </a:r>
            <a:r>
              <a:rPr sz="2550" b="1" i="1" spc="-30" dirty="0">
                <a:solidFill>
                  <a:srgbClr val="241B54"/>
                </a:solidFill>
                <a:latin typeface="Open Sans"/>
                <a:cs typeface="Open Sans"/>
              </a:rPr>
              <a:t> </a:t>
            </a:r>
            <a:r>
              <a:rPr sz="2550" b="1" i="1" dirty="0">
                <a:solidFill>
                  <a:srgbClr val="241B54"/>
                </a:solidFill>
                <a:latin typeface="Open Sans"/>
                <a:cs typeface="Open Sans"/>
              </a:rPr>
              <a:t>Payment</a:t>
            </a:r>
            <a:r>
              <a:rPr sz="2550" b="1" i="1" spc="-20" dirty="0">
                <a:solidFill>
                  <a:srgbClr val="241B54"/>
                </a:solidFill>
                <a:latin typeface="Open Sans"/>
                <a:cs typeface="Open Sans"/>
              </a:rPr>
              <a:t> </a:t>
            </a:r>
            <a:r>
              <a:rPr sz="2550" b="1" i="1" spc="-10" dirty="0">
                <a:solidFill>
                  <a:srgbClr val="241B54"/>
                </a:solidFill>
                <a:latin typeface="Open Sans"/>
                <a:cs typeface="Open Sans"/>
              </a:rPr>
              <a:t>Cards</a:t>
            </a:r>
            <a:endParaRPr sz="2550">
              <a:latin typeface="Open Sans"/>
              <a:cs typeface="Open Sans"/>
            </a:endParaRPr>
          </a:p>
          <a:p>
            <a:pPr marL="12700" marR="200025">
              <a:lnSpc>
                <a:spcPct val="101800"/>
              </a:lnSpc>
              <a:spcBef>
                <a:spcPts val="2580"/>
              </a:spcBef>
            </a:pP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purchase</a:t>
            </a:r>
            <a:r>
              <a:rPr sz="1700" spc="40" dirty="0">
                <a:solidFill>
                  <a:srgbClr val="57585B"/>
                </a:solidFill>
                <a:latin typeface="Open Sans"/>
                <a:cs typeface="Open Sans"/>
              </a:rPr>
              <a:t> </a:t>
            </a:r>
            <a:r>
              <a:rPr sz="1700" dirty="0">
                <a:solidFill>
                  <a:srgbClr val="57585B"/>
                </a:solidFill>
                <a:latin typeface="Open Sans"/>
                <a:cs typeface="Open Sans"/>
              </a:rPr>
              <a:t>products</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dirty="0">
                <a:solidFill>
                  <a:srgbClr val="57585B"/>
                </a:solidFill>
                <a:latin typeface="Open Sans"/>
                <a:cs typeface="Open Sans"/>
              </a:rPr>
              <a:t>services</a:t>
            </a:r>
            <a:r>
              <a:rPr sz="1700" spc="40"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dirty="0">
                <a:solidFill>
                  <a:srgbClr val="57585B"/>
                </a:solidFill>
                <a:latin typeface="Open Sans"/>
                <a:cs typeface="Open Sans"/>
              </a:rPr>
              <a:t>businesses</a:t>
            </a:r>
            <a:r>
              <a:rPr sz="1700" spc="40"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dirty="0">
                <a:solidFill>
                  <a:srgbClr val="57585B"/>
                </a:solidFill>
                <a:latin typeface="Open Sans"/>
                <a:cs typeface="Open Sans"/>
              </a:rPr>
              <a:t>do</a:t>
            </a:r>
            <a:r>
              <a:rPr sz="1700" spc="45" dirty="0">
                <a:solidFill>
                  <a:srgbClr val="57585B"/>
                </a:solidFill>
                <a:latin typeface="Open Sans"/>
                <a:cs typeface="Open Sans"/>
              </a:rPr>
              <a:t> </a:t>
            </a:r>
            <a:r>
              <a:rPr sz="1700" dirty="0">
                <a:solidFill>
                  <a:srgbClr val="57585B"/>
                </a:solidFill>
                <a:latin typeface="Open Sans"/>
                <a:cs typeface="Open Sans"/>
              </a:rPr>
              <a:t>not</a:t>
            </a:r>
            <a:r>
              <a:rPr sz="1700" spc="40" dirty="0">
                <a:solidFill>
                  <a:srgbClr val="57585B"/>
                </a:solidFill>
                <a:latin typeface="Open Sans"/>
                <a:cs typeface="Open Sans"/>
              </a:rPr>
              <a:t> </a:t>
            </a:r>
            <a:r>
              <a:rPr sz="1700" dirty="0">
                <a:solidFill>
                  <a:srgbClr val="57585B"/>
                </a:solidFill>
                <a:latin typeface="Open Sans"/>
                <a:cs typeface="Open Sans"/>
              </a:rPr>
              <a:t>yet</a:t>
            </a:r>
            <a:r>
              <a:rPr sz="1700" spc="45" dirty="0">
                <a:solidFill>
                  <a:srgbClr val="57585B"/>
                </a:solidFill>
                <a:latin typeface="Open Sans"/>
                <a:cs typeface="Open Sans"/>
              </a:rPr>
              <a:t> </a:t>
            </a:r>
            <a:r>
              <a:rPr sz="1700" dirty="0">
                <a:solidFill>
                  <a:srgbClr val="57585B"/>
                </a:solidFill>
                <a:latin typeface="Open Sans"/>
                <a:cs typeface="Open Sans"/>
              </a:rPr>
              <a:t>accept</a:t>
            </a:r>
            <a:r>
              <a:rPr sz="1700" spc="40"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there</a:t>
            </a:r>
            <a:r>
              <a:rPr sz="1700" spc="3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an</a:t>
            </a:r>
            <a:r>
              <a:rPr sz="1700" spc="40" dirty="0">
                <a:solidFill>
                  <a:srgbClr val="57585B"/>
                </a:solidFill>
                <a:latin typeface="Open Sans"/>
                <a:cs typeface="Open Sans"/>
              </a:rPr>
              <a:t> </a:t>
            </a:r>
            <a:r>
              <a:rPr sz="1700" dirty="0">
                <a:solidFill>
                  <a:srgbClr val="57585B"/>
                </a:solidFill>
                <a:latin typeface="Open Sans"/>
                <a:cs typeface="Open Sans"/>
              </a:rPr>
              <a:t>intermediary</a:t>
            </a:r>
            <a:r>
              <a:rPr sz="1700" spc="35" dirty="0">
                <a:solidFill>
                  <a:srgbClr val="57585B"/>
                </a:solidFill>
                <a:latin typeface="Open Sans"/>
                <a:cs typeface="Open Sans"/>
              </a:rPr>
              <a:t> </a:t>
            </a:r>
            <a:r>
              <a:rPr sz="1700" dirty="0">
                <a:solidFill>
                  <a:srgbClr val="57585B"/>
                </a:solidFill>
                <a:latin typeface="Open Sans"/>
                <a:cs typeface="Open Sans"/>
              </a:rPr>
              <a:t>tool</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use:</a:t>
            </a:r>
            <a:r>
              <a:rPr sz="1700" spc="40" dirty="0">
                <a:solidFill>
                  <a:srgbClr val="57585B"/>
                </a:solidFill>
                <a:latin typeface="Open Sans"/>
                <a:cs typeface="Open Sans"/>
              </a:rPr>
              <a:t> </a:t>
            </a:r>
            <a:r>
              <a:rPr sz="1700" dirty="0">
                <a:solidFill>
                  <a:srgbClr val="57585B"/>
                </a:solidFill>
                <a:latin typeface="Open Sans"/>
                <a:cs typeface="Open Sans"/>
              </a:rPr>
              <a:t>gift</a:t>
            </a:r>
            <a:r>
              <a:rPr sz="1700" spc="40" dirty="0">
                <a:solidFill>
                  <a:srgbClr val="57585B"/>
                </a:solidFill>
                <a:latin typeface="Open Sans"/>
                <a:cs typeface="Open Sans"/>
              </a:rPr>
              <a:t> </a:t>
            </a:r>
            <a:r>
              <a:rPr sz="1700" dirty="0">
                <a:solidFill>
                  <a:srgbClr val="57585B"/>
                </a:solidFill>
                <a:latin typeface="Open Sans"/>
                <a:cs typeface="Open Sans"/>
              </a:rPr>
              <a:t>cards.</a:t>
            </a:r>
            <a:r>
              <a:rPr sz="1700" spc="35" dirty="0">
                <a:solidFill>
                  <a:srgbClr val="57585B"/>
                </a:solidFill>
                <a:latin typeface="Open Sans"/>
                <a:cs typeface="Open Sans"/>
              </a:rPr>
              <a:t> </a:t>
            </a:r>
            <a:r>
              <a:rPr sz="1700" dirty="0">
                <a:solidFill>
                  <a:srgbClr val="57585B"/>
                </a:solidFill>
                <a:latin typeface="Open Sans"/>
                <a:cs typeface="Open Sans"/>
              </a:rPr>
              <a:t>Some</a:t>
            </a:r>
            <a:r>
              <a:rPr sz="1700" spc="45" dirty="0">
                <a:solidFill>
                  <a:srgbClr val="57585B"/>
                </a:solidFill>
                <a:latin typeface="Open Sans"/>
                <a:cs typeface="Open Sans"/>
              </a:rPr>
              <a:t> </a:t>
            </a:r>
            <a:r>
              <a:rPr sz="1700" dirty="0">
                <a:solidFill>
                  <a:srgbClr val="57585B"/>
                </a:solidFill>
                <a:latin typeface="Open Sans"/>
                <a:cs typeface="Open Sans"/>
              </a:rPr>
              <a:t>businesses</a:t>
            </a:r>
            <a:r>
              <a:rPr sz="1700" spc="40" dirty="0">
                <a:solidFill>
                  <a:srgbClr val="57585B"/>
                </a:solidFill>
                <a:latin typeface="Open Sans"/>
                <a:cs typeface="Open Sans"/>
              </a:rPr>
              <a:t> </a:t>
            </a:r>
            <a:r>
              <a:rPr sz="1700" dirty="0">
                <a:solidFill>
                  <a:srgbClr val="57585B"/>
                </a:solidFill>
                <a:latin typeface="Open Sans"/>
                <a:cs typeface="Open Sans"/>
              </a:rPr>
              <a:t>focus</a:t>
            </a:r>
            <a:r>
              <a:rPr sz="1700" spc="45" dirty="0">
                <a:solidFill>
                  <a:srgbClr val="57585B"/>
                </a:solidFill>
                <a:latin typeface="Open Sans"/>
                <a:cs typeface="Open Sans"/>
              </a:rPr>
              <a:t> </a:t>
            </a:r>
            <a:r>
              <a:rPr sz="1700" spc="-25" dirty="0">
                <a:solidFill>
                  <a:srgbClr val="57585B"/>
                </a:solidFill>
                <a:latin typeface="Open Sans"/>
                <a:cs typeface="Open Sans"/>
              </a:rPr>
              <a:t>on </a:t>
            </a:r>
            <a:r>
              <a:rPr sz="1700" dirty="0">
                <a:solidFill>
                  <a:srgbClr val="57585B"/>
                </a:solidFill>
                <a:latin typeface="Open Sans"/>
                <a:cs typeface="Open Sans"/>
              </a:rPr>
              <a:t>buying</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selling</a:t>
            </a:r>
            <a:r>
              <a:rPr sz="1700" spc="45" dirty="0">
                <a:solidFill>
                  <a:srgbClr val="57585B"/>
                </a:solidFill>
                <a:latin typeface="Open Sans"/>
                <a:cs typeface="Open Sans"/>
              </a:rPr>
              <a:t> </a:t>
            </a:r>
            <a:r>
              <a:rPr sz="1700" dirty="0">
                <a:solidFill>
                  <a:srgbClr val="57585B"/>
                </a:solidFill>
                <a:latin typeface="Open Sans"/>
                <a:cs typeface="Open Sans"/>
              </a:rPr>
              <a:t>gift</a:t>
            </a:r>
            <a:r>
              <a:rPr sz="1700" spc="40" dirty="0">
                <a:solidFill>
                  <a:srgbClr val="57585B"/>
                </a:solidFill>
                <a:latin typeface="Open Sans"/>
                <a:cs typeface="Open Sans"/>
              </a:rPr>
              <a:t> </a:t>
            </a:r>
            <a:r>
              <a:rPr sz="1700" dirty="0">
                <a:solidFill>
                  <a:srgbClr val="57585B"/>
                </a:solidFill>
                <a:latin typeface="Open Sans"/>
                <a:cs typeface="Open Sans"/>
              </a:rPr>
              <a:t>cards</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exchange</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spc="-10" dirty="0">
                <a:solidFill>
                  <a:srgbClr val="57585B"/>
                </a:solidFill>
                <a:latin typeface="Open Sans"/>
                <a:cs typeface="Open Sans"/>
              </a:rPr>
              <a:t>bitcoins.</a:t>
            </a:r>
            <a:endParaRPr sz="1700">
              <a:latin typeface="Open Sans"/>
              <a:cs typeface="Open Sans"/>
            </a:endParaRPr>
          </a:p>
          <a:p>
            <a:pPr>
              <a:lnSpc>
                <a:spcPct val="100000"/>
              </a:lnSpc>
              <a:spcBef>
                <a:spcPts val="35"/>
              </a:spcBef>
            </a:pPr>
            <a:endParaRPr sz="1500">
              <a:latin typeface="Open Sans"/>
              <a:cs typeface="Open Sans"/>
            </a:endParaRPr>
          </a:p>
          <a:p>
            <a:pPr marL="12700" marR="5080">
              <a:lnSpc>
                <a:spcPct val="101800"/>
              </a:lnSpc>
            </a:pPr>
            <a:r>
              <a:rPr sz="1700" dirty="0">
                <a:solidFill>
                  <a:srgbClr val="57585B"/>
                </a:solidFill>
                <a:latin typeface="Open Sans"/>
                <a:cs typeface="Open Sans"/>
              </a:rPr>
              <a:t>That</a:t>
            </a:r>
            <a:r>
              <a:rPr sz="1700" spc="30" dirty="0">
                <a:solidFill>
                  <a:srgbClr val="57585B"/>
                </a:solidFill>
                <a:latin typeface="Open Sans"/>
                <a:cs typeface="Open Sans"/>
              </a:rPr>
              <a:t> </a:t>
            </a:r>
            <a:r>
              <a:rPr sz="1700" dirty="0">
                <a:solidFill>
                  <a:srgbClr val="57585B"/>
                </a:solidFill>
                <a:latin typeface="Open Sans"/>
                <a:cs typeface="Open Sans"/>
              </a:rPr>
              <a:t>means</a:t>
            </a:r>
            <a:r>
              <a:rPr sz="1700" spc="35"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acquire</a:t>
            </a:r>
            <a:r>
              <a:rPr sz="1700" spc="30"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gift</a:t>
            </a:r>
            <a:r>
              <a:rPr sz="1700" spc="35" dirty="0">
                <a:solidFill>
                  <a:srgbClr val="57585B"/>
                </a:solidFill>
                <a:latin typeface="Open Sans"/>
                <a:cs typeface="Open Sans"/>
              </a:rPr>
              <a:t> </a:t>
            </a:r>
            <a:r>
              <a:rPr sz="1700" dirty="0">
                <a:solidFill>
                  <a:srgbClr val="57585B"/>
                </a:solidFill>
                <a:latin typeface="Open Sans"/>
                <a:cs typeface="Open Sans"/>
              </a:rPr>
              <a:t>card</a:t>
            </a:r>
            <a:r>
              <a:rPr sz="1700" spc="35" dirty="0">
                <a:solidFill>
                  <a:srgbClr val="57585B"/>
                </a:solidFill>
                <a:latin typeface="Open Sans"/>
                <a:cs typeface="Open Sans"/>
              </a:rPr>
              <a:t> </a:t>
            </a:r>
            <a:r>
              <a:rPr sz="1700" dirty="0">
                <a:solidFill>
                  <a:srgbClr val="57585B"/>
                </a:solidFill>
                <a:latin typeface="Open Sans"/>
                <a:cs typeface="Open Sans"/>
              </a:rPr>
              <a:t>for</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store</a:t>
            </a:r>
            <a:r>
              <a:rPr sz="1700" spc="40" dirty="0">
                <a:solidFill>
                  <a:srgbClr val="57585B"/>
                </a:solidFill>
                <a:latin typeface="Open Sans"/>
                <a:cs typeface="Open Sans"/>
              </a:rPr>
              <a:t> </a:t>
            </a:r>
            <a:r>
              <a:rPr sz="1700" dirty="0">
                <a:solidFill>
                  <a:srgbClr val="57585B"/>
                </a:solidFill>
                <a:latin typeface="Open Sans"/>
                <a:cs typeface="Open Sans"/>
              </a:rPr>
              <a:t>you’d</a:t>
            </a:r>
            <a:r>
              <a:rPr sz="1700" spc="35" dirty="0">
                <a:solidFill>
                  <a:srgbClr val="57585B"/>
                </a:solidFill>
                <a:latin typeface="Open Sans"/>
                <a:cs typeface="Open Sans"/>
              </a:rPr>
              <a:t> </a:t>
            </a:r>
            <a:r>
              <a:rPr sz="1700" dirty="0">
                <a:solidFill>
                  <a:srgbClr val="57585B"/>
                </a:solidFill>
                <a:latin typeface="Open Sans"/>
                <a:cs typeface="Open Sans"/>
              </a:rPr>
              <a:t>like</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go</a:t>
            </a:r>
            <a:r>
              <a:rPr sz="1700" spc="3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in</a:t>
            </a:r>
            <a:r>
              <a:rPr sz="1700" spc="35" dirty="0">
                <a:solidFill>
                  <a:srgbClr val="57585B"/>
                </a:solidFill>
                <a:latin typeface="Open Sans"/>
                <a:cs typeface="Open Sans"/>
              </a:rPr>
              <a:t> </a:t>
            </a:r>
            <a:r>
              <a:rPr sz="1700" spc="-10" dirty="0">
                <a:solidFill>
                  <a:srgbClr val="57585B"/>
                </a:solidFill>
                <a:latin typeface="Open Sans"/>
                <a:cs typeface="Open Sans"/>
              </a:rPr>
              <a:t>exchange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then</a:t>
            </a:r>
            <a:r>
              <a:rPr sz="1700" spc="40" dirty="0">
                <a:solidFill>
                  <a:srgbClr val="57585B"/>
                </a:solidFill>
                <a:latin typeface="Open Sans"/>
                <a:cs typeface="Open Sans"/>
              </a:rPr>
              <a:t> </a:t>
            </a:r>
            <a:r>
              <a:rPr sz="1700" dirty="0">
                <a:solidFill>
                  <a:srgbClr val="57585B"/>
                </a:solidFill>
                <a:latin typeface="Open Sans"/>
                <a:cs typeface="Open Sans"/>
              </a:rPr>
              <a:t>spend</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gift</a:t>
            </a:r>
            <a:r>
              <a:rPr sz="1700" spc="45" dirty="0">
                <a:solidFill>
                  <a:srgbClr val="57585B"/>
                </a:solidFill>
                <a:latin typeface="Open Sans"/>
                <a:cs typeface="Open Sans"/>
              </a:rPr>
              <a:t> </a:t>
            </a:r>
            <a:r>
              <a:rPr sz="1700" dirty="0">
                <a:solidFill>
                  <a:srgbClr val="57585B"/>
                </a:solidFill>
                <a:latin typeface="Open Sans"/>
                <a:cs typeface="Open Sans"/>
              </a:rPr>
              <a:t>card</a:t>
            </a:r>
            <a:r>
              <a:rPr sz="1700" spc="45" dirty="0">
                <a:solidFill>
                  <a:srgbClr val="57585B"/>
                </a:solidFill>
                <a:latin typeface="Open Sans"/>
                <a:cs typeface="Open Sans"/>
              </a:rPr>
              <a:t> </a:t>
            </a:r>
            <a:r>
              <a:rPr sz="1700" dirty="0">
                <a:solidFill>
                  <a:srgbClr val="57585B"/>
                </a:solidFill>
                <a:latin typeface="Open Sans"/>
                <a:cs typeface="Open Sans"/>
              </a:rPr>
              <a:t>directly</a:t>
            </a:r>
            <a:r>
              <a:rPr sz="1700" spc="40" dirty="0">
                <a:solidFill>
                  <a:srgbClr val="57585B"/>
                </a:solidFill>
                <a:latin typeface="Open Sans"/>
                <a:cs typeface="Open Sans"/>
              </a:rPr>
              <a:t> </a:t>
            </a:r>
            <a:r>
              <a:rPr sz="1700" dirty="0">
                <a:solidFill>
                  <a:srgbClr val="57585B"/>
                </a:solidFill>
                <a:latin typeface="Open Sans"/>
                <a:cs typeface="Open Sans"/>
              </a:rPr>
              <a:t>at</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store.</a:t>
            </a:r>
            <a:r>
              <a:rPr sz="1700" spc="50" dirty="0">
                <a:solidFill>
                  <a:srgbClr val="57585B"/>
                </a:solidFill>
                <a:latin typeface="Open Sans"/>
                <a:cs typeface="Open Sans"/>
              </a:rPr>
              <a:t> </a:t>
            </a:r>
            <a:r>
              <a:rPr sz="1700" dirty="0">
                <a:solidFill>
                  <a:srgbClr val="57585B"/>
                </a:solidFill>
                <a:latin typeface="Open Sans"/>
                <a:cs typeface="Open Sans"/>
              </a:rPr>
              <a:t>Plane</a:t>
            </a:r>
            <a:r>
              <a:rPr sz="1700" spc="40" dirty="0">
                <a:solidFill>
                  <a:srgbClr val="57585B"/>
                </a:solidFill>
                <a:latin typeface="Open Sans"/>
                <a:cs typeface="Open Sans"/>
              </a:rPr>
              <a:t> </a:t>
            </a:r>
            <a:r>
              <a:rPr sz="1700" dirty="0">
                <a:solidFill>
                  <a:srgbClr val="57585B"/>
                </a:solidFill>
                <a:latin typeface="Open Sans"/>
                <a:cs typeface="Open Sans"/>
              </a:rPr>
              <a:t>tickets,</a:t>
            </a:r>
            <a:r>
              <a:rPr sz="1700" spc="45" dirty="0">
                <a:solidFill>
                  <a:srgbClr val="57585B"/>
                </a:solidFill>
                <a:latin typeface="Open Sans"/>
                <a:cs typeface="Open Sans"/>
              </a:rPr>
              <a:t> </a:t>
            </a:r>
            <a:r>
              <a:rPr sz="1700" spc="-10" dirty="0">
                <a:solidFill>
                  <a:srgbClr val="57585B"/>
                </a:solidFill>
                <a:latin typeface="Open Sans"/>
                <a:cs typeface="Open Sans"/>
              </a:rPr>
              <a:t>hotels, </a:t>
            </a:r>
            <a:r>
              <a:rPr sz="1700" dirty="0">
                <a:solidFill>
                  <a:srgbClr val="57585B"/>
                </a:solidFill>
                <a:latin typeface="Open Sans"/>
                <a:cs typeface="Open Sans"/>
              </a:rPr>
              <a:t>games,</a:t>
            </a:r>
            <a:r>
              <a:rPr sz="1700" spc="45" dirty="0">
                <a:solidFill>
                  <a:srgbClr val="57585B"/>
                </a:solidFill>
                <a:latin typeface="Open Sans"/>
                <a:cs typeface="Open Sans"/>
              </a:rPr>
              <a:t> </a:t>
            </a:r>
            <a:r>
              <a:rPr sz="1700" dirty="0">
                <a:solidFill>
                  <a:srgbClr val="57585B"/>
                </a:solidFill>
                <a:latin typeface="Open Sans"/>
                <a:cs typeface="Open Sans"/>
              </a:rPr>
              <a:t>SIM</a:t>
            </a:r>
            <a:r>
              <a:rPr sz="1700" spc="50" dirty="0">
                <a:solidFill>
                  <a:srgbClr val="57585B"/>
                </a:solidFill>
                <a:latin typeface="Open Sans"/>
                <a:cs typeface="Open Sans"/>
              </a:rPr>
              <a:t> </a:t>
            </a:r>
            <a:r>
              <a:rPr sz="1700" dirty="0">
                <a:solidFill>
                  <a:srgbClr val="57585B"/>
                </a:solidFill>
                <a:latin typeface="Open Sans"/>
                <a:cs typeface="Open Sans"/>
              </a:rPr>
              <a:t>cards…</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dirty="0">
                <a:solidFill>
                  <a:srgbClr val="57585B"/>
                </a:solidFill>
                <a:latin typeface="Open Sans"/>
                <a:cs typeface="Open Sans"/>
              </a:rPr>
              <a:t>buy</a:t>
            </a:r>
            <a:r>
              <a:rPr sz="1700" spc="50" dirty="0">
                <a:solidFill>
                  <a:srgbClr val="57585B"/>
                </a:solidFill>
                <a:latin typeface="Open Sans"/>
                <a:cs typeface="Open Sans"/>
              </a:rPr>
              <a:t> </a:t>
            </a:r>
            <a:r>
              <a:rPr sz="1700" dirty="0">
                <a:solidFill>
                  <a:srgbClr val="57585B"/>
                </a:solidFill>
                <a:latin typeface="Open Sans"/>
                <a:cs typeface="Open Sans"/>
              </a:rPr>
              <a:t>almost</a:t>
            </a:r>
            <a:r>
              <a:rPr sz="1700" spc="50" dirty="0">
                <a:solidFill>
                  <a:srgbClr val="57585B"/>
                </a:solidFill>
                <a:latin typeface="Open Sans"/>
                <a:cs typeface="Open Sans"/>
              </a:rPr>
              <a:t> </a:t>
            </a:r>
            <a:r>
              <a:rPr sz="1700" dirty="0">
                <a:solidFill>
                  <a:srgbClr val="57585B"/>
                </a:solidFill>
                <a:latin typeface="Open Sans"/>
                <a:cs typeface="Open Sans"/>
              </a:rPr>
              <a:t>anything</a:t>
            </a:r>
            <a:r>
              <a:rPr sz="1700" spc="45"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gift</a:t>
            </a:r>
            <a:r>
              <a:rPr sz="1700" spc="50" dirty="0">
                <a:solidFill>
                  <a:srgbClr val="57585B"/>
                </a:solidFill>
                <a:latin typeface="Open Sans"/>
                <a:cs typeface="Open Sans"/>
              </a:rPr>
              <a:t> </a:t>
            </a:r>
            <a:r>
              <a:rPr sz="1700" spc="-10" dirty="0">
                <a:solidFill>
                  <a:srgbClr val="57585B"/>
                </a:solidFill>
                <a:latin typeface="Open Sans"/>
                <a:cs typeface="Open Sans"/>
              </a:rPr>
              <a:t>cards!</a:t>
            </a:r>
            <a:endParaRPr sz="1700">
              <a:latin typeface="Open Sans"/>
              <a:cs typeface="Open Sans"/>
            </a:endParaRPr>
          </a:p>
        </p:txBody>
      </p:sp>
      <p:sp>
        <p:nvSpPr>
          <p:cNvPr id="12" name="object 12"/>
          <p:cNvSpPr txBox="1"/>
          <p:nvPr/>
        </p:nvSpPr>
        <p:spPr>
          <a:xfrm>
            <a:off x="1116829" y="9053958"/>
            <a:ext cx="844550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find</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merchant</a:t>
            </a:r>
            <a:r>
              <a:rPr sz="1700" spc="50" dirty="0">
                <a:solidFill>
                  <a:srgbClr val="57585B"/>
                </a:solidFill>
                <a:latin typeface="Open Sans"/>
                <a:cs typeface="Open Sans"/>
              </a:rPr>
              <a:t> </a:t>
            </a:r>
            <a:r>
              <a:rPr sz="1700" dirty="0">
                <a:solidFill>
                  <a:srgbClr val="57585B"/>
                </a:solidFill>
                <a:latin typeface="Open Sans"/>
                <a:cs typeface="Open Sans"/>
              </a:rPr>
              <a:t>that</a:t>
            </a:r>
            <a:r>
              <a:rPr sz="1700" spc="50" dirty="0">
                <a:solidFill>
                  <a:srgbClr val="57585B"/>
                </a:solidFill>
                <a:latin typeface="Open Sans"/>
                <a:cs typeface="Open Sans"/>
              </a:rPr>
              <a:t> </a:t>
            </a:r>
            <a:r>
              <a:rPr sz="1700" dirty="0">
                <a:solidFill>
                  <a:srgbClr val="57585B"/>
                </a:solidFill>
                <a:latin typeface="Open Sans"/>
                <a:cs typeface="Open Sans"/>
              </a:rPr>
              <a:t>accepts</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your</a:t>
            </a:r>
            <a:r>
              <a:rPr sz="1700" spc="50" dirty="0">
                <a:solidFill>
                  <a:srgbClr val="57585B"/>
                </a:solidFill>
                <a:latin typeface="Open Sans"/>
                <a:cs typeface="Open Sans"/>
              </a:rPr>
              <a:t> </a:t>
            </a:r>
            <a:r>
              <a:rPr sz="1700" dirty="0">
                <a:solidFill>
                  <a:srgbClr val="57585B"/>
                </a:solidFill>
                <a:latin typeface="Open Sans"/>
                <a:cs typeface="Open Sans"/>
              </a:rPr>
              <a:t>area,</a:t>
            </a:r>
            <a:r>
              <a:rPr sz="1700" spc="55" dirty="0">
                <a:solidFill>
                  <a:srgbClr val="57585B"/>
                </a:solidFill>
                <a:latin typeface="Open Sans"/>
                <a:cs typeface="Open Sans"/>
              </a:rPr>
              <a:t> </a:t>
            </a:r>
            <a:r>
              <a:rPr sz="1700" dirty="0">
                <a:solidFill>
                  <a:srgbClr val="57585B"/>
                </a:solidFill>
                <a:latin typeface="Open Sans"/>
                <a:cs typeface="Open Sans"/>
              </a:rPr>
              <a:t>go</a:t>
            </a:r>
            <a:r>
              <a:rPr sz="1700" spc="4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BTCMap.org</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spc="-10" dirty="0">
                <a:solidFill>
                  <a:srgbClr val="57585B"/>
                </a:solidFill>
                <a:latin typeface="Open Sans"/>
                <a:cs typeface="Open Sans"/>
              </a:rPr>
              <a:t>search </a:t>
            </a:r>
            <a:r>
              <a:rPr sz="1700" dirty="0">
                <a:solidFill>
                  <a:srgbClr val="57585B"/>
                </a:solidFill>
                <a:latin typeface="Open Sans"/>
                <a:cs typeface="Open Sans"/>
              </a:rPr>
              <a:t>for</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50" dirty="0">
                <a:solidFill>
                  <a:srgbClr val="57585B"/>
                </a:solidFill>
                <a:latin typeface="Open Sans"/>
                <a:cs typeface="Open Sans"/>
              </a:rPr>
              <a:t> </a:t>
            </a:r>
            <a:r>
              <a:rPr sz="1700" dirty="0">
                <a:solidFill>
                  <a:srgbClr val="57585B"/>
                </a:solidFill>
                <a:latin typeface="Open Sans"/>
                <a:cs typeface="Open Sans"/>
              </a:rPr>
              <a:t>region.</a:t>
            </a:r>
            <a:r>
              <a:rPr sz="1700" spc="60" dirty="0">
                <a:solidFill>
                  <a:srgbClr val="57585B"/>
                </a:solidFill>
                <a:latin typeface="Open Sans"/>
                <a:cs typeface="Open Sans"/>
              </a:rPr>
              <a:t> </a:t>
            </a:r>
            <a:r>
              <a:rPr sz="1700" dirty="0">
                <a:solidFill>
                  <a:srgbClr val="57585B"/>
                </a:solidFill>
                <a:latin typeface="Open Sans"/>
                <a:cs typeface="Open Sans"/>
              </a:rPr>
              <a:t>BTCMap.org</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an</a:t>
            </a:r>
            <a:r>
              <a:rPr sz="1700" spc="50" dirty="0">
                <a:solidFill>
                  <a:srgbClr val="57585B"/>
                </a:solidFill>
                <a:latin typeface="Open Sans"/>
                <a:cs typeface="Open Sans"/>
              </a:rPr>
              <a:t> </a:t>
            </a:r>
            <a:r>
              <a:rPr sz="1700" dirty="0">
                <a:solidFill>
                  <a:srgbClr val="57585B"/>
                </a:solidFill>
                <a:latin typeface="Open Sans"/>
                <a:cs typeface="Open Sans"/>
              </a:rPr>
              <a:t>open-source</a:t>
            </a:r>
            <a:r>
              <a:rPr sz="1700" spc="55" dirty="0">
                <a:solidFill>
                  <a:srgbClr val="57585B"/>
                </a:solidFill>
                <a:latin typeface="Open Sans"/>
                <a:cs typeface="Open Sans"/>
              </a:rPr>
              <a:t> </a:t>
            </a:r>
            <a:r>
              <a:rPr sz="1700" dirty="0">
                <a:solidFill>
                  <a:srgbClr val="57585B"/>
                </a:solidFill>
                <a:latin typeface="Open Sans"/>
                <a:cs typeface="Open Sans"/>
              </a:rPr>
              <a:t>map</a:t>
            </a:r>
            <a:r>
              <a:rPr sz="1700" spc="50" dirty="0">
                <a:solidFill>
                  <a:srgbClr val="57585B"/>
                </a:solidFill>
                <a:latin typeface="Open Sans"/>
                <a:cs typeface="Open Sans"/>
              </a:rPr>
              <a:t> </a:t>
            </a:r>
            <a:r>
              <a:rPr sz="1700" dirty="0">
                <a:solidFill>
                  <a:srgbClr val="57585B"/>
                </a:solidFill>
                <a:latin typeface="Open Sans"/>
                <a:cs typeface="Open Sans"/>
              </a:rPr>
              <a:t>where</a:t>
            </a:r>
            <a:r>
              <a:rPr sz="1700" spc="60" dirty="0">
                <a:solidFill>
                  <a:srgbClr val="57585B"/>
                </a:solidFill>
                <a:latin typeface="Open Sans"/>
                <a:cs typeface="Open Sans"/>
              </a:rPr>
              <a:t> </a:t>
            </a:r>
            <a:r>
              <a:rPr sz="1700" dirty="0">
                <a:solidFill>
                  <a:srgbClr val="57585B"/>
                </a:solidFill>
                <a:latin typeface="Open Sans"/>
                <a:cs typeface="Open Sans"/>
              </a:rPr>
              <a:t>merchants</a:t>
            </a:r>
            <a:r>
              <a:rPr sz="1700" spc="50"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spc="-10" dirty="0">
                <a:solidFill>
                  <a:srgbClr val="57585B"/>
                </a:solidFill>
                <a:latin typeface="Open Sans"/>
                <a:cs typeface="Open Sans"/>
              </a:rPr>
              <a:t>accept </a:t>
            </a:r>
            <a:r>
              <a:rPr sz="1700" dirty="0">
                <a:solidFill>
                  <a:srgbClr val="57585B"/>
                </a:solidFill>
                <a:latin typeface="Open Sans"/>
                <a:cs typeface="Open Sans"/>
              </a:rPr>
              <a:t>Bitcoin</a:t>
            </a:r>
            <a:r>
              <a:rPr sz="1700" spc="35" dirty="0">
                <a:solidFill>
                  <a:srgbClr val="57585B"/>
                </a:solidFill>
                <a:latin typeface="Open Sans"/>
                <a:cs typeface="Open Sans"/>
              </a:rPr>
              <a:t>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list</a:t>
            </a:r>
            <a:r>
              <a:rPr sz="1700" spc="35" dirty="0">
                <a:solidFill>
                  <a:srgbClr val="57585B"/>
                </a:solidFill>
                <a:latin typeface="Open Sans"/>
                <a:cs typeface="Open Sans"/>
              </a:rPr>
              <a:t> </a:t>
            </a:r>
            <a:r>
              <a:rPr sz="1700" dirty="0">
                <a:solidFill>
                  <a:srgbClr val="57585B"/>
                </a:solidFill>
                <a:latin typeface="Open Sans"/>
                <a:cs typeface="Open Sans"/>
              </a:rPr>
              <a:t>their</a:t>
            </a:r>
            <a:r>
              <a:rPr sz="1700" spc="40" dirty="0">
                <a:solidFill>
                  <a:srgbClr val="57585B"/>
                </a:solidFill>
                <a:latin typeface="Open Sans"/>
                <a:cs typeface="Open Sans"/>
              </a:rPr>
              <a:t> </a:t>
            </a:r>
            <a:r>
              <a:rPr sz="1700" dirty="0">
                <a:solidFill>
                  <a:srgbClr val="57585B"/>
                </a:solidFill>
                <a:latin typeface="Open Sans"/>
                <a:cs typeface="Open Sans"/>
              </a:rPr>
              <a:t>businesses.</a:t>
            </a:r>
            <a:r>
              <a:rPr sz="1700" spc="35" dirty="0">
                <a:solidFill>
                  <a:srgbClr val="57585B"/>
                </a:solidFill>
                <a:latin typeface="Open Sans"/>
                <a:cs typeface="Open Sans"/>
              </a:rPr>
              <a:t> </a:t>
            </a:r>
            <a:r>
              <a:rPr sz="1700" dirty="0">
                <a:solidFill>
                  <a:srgbClr val="57585B"/>
                </a:solidFill>
                <a:latin typeface="Open Sans"/>
                <a:cs typeface="Open Sans"/>
              </a:rPr>
              <a:t>It’s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powerful</a:t>
            </a:r>
            <a:r>
              <a:rPr sz="1700" spc="35" dirty="0">
                <a:solidFill>
                  <a:srgbClr val="57585B"/>
                </a:solidFill>
                <a:latin typeface="Open Sans"/>
                <a:cs typeface="Open Sans"/>
              </a:rPr>
              <a:t> </a:t>
            </a:r>
            <a:r>
              <a:rPr sz="1700" dirty="0">
                <a:solidFill>
                  <a:srgbClr val="57585B"/>
                </a:solidFill>
                <a:latin typeface="Open Sans"/>
                <a:cs typeface="Open Sans"/>
              </a:rPr>
              <a:t>tool</a:t>
            </a:r>
            <a:r>
              <a:rPr sz="1700" spc="35" dirty="0">
                <a:solidFill>
                  <a:srgbClr val="57585B"/>
                </a:solidFill>
                <a:latin typeface="Open Sans"/>
                <a:cs typeface="Open Sans"/>
              </a:rPr>
              <a:t>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people</a:t>
            </a:r>
            <a:r>
              <a:rPr sz="1700" spc="35" dirty="0">
                <a:solidFill>
                  <a:srgbClr val="57585B"/>
                </a:solidFill>
                <a:latin typeface="Open Sans"/>
                <a:cs typeface="Open Sans"/>
              </a:rPr>
              <a:t> </a:t>
            </a:r>
            <a:r>
              <a:rPr sz="1700" dirty="0">
                <a:solidFill>
                  <a:srgbClr val="57585B"/>
                </a:solidFill>
                <a:latin typeface="Open Sans"/>
                <a:cs typeface="Open Sans"/>
              </a:rPr>
              <a:t>who</a:t>
            </a:r>
            <a:r>
              <a:rPr sz="1700" spc="35" dirty="0">
                <a:solidFill>
                  <a:srgbClr val="57585B"/>
                </a:solidFill>
                <a:latin typeface="Open Sans"/>
                <a:cs typeface="Open Sans"/>
              </a:rPr>
              <a:t> </a:t>
            </a:r>
            <a:r>
              <a:rPr sz="1700" dirty="0">
                <a:solidFill>
                  <a:srgbClr val="57585B"/>
                </a:solidFill>
                <a:latin typeface="Open Sans"/>
                <a:cs typeface="Open Sans"/>
              </a:rPr>
              <a:t>wish</a:t>
            </a:r>
            <a:r>
              <a:rPr sz="1700" spc="3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10" dirty="0">
                <a:solidFill>
                  <a:srgbClr val="57585B"/>
                </a:solidFill>
                <a:latin typeface="Open Sans"/>
                <a:cs typeface="Open Sans"/>
              </a:rPr>
              <a:t>spend </a:t>
            </a:r>
            <a:r>
              <a:rPr sz="1700" dirty="0">
                <a:solidFill>
                  <a:srgbClr val="57585B"/>
                </a:solidFill>
                <a:latin typeface="Open Sans"/>
                <a:cs typeface="Open Sans"/>
              </a:rPr>
              <a:t>their</a:t>
            </a:r>
            <a:r>
              <a:rPr sz="1700" spc="55" dirty="0">
                <a:solidFill>
                  <a:srgbClr val="57585B"/>
                </a:solidFill>
                <a:latin typeface="Open Sans"/>
                <a:cs typeface="Open Sans"/>
              </a:rPr>
              <a:t> </a:t>
            </a:r>
            <a:r>
              <a:rPr sz="1700" spc="-10" dirty="0">
                <a:solidFill>
                  <a:srgbClr val="57585B"/>
                </a:solidFill>
                <a:latin typeface="Open Sans"/>
                <a:cs typeface="Open Sans"/>
              </a:rPr>
              <a:t>bitcoins.</a:t>
            </a:r>
            <a:endParaRPr sz="1700">
              <a:latin typeface="Open Sans"/>
              <a:cs typeface="Open Sans"/>
            </a:endParaRPr>
          </a:p>
        </p:txBody>
      </p:sp>
      <p:pic>
        <p:nvPicPr>
          <p:cNvPr id="13" name="object 13"/>
          <p:cNvPicPr/>
          <p:nvPr/>
        </p:nvPicPr>
        <p:blipFill>
          <a:blip r:embed="rId7" cstate="print"/>
          <a:stretch>
            <a:fillRect/>
          </a:stretch>
        </p:blipFill>
        <p:spPr>
          <a:xfrm>
            <a:off x="10319446" y="2449485"/>
            <a:ext cx="8654541" cy="4370701"/>
          </a:xfrm>
          <a:prstGeom prst="rect">
            <a:avLst/>
          </a:prstGeom>
        </p:spPr>
      </p:pic>
      <p:sp>
        <p:nvSpPr>
          <p:cNvPr id="14" name="object 14"/>
          <p:cNvSpPr txBox="1"/>
          <p:nvPr/>
        </p:nvSpPr>
        <p:spPr>
          <a:xfrm>
            <a:off x="11226282" y="3109055"/>
            <a:ext cx="1315720" cy="314960"/>
          </a:xfrm>
          <a:prstGeom prst="rect">
            <a:avLst/>
          </a:prstGeom>
        </p:spPr>
        <p:txBody>
          <a:bodyPr vert="horz" wrap="square" lIns="0" tIns="12065" rIns="0" bIns="0" rtlCol="0">
            <a:spAutoFit/>
          </a:bodyPr>
          <a:lstStyle/>
          <a:p>
            <a:pPr marL="12700">
              <a:lnSpc>
                <a:spcPct val="100000"/>
              </a:lnSpc>
              <a:spcBef>
                <a:spcPts val="95"/>
              </a:spcBef>
            </a:pPr>
            <a:r>
              <a:rPr sz="1900" b="0" spc="-85" dirty="0">
                <a:solidFill>
                  <a:srgbClr val="0A9071"/>
                </a:solidFill>
                <a:latin typeface="Open Sans Medium"/>
                <a:cs typeface="Open Sans Medium"/>
              </a:rPr>
              <a:t>BTCMap.org</a:t>
            </a:r>
            <a:endParaRPr sz="1900">
              <a:latin typeface="Open Sans Medium"/>
              <a:cs typeface="Open Sans Medium"/>
            </a:endParaRPr>
          </a:p>
        </p:txBody>
      </p:sp>
      <p:pic>
        <p:nvPicPr>
          <p:cNvPr id="15" name="object 15"/>
          <p:cNvPicPr/>
          <p:nvPr/>
        </p:nvPicPr>
        <p:blipFill>
          <a:blip r:embed="rId8" cstate="print"/>
          <a:stretch>
            <a:fillRect/>
          </a:stretch>
        </p:blipFill>
        <p:spPr>
          <a:xfrm>
            <a:off x="10919852" y="3908281"/>
            <a:ext cx="2969176" cy="335748"/>
          </a:xfrm>
          <a:prstGeom prst="rect">
            <a:avLst/>
          </a:prstGeom>
        </p:spPr>
      </p:pic>
      <p:sp>
        <p:nvSpPr>
          <p:cNvPr id="16" name="object 16"/>
          <p:cNvSpPr txBox="1"/>
          <p:nvPr/>
        </p:nvSpPr>
        <p:spPr>
          <a:xfrm>
            <a:off x="10874351" y="4215081"/>
            <a:ext cx="3284854" cy="824230"/>
          </a:xfrm>
          <a:prstGeom prst="rect">
            <a:avLst/>
          </a:prstGeom>
        </p:spPr>
        <p:txBody>
          <a:bodyPr vert="horz" wrap="square" lIns="0" tIns="14604" rIns="0" bIns="0" rtlCol="0">
            <a:spAutoFit/>
          </a:bodyPr>
          <a:lstStyle/>
          <a:p>
            <a:pPr marL="12700" marR="5080">
              <a:lnSpc>
                <a:spcPct val="100400"/>
              </a:lnSpc>
              <a:spcBef>
                <a:spcPts val="114"/>
              </a:spcBef>
            </a:pPr>
            <a:r>
              <a:rPr sz="2600" b="0" spc="-10" dirty="0">
                <a:latin typeface="Open Sans Medium"/>
                <a:cs typeface="Open Sans Medium"/>
              </a:rPr>
              <a:t>spend</a:t>
            </a:r>
            <a:r>
              <a:rPr sz="2600" b="0" spc="-160" dirty="0">
                <a:latin typeface="Open Sans Medium"/>
                <a:cs typeface="Open Sans Medium"/>
              </a:rPr>
              <a:t> </a:t>
            </a:r>
            <a:r>
              <a:rPr sz="2600" b="0" spc="-10" dirty="0">
                <a:latin typeface="Open Sans Medium"/>
                <a:cs typeface="Open Sans Medium"/>
              </a:rPr>
              <a:t>sats</a:t>
            </a:r>
            <a:r>
              <a:rPr sz="2600" b="0" spc="-150" dirty="0">
                <a:latin typeface="Open Sans Medium"/>
                <a:cs typeface="Open Sans Medium"/>
              </a:rPr>
              <a:t> </a:t>
            </a:r>
            <a:r>
              <a:rPr sz="2600" b="0" spc="-10" dirty="0">
                <a:latin typeface="Open Sans Medium"/>
                <a:cs typeface="Open Sans Medium"/>
              </a:rPr>
              <a:t>anywhere </a:t>
            </a:r>
            <a:r>
              <a:rPr sz="2600" b="0" dirty="0">
                <a:latin typeface="Open Sans Medium"/>
                <a:cs typeface="Open Sans Medium"/>
              </a:rPr>
              <a:t>on</a:t>
            </a:r>
            <a:r>
              <a:rPr sz="2600" b="0" spc="-145" dirty="0">
                <a:latin typeface="Open Sans Medium"/>
                <a:cs typeface="Open Sans Medium"/>
              </a:rPr>
              <a:t> </a:t>
            </a:r>
            <a:r>
              <a:rPr sz="2600" b="0" spc="-10" dirty="0">
                <a:latin typeface="Open Sans Medium"/>
                <a:cs typeface="Open Sans Medium"/>
              </a:rPr>
              <a:t>the</a:t>
            </a:r>
            <a:r>
              <a:rPr sz="2600" b="0" spc="-140" dirty="0">
                <a:latin typeface="Open Sans Medium"/>
                <a:cs typeface="Open Sans Medium"/>
              </a:rPr>
              <a:t> </a:t>
            </a:r>
            <a:r>
              <a:rPr sz="2600" b="0" spc="-10" dirty="0">
                <a:latin typeface="Open Sans Medium"/>
                <a:cs typeface="Open Sans Medium"/>
              </a:rPr>
              <a:t>planet.</a:t>
            </a:r>
            <a:endParaRPr sz="2600">
              <a:latin typeface="Open Sans Medium"/>
              <a:cs typeface="Open Sans Medium"/>
            </a:endParaRPr>
          </a:p>
        </p:txBody>
      </p:sp>
      <p:grpSp>
        <p:nvGrpSpPr>
          <p:cNvPr id="17" name="object 17"/>
          <p:cNvGrpSpPr/>
          <p:nvPr/>
        </p:nvGrpSpPr>
        <p:grpSpPr>
          <a:xfrm>
            <a:off x="10903951" y="3908268"/>
            <a:ext cx="3230245" cy="1131570"/>
            <a:chOff x="10903951" y="3908268"/>
            <a:chExt cx="3230245" cy="1131570"/>
          </a:xfrm>
        </p:grpSpPr>
        <p:pic>
          <p:nvPicPr>
            <p:cNvPr id="18" name="object 18"/>
            <p:cNvPicPr/>
            <p:nvPr/>
          </p:nvPicPr>
          <p:blipFill>
            <a:blip r:embed="rId9" cstate="print"/>
            <a:stretch>
              <a:fillRect/>
            </a:stretch>
          </p:blipFill>
          <p:spPr>
            <a:xfrm>
              <a:off x="10919846" y="3925377"/>
              <a:ext cx="137419" cy="238296"/>
            </a:xfrm>
            <a:prstGeom prst="rect">
              <a:avLst/>
            </a:prstGeom>
          </p:spPr>
        </p:pic>
        <p:pic>
          <p:nvPicPr>
            <p:cNvPr id="19" name="object 19"/>
            <p:cNvPicPr/>
            <p:nvPr/>
          </p:nvPicPr>
          <p:blipFill>
            <a:blip r:embed="rId10" cstate="print"/>
            <a:stretch>
              <a:fillRect/>
            </a:stretch>
          </p:blipFill>
          <p:spPr>
            <a:xfrm>
              <a:off x="11085056" y="3980946"/>
              <a:ext cx="151775" cy="185994"/>
            </a:xfrm>
            <a:prstGeom prst="rect">
              <a:avLst/>
            </a:prstGeom>
          </p:spPr>
        </p:pic>
        <p:pic>
          <p:nvPicPr>
            <p:cNvPr id="20" name="object 20"/>
            <p:cNvPicPr/>
            <p:nvPr/>
          </p:nvPicPr>
          <p:blipFill>
            <a:blip r:embed="rId11" cstate="print"/>
            <a:stretch>
              <a:fillRect/>
            </a:stretch>
          </p:blipFill>
          <p:spPr>
            <a:xfrm>
              <a:off x="11272977" y="3980800"/>
              <a:ext cx="133399" cy="186140"/>
            </a:xfrm>
            <a:prstGeom prst="rect">
              <a:avLst/>
            </a:prstGeom>
          </p:spPr>
        </p:pic>
        <p:pic>
          <p:nvPicPr>
            <p:cNvPr id="21" name="object 21"/>
            <p:cNvPicPr/>
            <p:nvPr/>
          </p:nvPicPr>
          <p:blipFill>
            <a:blip r:embed="rId12" cstate="print"/>
            <a:stretch>
              <a:fillRect/>
            </a:stretch>
          </p:blipFill>
          <p:spPr>
            <a:xfrm>
              <a:off x="11439328" y="3916090"/>
              <a:ext cx="39004" cy="247584"/>
            </a:xfrm>
            <a:prstGeom prst="rect">
              <a:avLst/>
            </a:prstGeom>
          </p:spPr>
        </p:pic>
        <p:pic>
          <p:nvPicPr>
            <p:cNvPr id="22" name="object 22"/>
            <p:cNvPicPr/>
            <p:nvPr/>
          </p:nvPicPr>
          <p:blipFill>
            <a:blip r:embed="rId13" cstate="print"/>
            <a:stretch>
              <a:fillRect/>
            </a:stretch>
          </p:blipFill>
          <p:spPr>
            <a:xfrm>
              <a:off x="11579062" y="3984056"/>
              <a:ext cx="177240" cy="259950"/>
            </a:xfrm>
            <a:prstGeom prst="rect">
              <a:avLst/>
            </a:prstGeom>
          </p:spPr>
        </p:pic>
        <p:pic>
          <p:nvPicPr>
            <p:cNvPr id="23" name="object 23"/>
            <p:cNvPicPr/>
            <p:nvPr/>
          </p:nvPicPr>
          <p:blipFill>
            <a:blip r:embed="rId14" cstate="print"/>
            <a:stretch>
              <a:fillRect/>
            </a:stretch>
          </p:blipFill>
          <p:spPr>
            <a:xfrm>
              <a:off x="11524529" y="3910048"/>
              <a:ext cx="33810" cy="253625"/>
            </a:xfrm>
            <a:prstGeom prst="rect">
              <a:avLst/>
            </a:prstGeom>
          </p:spPr>
        </p:pic>
        <p:pic>
          <p:nvPicPr>
            <p:cNvPr id="24" name="object 24"/>
            <p:cNvPicPr/>
            <p:nvPr/>
          </p:nvPicPr>
          <p:blipFill>
            <a:blip r:embed="rId15" cstate="print"/>
            <a:stretch>
              <a:fillRect/>
            </a:stretch>
          </p:blipFill>
          <p:spPr>
            <a:xfrm>
              <a:off x="11834415" y="3908268"/>
              <a:ext cx="179460" cy="255405"/>
            </a:xfrm>
            <a:prstGeom prst="rect">
              <a:avLst/>
            </a:prstGeom>
          </p:spPr>
        </p:pic>
        <p:pic>
          <p:nvPicPr>
            <p:cNvPr id="25" name="object 25"/>
            <p:cNvPicPr/>
            <p:nvPr/>
          </p:nvPicPr>
          <p:blipFill>
            <a:blip r:embed="rId16" cstate="print"/>
            <a:stretch>
              <a:fillRect/>
            </a:stretch>
          </p:blipFill>
          <p:spPr>
            <a:xfrm>
              <a:off x="12060031" y="3980799"/>
              <a:ext cx="158005" cy="182874"/>
            </a:xfrm>
            <a:prstGeom prst="rect">
              <a:avLst/>
            </a:prstGeom>
          </p:spPr>
        </p:pic>
        <p:pic>
          <p:nvPicPr>
            <p:cNvPr id="26" name="object 26"/>
            <p:cNvPicPr/>
            <p:nvPr/>
          </p:nvPicPr>
          <p:blipFill>
            <a:blip r:embed="rId17" cstate="print"/>
            <a:stretch>
              <a:fillRect/>
            </a:stretch>
          </p:blipFill>
          <p:spPr>
            <a:xfrm>
              <a:off x="12255522" y="3910059"/>
              <a:ext cx="164540" cy="256882"/>
            </a:xfrm>
            <a:prstGeom prst="rect">
              <a:avLst/>
            </a:prstGeom>
          </p:spPr>
        </p:pic>
        <p:pic>
          <p:nvPicPr>
            <p:cNvPr id="27" name="object 27"/>
            <p:cNvPicPr/>
            <p:nvPr/>
          </p:nvPicPr>
          <p:blipFill>
            <a:blip r:embed="rId18" cstate="print"/>
            <a:stretch>
              <a:fillRect/>
            </a:stretch>
          </p:blipFill>
          <p:spPr>
            <a:xfrm>
              <a:off x="12550079" y="3980799"/>
              <a:ext cx="164679" cy="262725"/>
            </a:xfrm>
            <a:prstGeom prst="rect">
              <a:avLst/>
            </a:prstGeom>
          </p:spPr>
        </p:pic>
        <p:pic>
          <p:nvPicPr>
            <p:cNvPr id="28" name="object 28"/>
            <p:cNvPicPr/>
            <p:nvPr/>
          </p:nvPicPr>
          <p:blipFill>
            <a:blip r:embed="rId19" cstate="print"/>
            <a:stretch>
              <a:fillRect/>
            </a:stretch>
          </p:blipFill>
          <p:spPr>
            <a:xfrm>
              <a:off x="12753393" y="3910048"/>
              <a:ext cx="33810" cy="253625"/>
            </a:xfrm>
            <a:prstGeom prst="rect">
              <a:avLst/>
            </a:prstGeom>
          </p:spPr>
        </p:pic>
        <p:pic>
          <p:nvPicPr>
            <p:cNvPr id="29" name="object 29"/>
            <p:cNvPicPr/>
            <p:nvPr/>
          </p:nvPicPr>
          <p:blipFill>
            <a:blip r:embed="rId20" cstate="print"/>
            <a:stretch>
              <a:fillRect/>
            </a:stretch>
          </p:blipFill>
          <p:spPr>
            <a:xfrm>
              <a:off x="12823014" y="3980946"/>
              <a:ext cx="151806" cy="185994"/>
            </a:xfrm>
            <a:prstGeom prst="rect">
              <a:avLst/>
            </a:prstGeom>
          </p:spPr>
        </p:pic>
        <p:pic>
          <p:nvPicPr>
            <p:cNvPr id="30" name="object 30"/>
            <p:cNvPicPr/>
            <p:nvPr/>
          </p:nvPicPr>
          <p:blipFill>
            <a:blip r:embed="rId21" cstate="print"/>
            <a:stretch>
              <a:fillRect/>
            </a:stretch>
          </p:blipFill>
          <p:spPr>
            <a:xfrm>
              <a:off x="13012296" y="3980800"/>
              <a:ext cx="137922" cy="186140"/>
            </a:xfrm>
            <a:prstGeom prst="rect">
              <a:avLst/>
            </a:prstGeom>
          </p:spPr>
        </p:pic>
        <p:pic>
          <p:nvPicPr>
            <p:cNvPr id="31" name="object 31"/>
            <p:cNvPicPr/>
            <p:nvPr/>
          </p:nvPicPr>
          <p:blipFill>
            <a:blip r:embed="rId22" cstate="print"/>
            <a:stretch>
              <a:fillRect/>
            </a:stretch>
          </p:blipFill>
          <p:spPr>
            <a:xfrm>
              <a:off x="13171275" y="3980800"/>
              <a:ext cx="159681" cy="186140"/>
            </a:xfrm>
            <a:prstGeom prst="rect">
              <a:avLst/>
            </a:prstGeom>
          </p:spPr>
        </p:pic>
        <p:pic>
          <p:nvPicPr>
            <p:cNvPr id="32" name="object 32"/>
            <p:cNvPicPr/>
            <p:nvPr/>
          </p:nvPicPr>
          <p:blipFill>
            <a:blip r:embed="rId23" cstate="print"/>
            <a:stretch>
              <a:fillRect/>
            </a:stretch>
          </p:blipFill>
          <p:spPr>
            <a:xfrm>
              <a:off x="13356704" y="3980800"/>
              <a:ext cx="133409" cy="186140"/>
            </a:xfrm>
            <a:prstGeom prst="rect">
              <a:avLst/>
            </a:prstGeom>
          </p:spPr>
        </p:pic>
        <p:pic>
          <p:nvPicPr>
            <p:cNvPr id="33" name="object 33"/>
            <p:cNvPicPr/>
            <p:nvPr/>
          </p:nvPicPr>
          <p:blipFill>
            <a:blip r:embed="rId24" cstate="print"/>
            <a:stretch>
              <a:fillRect/>
            </a:stretch>
          </p:blipFill>
          <p:spPr>
            <a:xfrm>
              <a:off x="13583629" y="3943303"/>
              <a:ext cx="114174" cy="223637"/>
            </a:xfrm>
            <a:prstGeom prst="rect">
              <a:avLst/>
            </a:prstGeom>
          </p:spPr>
        </p:pic>
        <p:pic>
          <p:nvPicPr>
            <p:cNvPr id="34" name="object 34"/>
            <p:cNvPicPr/>
            <p:nvPr/>
          </p:nvPicPr>
          <p:blipFill>
            <a:blip r:embed="rId25" cstate="print"/>
            <a:stretch>
              <a:fillRect/>
            </a:stretch>
          </p:blipFill>
          <p:spPr>
            <a:xfrm>
              <a:off x="13716526" y="3980800"/>
              <a:ext cx="171554" cy="186140"/>
            </a:xfrm>
            <a:prstGeom prst="rect">
              <a:avLst/>
            </a:prstGeom>
          </p:spPr>
        </p:pic>
        <p:pic>
          <p:nvPicPr>
            <p:cNvPr id="35" name="object 35"/>
            <p:cNvPicPr/>
            <p:nvPr/>
          </p:nvPicPr>
          <p:blipFill>
            <a:blip r:embed="rId26" cstate="print"/>
            <a:stretch>
              <a:fillRect/>
            </a:stretch>
          </p:blipFill>
          <p:spPr>
            <a:xfrm>
              <a:off x="10903951" y="4378672"/>
              <a:ext cx="133399" cy="186140"/>
            </a:xfrm>
            <a:prstGeom prst="rect">
              <a:avLst/>
            </a:prstGeom>
          </p:spPr>
        </p:pic>
        <p:pic>
          <p:nvPicPr>
            <p:cNvPr id="36" name="object 36"/>
            <p:cNvPicPr/>
            <p:nvPr/>
          </p:nvPicPr>
          <p:blipFill>
            <a:blip r:embed="rId27" cstate="print"/>
            <a:stretch>
              <a:fillRect/>
            </a:stretch>
          </p:blipFill>
          <p:spPr>
            <a:xfrm>
              <a:off x="11071287" y="4378673"/>
              <a:ext cx="164701" cy="262735"/>
            </a:xfrm>
            <a:prstGeom prst="rect">
              <a:avLst/>
            </a:prstGeom>
          </p:spPr>
        </p:pic>
        <p:pic>
          <p:nvPicPr>
            <p:cNvPr id="37" name="object 37"/>
            <p:cNvPicPr/>
            <p:nvPr/>
          </p:nvPicPr>
          <p:blipFill>
            <a:blip r:embed="rId28" cstate="print"/>
            <a:stretch>
              <a:fillRect/>
            </a:stretch>
          </p:blipFill>
          <p:spPr>
            <a:xfrm>
              <a:off x="11262883" y="4378672"/>
              <a:ext cx="159660" cy="186140"/>
            </a:xfrm>
            <a:prstGeom prst="rect">
              <a:avLst/>
            </a:prstGeom>
          </p:spPr>
        </p:pic>
        <p:pic>
          <p:nvPicPr>
            <p:cNvPr id="38" name="object 38"/>
            <p:cNvPicPr/>
            <p:nvPr/>
          </p:nvPicPr>
          <p:blipFill>
            <a:blip r:embed="rId29" cstate="print"/>
            <a:stretch>
              <a:fillRect/>
            </a:stretch>
          </p:blipFill>
          <p:spPr>
            <a:xfrm>
              <a:off x="11458668" y="4378672"/>
              <a:ext cx="158005" cy="182874"/>
            </a:xfrm>
            <a:prstGeom prst="rect">
              <a:avLst/>
            </a:prstGeom>
          </p:spPr>
        </p:pic>
        <p:pic>
          <p:nvPicPr>
            <p:cNvPr id="39" name="object 39"/>
            <p:cNvPicPr/>
            <p:nvPr/>
          </p:nvPicPr>
          <p:blipFill>
            <a:blip r:embed="rId30" cstate="print"/>
            <a:stretch>
              <a:fillRect/>
            </a:stretch>
          </p:blipFill>
          <p:spPr>
            <a:xfrm>
              <a:off x="11652797" y="4307931"/>
              <a:ext cx="164530" cy="256882"/>
            </a:xfrm>
            <a:prstGeom prst="rect">
              <a:avLst/>
            </a:prstGeom>
          </p:spPr>
        </p:pic>
        <p:pic>
          <p:nvPicPr>
            <p:cNvPr id="40" name="object 40"/>
            <p:cNvPicPr/>
            <p:nvPr/>
          </p:nvPicPr>
          <p:blipFill>
            <a:blip r:embed="rId31" cstate="print"/>
            <a:stretch>
              <a:fillRect/>
            </a:stretch>
          </p:blipFill>
          <p:spPr>
            <a:xfrm>
              <a:off x="11932842" y="4378672"/>
              <a:ext cx="133430" cy="186140"/>
            </a:xfrm>
            <a:prstGeom prst="rect">
              <a:avLst/>
            </a:prstGeom>
          </p:spPr>
        </p:pic>
        <p:pic>
          <p:nvPicPr>
            <p:cNvPr id="41" name="object 41"/>
            <p:cNvPicPr/>
            <p:nvPr/>
          </p:nvPicPr>
          <p:blipFill>
            <a:blip r:embed="rId32" cstate="print"/>
            <a:stretch>
              <a:fillRect/>
            </a:stretch>
          </p:blipFill>
          <p:spPr>
            <a:xfrm>
              <a:off x="12086952" y="4378839"/>
              <a:ext cx="151817" cy="185973"/>
            </a:xfrm>
            <a:prstGeom prst="rect">
              <a:avLst/>
            </a:prstGeom>
          </p:spPr>
        </p:pic>
        <p:pic>
          <p:nvPicPr>
            <p:cNvPr id="42" name="object 42"/>
            <p:cNvPicPr/>
            <p:nvPr/>
          </p:nvPicPr>
          <p:blipFill>
            <a:blip r:embed="rId33" cstate="print"/>
            <a:stretch>
              <a:fillRect/>
            </a:stretch>
          </p:blipFill>
          <p:spPr>
            <a:xfrm>
              <a:off x="12262654" y="4341197"/>
              <a:ext cx="114153" cy="223616"/>
            </a:xfrm>
            <a:prstGeom prst="rect">
              <a:avLst/>
            </a:prstGeom>
          </p:spPr>
        </p:pic>
        <p:pic>
          <p:nvPicPr>
            <p:cNvPr id="43" name="object 43"/>
            <p:cNvPicPr/>
            <p:nvPr/>
          </p:nvPicPr>
          <p:blipFill>
            <a:blip r:embed="rId34" cstate="print"/>
            <a:stretch>
              <a:fillRect/>
            </a:stretch>
          </p:blipFill>
          <p:spPr>
            <a:xfrm>
              <a:off x="12392796" y="4378672"/>
              <a:ext cx="133420" cy="186140"/>
            </a:xfrm>
            <a:prstGeom prst="rect">
              <a:avLst/>
            </a:prstGeom>
          </p:spPr>
        </p:pic>
        <p:pic>
          <p:nvPicPr>
            <p:cNvPr id="44" name="object 44"/>
            <p:cNvPicPr/>
            <p:nvPr/>
          </p:nvPicPr>
          <p:blipFill>
            <a:blip r:embed="rId35" cstate="print"/>
            <a:stretch>
              <a:fillRect/>
            </a:stretch>
          </p:blipFill>
          <p:spPr>
            <a:xfrm>
              <a:off x="12626402" y="4378839"/>
              <a:ext cx="151765" cy="185973"/>
            </a:xfrm>
            <a:prstGeom prst="rect">
              <a:avLst/>
            </a:prstGeom>
          </p:spPr>
        </p:pic>
        <p:pic>
          <p:nvPicPr>
            <p:cNvPr id="45" name="object 45"/>
            <p:cNvPicPr/>
            <p:nvPr/>
          </p:nvPicPr>
          <p:blipFill>
            <a:blip r:embed="rId36" cstate="print"/>
            <a:stretch>
              <a:fillRect/>
            </a:stretch>
          </p:blipFill>
          <p:spPr>
            <a:xfrm>
              <a:off x="12824678" y="4378672"/>
              <a:ext cx="158016" cy="182874"/>
            </a:xfrm>
            <a:prstGeom prst="rect">
              <a:avLst/>
            </a:prstGeom>
          </p:spPr>
        </p:pic>
        <p:pic>
          <p:nvPicPr>
            <p:cNvPr id="46" name="object 46"/>
            <p:cNvPicPr/>
            <p:nvPr/>
          </p:nvPicPr>
          <p:blipFill>
            <a:blip r:embed="rId37" cstate="print"/>
            <a:stretch>
              <a:fillRect/>
            </a:stretch>
          </p:blipFill>
          <p:spPr>
            <a:xfrm>
              <a:off x="13000872" y="4381771"/>
              <a:ext cx="436468" cy="260139"/>
            </a:xfrm>
            <a:prstGeom prst="rect">
              <a:avLst/>
            </a:prstGeom>
          </p:spPr>
        </p:pic>
        <p:pic>
          <p:nvPicPr>
            <p:cNvPr id="47" name="object 47"/>
            <p:cNvPicPr/>
            <p:nvPr/>
          </p:nvPicPr>
          <p:blipFill>
            <a:blip r:embed="rId38" cstate="print"/>
            <a:stretch>
              <a:fillRect/>
            </a:stretch>
          </p:blipFill>
          <p:spPr>
            <a:xfrm>
              <a:off x="13460219" y="4307931"/>
              <a:ext cx="157995" cy="253615"/>
            </a:xfrm>
            <a:prstGeom prst="rect">
              <a:avLst/>
            </a:prstGeom>
          </p:spPr>
        </p:pic>
        <p:pic>
          <p:nvPicPr>
            <p:cNvPr id="48" name="object 48"/>
            <p:cNvPicPr/>
            <p:nvPr/>
          </p:nvPicPr>
          <p:blipFill>
            <a:blip r:embed="rId39" cstate="print"/>
            <a:stretch>
              <a:fillRect/>
            </a:stretch>
          </p:blipFill>
          <p:spPr>
            <a:xfrm>
              <a:off x="13654318" y="4378672"/>
              <a:ext cx="159681" cy="186140"/>
            </a:xfrm>
            <a:prstGeom prst="rect">
              <a:avLst/>
            </a:prstGeom>
          </p:spPr>
        </p:pic>
        <p:pic>
          <p:nvPicPr>
            <p:cNvPr id="49" name="object 49"/>
            <p:cNvPicPr/>
            <p:nvPr/>
          </p:nvPicPr>
          <p:blipFill>
            <a:blip r:embed="rId40" cstate="print"/>
            <a:stretch>
              <a:fillRect/>
            </a:stretch>
          </p:blipFill>
          <p:spPr>
            <a:xfrm>
              <a:off x="13850103" y="4378672"/>
              <a:ext cx="109630" cy="182874"/>
            </a:xfrm>
            <a:prstGeom prst="rect">
              <a:avLst/>
            </a:prstGeom>
          </p:spPr>
        </p:pic>
        <p:pic>
          <p:nvPicPr>
            <p:cNvPr id="50" name="object 50"/>
            <p:cNvPicPr/>
            <p:nvPr/>
          </p:nvPicPr>
          <p:blipFill>
            <a:blip r:embed="rId41" cstate="print"/>
            <a:stretch>
              <a:fillRect/>
            </a:stretch>
          </p:blipFill>
          <p:spPr>
            <a:xfrm>
              <a:off x="13974078" y="4378672"/>
              <a:ext cx="159681" cy="186140"/>
            </a:xfrm>
            <a:prstGeom prst="rect">
              <a:avLst/>
            </a:prstGeom>
          </p:spPr>
        </p:pic>
        <p:pic>
          <p:nvPicPr>
            <p:cNvPr id="51" name="object 51"/>
            <p:cNvPicPr/>
            <p:nvPr/>
          </p:nvPicPr>
          <p:blipFill>
            <a:blip r:embed="rId42" cstate="print"/>
            <a:stretch>
              <a:fillRect/>
            </a:stretch>
          </p:blipFill>
          <p:spPr>
            <a:xfrm>
              <a:off x="10905292" y="4776545"/>
              <a:ext cx="171565" cy="186140"/>
            </a:xfrm>
            <a:prstGeom prst="rect">
              <a:avLst/>
            </a:prstGeom>
          </p:spPr>
        </p:pic>
        <p:pic>
          <p:nvPicPr>
            <p:cNvPr id="52" name="object 52"/>
            <p:cNvPicPr/>
            <p:nvPr/>
          </p:nvPicPr>
          <p:blipFill>
            <a:blip r:embed="rId43" cstate="print"/>
            <a:stretch>
              <a:fillRect/>
            </a:stretch>
          </p:blipFill>
          <p:spPr>
            <a:xfrm>
              <a:off x="11112783" y="4776545"/>
              <a:ext cx="158005" cy="182863"/>
            </a:xfrm>
            <a:prstGeom prst="rect">
              <a:avLst/>
            </a:prstGeom>
          </p:spPr>
        </p:pic>
        <p:pic>
          <p:nvPicPr>
            <p:cNvPr id="53" name="object 53"/>
            <p:cNvPicPr/>
            <p:nvPr/>
          </p:nvPicPr>
          <p:blipFill>
            <a:blip r:embed="rId44" cstate="print"/>
            <a:stretch>
              <a:fillRect/>
            </a:stretch>
          </p:blipFill>
          <p:spPr>
            <a:xfrm>
              <a:off x="11372042" y="4739070"/>
              <a:ext cx="114174" cy="223616"/>
            </a:xfrm>
            <a:prstGeom prst="rect">
              <a:avLst/>
            </a:prstGeom>
          </p:spPr>
        </p:pic>
        <p:pic>
          <p:nvPicPr>
            <p:cNvPr id="54" name="object 54"/>
            <p:cNvPicPr/>
            <p:nvPr/>
          </p:nvPicPr>
          <p:blipFill>
            <a:blip r:embed="rId45" cstate="print"/>
            <a:stretch>
              <a:fillRect/>
            </a:stretch>
          </p:blipFill>
          <p:spPr>
            <a:xfrm>
              <a:off x="11512907" y="4705814"/>
              <a:ext cx="157995" cy="253594"/>
            </a:xfrm>
            <a:prstGeom prst="rect">
              <a:avLst/>
            </a:prstGeom>
          </p:spPr>
        </p:pic>
        <p:pic>
          <p:nvPicPr>
            <p:cNvPr id="55" name="object 55"/>
            <p:cNvPicPr/>
            <p:nvPr/>
          </p:nvPicPr>
          <p:blipFill>
            <a:blip r:embed="rId46" cstate="print"/>
            <a:stretch>
              <a:fillRect/>
            </a:stretch>
          </p:blipFill>
          <p:spPr>
            <a:xfrm>
              <a:off x="11705990" y="4776545"/>
              <a:ext cx="159660" cy="186140"/>
            </a:xfrm>
            <a:prstGeom prst="rect">
              <a:avLst/>
            </a:prstGeom>
          </p:spPr>
        </p:pic>
        <p:pic>
          <p:nvPicPr>
            <p:cNvPr id="56" name="object 56"/>
            <p:cNvPicPr/>
            <p:nvPr/>
          </p:nvPicPr>
          <p:blipFill>
            <a:blip r:embed="rId47" cstate="print"/>
            <a:stretch>
              <a:fillRect/>
            </a:stretch>
          </p:blipFill>
          <p:spPr>
            <a:xfrm>
              <a:off x="11979165" y="4776545"/>
              <a:ext cx="164679" cy="262745"/>
            </a:xfrm>
            <a:prstGeom prst="rect">
              <a:avLst/>
            </a:prstGeom>
          </p:spPr>
        </p:pic>
        <p:pic>
          <p:nvPicPr>
            <p:cNvPr id="57" name="object 57"/>
            <p:cNvPicPr/>
            <p:nvPr/>
          </p:nvPicPr>
          <p:blipFill>
            <a:blip r:embed="rId48" cstate="print"/>
            <a:stretch>
              <a:fillRect/>
            </a:stretch>
          </p:blipFill>
          <p:spPr>
            <a:xfrm>
              <a:off x="12180112" y="4705804"/>
              <a:ext cx="33810" cy="253604"/>
            </a:xfrm>
            <a:prstGeom prst="rect">
              <a:avLst/>
            </a:prstGeom>
          </p:spPr>
        </p:pic>
        <p:pic>
          <p:nvPicPr>
            <p:cNvPr id="58" name="object 58"/>
            <p:cNvPicPr/>
            <p:nvPr/>
          </p:nvPicPr>
          <p:blipFill>
            <a:blip r:embed="rId49" cstate="print"/>
            <a:stretch>
              <a:fillRect/>
            </a:stretch>
          </p:blipFill>
          <p:spPr>
            <a:xfrm>
              <a:off x="12247303" y="4776712"/>
              <a:ext cx="151817" cy="185973"/>
            </a:xfrm>
            <a:prstGeom prst="rect">
              <a:avLst/>
            </a:prstGeom>
          </p:spPr>
        </p:pic>
        <p:pic>
          <p:nvPicPr>
            <p:cNvPr id="59" name="object 59"/>
            <p:cNvPicPr/>
            <p:nvPr/>
          </p:nvPicPr>
          <p:blipFill>
            <a:blip r:embed="rId50" cstate="print"/>
            <a:stretch>
              <a:fillRect/>
            </a:stretch>
          </p:blipFill>
          <p:spPr>
            <a:xfrm>
              <a:off x="12444575" y="4776545"/>
              <a:ext cx="158016" cy="182863"/>
            </a:xfrm>
            <a:prstGeom prst="rect">
              <a:avLst/>
            </a:prstGeom>
          </p:spPr>
        </p:pic>
        <p:pic>
          <p:nvPicPr>
            <p:cNvPr id="60" name="object 60"/>
            <p:cNvPicPr/>
            <p:nvPr/>
          </p:nvPicPr>
          <p:blipFill>
            <a:blip r:embed="rId51" cstate="print"/>
            <a:stretch>
              <a:fillRect/>
            </a:stretch>
          </p:blipFill>
          <p:spPr>
            <a:xfrm>
              <a:off x="12637668" y="4739070"/>
              <a:ext cx="286294" cy="223616"/>
            </a:xfrm>
            <a:prstGeom prst="rect">
              <a:avLst/>
            </a:prstGeom>
          </p:spPr>
        </p:pic>
        <p:pic>
          <p:nvPicPr>
            <p:cNvPr id="61" name="object 61"/>
            <p:cNvPicPr/>
            <p:nvPr/>
          </p:nvPicPr>
          <p:blipFill>
            <a:blip r:embed="rId52" cstate="print"/>
            <a:stretch>
              <a:fillRect/>
            </a:stretch>
          </p:blipFill>
          <p:spPr>
            <a:xfrm>
              <a:off x="12945806" y="4918185"/>
              <a:ext cx="44522" cy="45810"/>
            </a:xfrm>
            <a:prstGeom prst="rect">
              <a:avLst/>
            </a:prstGeom>
          </p:spPr>
        </p:pic>
      </p:grpSp>
      <p:sp>
        <p:nvSpPr>
          <p:cNvPr id="62" name="object 62"/>
          <p:cNvSpPr txBox="1"/>
          <p:nvPr/>
        </p:nvSpPr>
        <p:spPr>
          <a:xfrm>
            <a:off x="15164316" y="3320874"/>
            <a:ext cx="826135" cy="182245"/>
          </a:xfrm>
          <a:prstGeom prst="rect">
            <a:avLst/>
          </a:prstGeom>
        </p:spPr>
        <p:txBody>
          <a:bodyPr vert="horz" wrap="square" lIns="0" tIns="15875" rIns="0" bIns="0" rtlCol="0">
            <a:spAutoFit/>
          </a:bodyPr>
          <a:lstStyle/>
          <a:p>
            <a:pPr marL="12700">
              <a:lnSpc>
                <a:spcPct val="100000"/>
              </a:lnSpc>
              <a:spcBef>
                <a:spcPts val="125"/>
              </a:spcBef>
            </a:pPr>
            <a:r>
              <a:rPr sz="1000" b="1" spc="-50" dirty="0">
                <a:latin typeface="Open Sans"/>
                <a:cs typeface="Open Sans"/>
              </a:rPr>
              <a:t>Universal </a:t>
            </a:r>
            <a:r>
              <a:rPr sz="1000" b="1" spc="-30" dirty="0">
                <a:latin typeface="Open Sans"/>
                <a:cs typeface="Open Sans"/>
              </a:rPr>
              <a:t>City</a:t>
            </a:r>
            <a:endParaRPr sz="1000">
              <a:latin typeface="Open Sans"/>
              <a:cs typeface="Open Sans"/>
            </a:endParaRPr>
          </a:p>
        </p:txBody>
      </p:sp>
      <p:grpSp>
        <p:nvGrpSpPr>
          <p:cNvPr id="63" name="object 63"/>
          <p:cNvGrpSpPr/>
          <p:nvPr/>
        </p:nvGrpSpPr>
        <p:grpSpPr>
          <a:xfrm>
            <a:off x="15185869" y="3362617"/>
            <a:ext cx="801370" cy="134620"/>
            <a:chOff x="15185869" y="3362617"/>
            <a:chExt cx="801370" cy="134620"/>
          </a:xfrm>
        </p:grpSpPr>
        <p:sp>
          <p:nvSpPr>
            <p:cNvPr id="64" name="object 64"/>
            <p:cNvSpPr/>
            <p:nvPr/>
          </p:nvSpPr>
          <p:spPr>
            <a:xfrm>
              <a:off x="15188092" y="3370807"/>
              <a:ext cx="76835" cy="94615"/>
            </a:xfrm>
            <a:custGeom>
              <a:avLst/>
              <a:gdLst/>
              <a:ahLst/>
              <a:cxnLst/>
              <a:rect l="l" t="t" r="r" b="b"/>
              <a:pathLst>
                <a:path w="76834" h="94614">
                  <a:moveTo>
                    <a:pt x="56647" y="0"/>
                  </a:moveTo>
                  <a:lnTo>
                    <a:pt x="56647" y="56773"/>
                  </a:lnTo>
                  <a:lnTo>
                    <a:pt x="56647" y="61579"/>
                  </a:lnTo>
                  <a:lnTo>
                    <a:pt x="55998" y="65526"/>
                  </a:lnTo>
                  <a:lnTo>
                    <a:pt x="54731" y="68605"/>
                  </a:lnTo>
                  <a:lnTo>
                    <a:pt x="53453" y="71704"/>
                  </a:lnTo>
                  <a:lnTo>
                    <a:pt x="51474" y="73987"/>
                  </a:lnTo>
                  <a:lnTo>
                    <a:pt x="48783" y="75474"/>
                  </a:lnTo>
                  <a:lnTo>
                    <a:pt x="46103" y="76961"/>
                  </a:lnTo>
                  <a:lnTo>
                    <a:pt x="42585" y="77704"/>
                  </a:lnTo>
                  <a:lnTo>
                    <a:pt x="38260" y="77704"/>
                  </a:lnTo>
                  <a:lnTo>
                    <a:pt x="32114" y="77704"/>
                  </a:lnTo>
                  <a:lnTo>
                    <a:pt x="27486" y="76144"/>
                  </a:lnTo>
                  <a:lnTo>
                    <a:pt x="24334" y="73076"/>
                  </a:lnTo>
                  <a:lnTo>
                    <a:pt x="21193" y="69966"/>
                  </a:lnTo>
                  <a:lnTo>
                    <a:pt x="19643" y="64594"/>
                  </a:lnTo>
                  <a:lnTo>
                    <a:pt x="19643" y="56919"/>
                  </a:lnTo>
                  <a:lnTo>
                    <a:pt x="19643" y="0"/>
                  </a:lnTo>
                  <a:lnTo>
                    <a:pt x="0" y="0"/>
                  </a:lnTo>
                  <a:lnTo>
                    <a:pt x="0" y="59914"/>
                  </a:lnTo>
                  <a:lnTo>
                    <a:pt x="21504" y="91882"/>
                  </a:lnTo>
                  <a:lnTo>
                    <a:pt x="37747" y="94237"/>
                  </a:lnTo>
                  <a:lnTo>
                    <a:pt x="46396" y="94237"/>
                  </a:lnTo>
                  <a:lnTo>
                    <a:pt x="53579" y="92719"/>
                  </a:lnTo>
                  <a:lnTo>
                    <a:pt x="59275" y="89704"/>
                  </a:lnTo>
                  <a:lnTo>
                    <a:pt x="64961" y="86709"/>
                  </a:lnTo>
                  <a:lnTo>
                    <a:pt x="69233" y="82625"/>
                  </a:lnTo>
                  <a:lnTo>
                    <a:pt x="72060" y="77474"/>
                  </a:lnTo>
                  <a:lnTo>
                    <a:pt x="74877" y="72322"/>
                  </a:lnTo>
                  <a:lnTo>
                    <a:pt x="76301" y="66552"/>
                  </a:lnTo>
                  <a:lnTo>
                    <a:pt x="76301" y="60144"/>
                  </a:lnTo>
                  <a:lnTo>
                    <a:pt x="76301" y="0"/>
                  </a:lnTo>
                  <a:lnTo>
                    <a:pt x="56647" y="0"/>
                  </a:lnTo>
                </a:path>
              </a:pathLst>
            </a:custGeom>
            <a:ln w="4303">
              <a:solidFill>
                <a:srgbClr val="FFFFFF"/>
              </a:solidFill>
            </a:ln>
          </p:spPr>
          <p:txBody>
            <a:bodyPr wrap="square" lIns="0" tIns="0" rIns="0" bIns="0" rtlCol="0"/>
            <a:lstStyle/>
            <a:p>
              <a:endParaRPr/>
            </a:p>
          </p:txBody>
        </p:sp>
        <p:sp>
          <p:nvSpPr>
            <p:cNvPr id="65" name="object 65"/>
            <p:cNvSpPr/>
            <p:nvPr/>
          </p:nvSpPr>
          <p:spPr>
            <a:xfrm>
              <a:off x="15278189" y="3391345"/>
              <a:ext cx="66040" cy="73025"/>
            </a:xfrm>
            <a:custGeom>
              <a:avLst/>
              <a:gdLst/>
              <a:ahLst/>
              <a:cxnLst/>
              <a:rect l="l" t="t" r="r" b="b"/>
              <a:pathLst>
                <a:path w="66040" h="73025">
                  <a:moveTo>
                    <a:pt x="31758" y="1088"/>
                  </a:moveTo>
                  <a:lnTo>
                    <a:pt x="18491" y="10429"/>
                  </a:lnTo>
                  <a:lnTo>
                    <a:pt x="17434" y="10429"/>
                  </a:lnTo>
                  <a:lnTo>
                    <a:pt x="14826" y="1340"/>
                  </a:lnTo>
                  <a:lnTo>
                    <a:pt x="0" y="1340"/>
                  </a:lnTo>
                  <a:lnTo>
                    <a:pt x="0" y="72427"/>
                  </a:lnTo>
                  <a:lnTo>
                    <a:pt x="19392" y="72427"/>
                  </a:lnTo>
                  <a:lnTo>
                    <a:pt x="19392" y="38972"/>
                  </a:lnTo>
                  <a:lnTo>
                    <a:pt x="19392" y="31391"/>
                  </a:lnTo>
                  <a:lnTo>
                    <a:pt x="20481" y="25580"/>
                  </a:lnTo>
                  <a:lnTo>
                    <a:pt x="22627" y="21549"/>
                  </a:lnTo>
                  <a:lnTo>
                    <a:pt x="24795" y="17528"/>
                  </a:lnTo>
                  <a:lnTo>
                    <a:pt x="28847" y="15517"/>
                  </a:lnTo>
                  <a:lnTo>
                    <a:pt x="34773" y="15517"/>
                  </a:lnTo>
                  <a:lnTo>
                    <a:pt x="38721" y="15517"/>
                  </a:lnTo>
                  <a:lnTo>
                    <a:pt x="41600" y="16816"/>
                  </a:lnTo>
                  <a:lnTo>
                    <a:pt x="43454" y="19392"/>
                  </a:lnTo>
                  <a:lnTo>
                    <a:pt x="45297" y="21978"/>
                  </a:lnTo>
                  <a:lnTo>
                    <a:pt x="46228" y="25821"/>
                  </a:lnTo>
                  <a:lnTo>
                    <a:pt x="46228" y="30899"/>
                  </a:lnTo>
                  <a:lnTo>
                    <a:pt x="46228" y="72427"/>
                  </a:lnTo>
                  <a:lnTo>
                    <a:pt x="65621" y="72427"/>
                  </a:lnTo>
                  <a:lnTo>
                    <a:pt x="65621" y="26082"/>
                  </a:lnTo>
                  <a:lnTo>
                    <a:pt x="65621" y="16952"/>
                  </a:lnTo>
                  <a:lnTo>
                    <a:pt x="63296" y="10334"/>
                  </a:lnTo>
                  <a:lnTo>
                    <a:pt x="58678" y="6198"/>
                  </a:lnTo>
                  <a:lnTo>
                    <a:pt x="54061" y="2073"/>
                  </a:lnTo>
                  <a:lnTo>
                    <a:pt x="47946" y="0"/>
                  </a:lnTo>
                  <a:lnTo>
                    <a:pt x="40365" y="0"/>
                  </a:lnTo>
                  <a:lnTo>
                    <a:pt x="37402" y="0"/>
                  </a:lnTo>
                  <a:lnTo>
                    <a:pt x="34532" y="366"/>
                  </a:lnTo>
                  <a:lnTo>
                    <a:pt x="31758" y="1088"/>
                  </a:lnTo>
                </a:path>
              </a:pathLst>
            </a:custGeom>
            <a:ln w="4303">
              <a:solidFill>
                <a:srgbClr val="FFFFFF"/>
              </a:solidFill>
            </a:ln>
          </p:spPr>
          <p:txBody>
            <a:bodyPr wrap="square" lIns="0" tIns="0" rIns="0" bIns="0" rtlCol="0"/>
            <a:lstStyle/>
            <a:p>
              <a:endParaRPr/>
            </a:p>
          </p:txBody>
        </p:sp>
        <p:sp>
          <p:nvSpPr>
            <p:cNvPr id="66" name="object 66"/>
            <p:cNvSpPr/>
            <p:nvPr/>
          </p:nvSpPr>
          <p:spPr>
            <a:xfrm>
              <a:off x="15355521" y="3364840"/>
              <a:ext cx="21590" cy="99060"/>
            </a:xfrm>
            <a:custGeom>
              <a:avLst/>
              <a:gdLst/>
              <a:ahLst/>
              <a:cxnLst/>
              <a:rect l="l" t="t" r="r" b="b"/>
              <a:pathLst>
                <a:path w="21590" h="99060">
                  <a:moveTo>
                    <a:pt x="827" y="98928"/>
                  </a:moveTo>
                  <a:lnTo>
                    <a:pt x="20229" y="98928"/>
                  </a:lnTo>
                  <a:lnTo>
                    <a:pt x="20229" y="27842"/>
                  </a:lnTo>
                  <a:lnTo>
                    <a:pt x="827" y="27842"/>
                  </a:lnTo>
                  <a:lnTo>
                    <a:pt x="827" y="98928"/>
                  </a:lnTo>
                </a:path>
                <a:path w="21590" h="99060">
                  <a:moveTo>
                    <a:pt x="3088" y="2010"/>
                  </a:moveTo>
                  <a:lnTo>
                    <a:pt x="1036" y="3329"/>
                  </a:lnTo>
                  <a:lnTo>
                    <a:pt x="0" y="5832"/>
                  </a:lnTo>
                  <a:lnTo>
                    <a:pt x="0" y="9465"/>
                  </a:lnTo>
                  <a:lnTo>
                    <a:pt x="0" y="13088"/>
                  </a:lnTo>
                  <a:lnTo>
                    <a:pt x="1036" y="15559"/>
                  </a:lnTo>
                  <a:lnTo>
                    <a:pt x="3088" y="16941"/>
                  </a:lnTo>
                  <a:lnTo>
                    <a:pt x="5130" y="18324"/>
                  </a:lnTo>
                  <a:lnTo>
                    <a:pt x="7633" y="19004"/>
                  </a:lnTo>
                  <a:lnTo>
                    <a:pt x="10565" y="19004"/>
                  </a:lnTo>
                  <a:lnTo>
                    <a:pt x="13434" y="19004"/>
                  </a:lnTo>
                  <a:lnTo>
                    <a:pt x="15926" y="18324"/>
                  </a:lnTo>
                  <a:lnTo>
                    <a:pt x="17988" y="16941"/>
                  </a:lnTo>
                  <a:lnTo>
                    <a:pt x="20072" y="15559"/>
                  </a:lnTo>
                  <a:lnTo>
                    <a:pt x="21119" y="13088"/>
                  </a:lnTo>
                  <a:lnTo>
                    <a:pt x="21119" y="9465"/>
                  </a:lnTo>
                  <a:lnTo>
                    <a:pt x="21119" y="5832"/>
                  </a:lnTo>
                  <a:lnTo>
                    <a:pt x="20072" y="3329"/>
                  </a:lnTo>
                  <a:lnTo>
                    <a:pt x="17988" y="2010"/>
                  </a:lnTo>
                  <a:lnTo>
                    <a:pt x="15926" y="659"/>
                  </a:lnTo>
                  <a:lnTo>
                    <a:pt x="13434" y="0"/>
                  </a:lnTo>
                  <a:lnTo>
                    <a:pt x="10565" y="0"/>
                  </a:lnTo>
                  <a:lnTo>
                    <a:pt x="7633" y="0"/>
                  </a:lnTo>
                  <a:lnTo>
                    <a:pt x="5130" y="659"/>
                  </a:lnTo>
                  <a:lnTo>
                    <a:pt x="3088" y="2010"/>
                  </a:lnTo>
                </a:path>
              </a:pathLst>
            </a:custGeom>
            <a:ln w="4303">
              <a:solidFill>
                <a:srgbClr val="FFFFFF"/>
              </a:solidFill>
            </a:ln>
          </p:spPr>
          <p:txBody>
            <a:bodyPr wrap="square" lIns="0" tIns="0" rIns="0" bIns="0" rtlCol="0"/>
            <a:lstStyle/>
            <a:p>
              <a:endParaRPr/>
            </a:p>
          </p:txBody>
        </p:sp>
        <p:sp>
          <p:nvSpPr>
            <p:cNvPr id="67" name="object 67"/>
            <p:cNvSpPr/>
            <p:nvPr/>
          </p:nvSpPr>
          <p:spPr>
            <a:xfrm>
              <a:off x="15378481" y="3392680"/>
              <a:ext cx="74295" cy="71120"/>
            </a:xfrm>
            <a:custGeom>
              <a:avLst/>
              <a:gdLst/>
              <a:ahLst/>
              <a:cxnLst/>
              <a:rect l="l" t="t" r="r" b="b"/>
              <a:pathLst>
                <a:path w="74294" h="71120">
                  <a:moveTo>
                    <a:pt x="46993" y="71086"/>
                  </a:moveTo>
                  <a:lnTo>
                    <a:pt x="74081" y="0"/>
                  </a:lnTo>
                  <a:lnTo>
                    <a:pt x="53809" y="0"/>
                  </a:lnTo>
                  <a:lnTo>
                    <a:pt x="40134" y="40511"/>
                  </a:lnTo>
                  <a:lnTo>
                    <a:pt x="39328" y="42878"/>
                  </a:lnTo>
                  <a:lnTo>
                    <a:pt x="37276" y="55066"/>
                  </a:lnTo>
                  <a:lnTo>
                    <a:pt x="36752" y="55066"/>
                  </a:lnTo>
                  <a:lnTo>
                    <a:pt x="20292" y="0"/>
                  </a:lnTo>
                  <a:lnTo>
                    <a:pt x="0" y="0"/>
                  </a:lnTo>
                  <a:lnTo>
                    <a:pt x="27098" y="71086"/>
                  </a:lnTo>
                  <a:lnTo>
                    <a:pt x="46993" y="71086"/>
                  </a:lnTo>
                </a:path>
              </a:pathLst>
            </a:custGeom>
            <a:ln w="4303">
              <a:solidFill>
                <a:srgbClr val="FFFFFF"/>
              </a:solidFill>
            </a:ln>
          </p:spPr>
          <p:txBody>
            <a:bodyPr wrap="square" lIns="0" tIns="0" rIns="0" bIns="0" rtlCol="0"/>
            <a:lstStyle/>
            <a:p>
              <a:endParaRPr/>
            </a:p>
          </p:txBody>
        </p:sp>
        <p:sp>
          <p:nvSpPr>
            <p:cNvPr id="68" name="object 68"/>
            <p:cNvSpPr/>
            <p:nvPr/>
          </p:nvSpPr>
          <p:spPr>
            <a:xfrm>
              <a:off x="15450980" y="3391345"/>
              <a:ext cx="66040" cy="74295"/>
            </a:xfrm>
            <a:custGeom>
              <a:avLst/>
              <a:gdLst/>
              <a:ahLst/>
              <a:cxnLst/>
              <a:rect l="l" t="t" r="r" b="b"/>
              <a:pathLst>
                <a:path w="66040" h="74295">
                  <a:moveTo>
                    <a:pt x="16020" y="4167"/>
                  </a:moveTo>
                  <a:lnTo>
                    <a:pt x="0" y="29088"/>
                  </a:lnTo>
                  <a:lnTo>
                    <a:pt x="0" y="37391"/>
                  </a:lnTo>
                  <a:lnTo>
                    <a:pt x="0" y="45569"/>
                  </a:lnTo>
                  <a:lnTo>
                    <a:pt x="1549" y="52364"/>
                  </a:lnTo>
                  <a:lnTo>
                    <a:pt x="4690" y="57736"/>
                  </a:lnTo>
                  <a:lnTo>
                    <a:pt x="7790" y="63128"/>
                  </a:lnTo>
                  <a:lnTo>
                    <a:pt x="12093" y="67118"/>
                  </a:lnTo>
                  <a:lnTo>
                    <a:pt x="17580" y="69757"/>
                  </a:lnTo>
                  <a:lnTo>
                    <a:pt x="23067" y="72374"/>
                  </a:lnTo>
                  <a:lnTo>
                    <a:pt x="29360" y="73704"/>
                  </a:lnTo>
                  <a:lnTo>
                    <a:pt x="36480" y="73704"/>
                  </a:lnTo>
                  <a:lnTo>
                    <a:pt x="41977" y="73704"/>
                  </a:lnTo>
                  <a:lnTo>
                    <a:pt x="61495" y="68668"/>
                  </a:lnTo>
                  <a:lnTo>
                    <a:pt x="61495" y="53673"/>
                  </a:lnTo>
                  <a:lnTo>
                    <a:pt x="57495" y="55527"/>
                  </a:lnTo>
                  <a:lnTo>
                    <a:pt x="53642" y="56919"/>
                  </a:lnTo>
                  <a:lnTo>
                    <a:pt x="49841" y="57872"/>
                  </a:lnTo>
                  <a:lnTo>
                    <a:pt x="46071" y="58804"/>
                  </a:lnTo>
                  <a:lnTo>
                    <a:pt x="41925" y="59265"/>
                  </a:lnTo>
                  <a:lnTo>
                    <a:pt x="37381" y="59265"/>
                  </a:lnTo>
                  <a:lnTo>
                    <a:pt x="31925" y="59265"/>
                  </a:lnTo>
                  <a:lnTo>
                    <a:pt x="27643" y="57694"/>
                  </a:lnTo>
                  <a:lnTo>
                    <a:pt x="24575" y="54574"/>
                  </a:lnTo>
                  <a:lnTo>
                    <a:pt x="21496" y="51485"/>
                  </a:lnTo>
                  <a:lnTo>
                    <a:pt x="19863" y="47192"/>
                  </a:lnTo>
                  <a:lnTo>
                    <a:pt x="19653" y="41716"/>
                  </a:lnTo>
                  <a:lnTo>
                    <a:pt x="65495" y="41716"/>
                  </a:lnTo>
                  <a:lnTo>
                    <a:pt x="65495" y="32313"/>
                  </a:lnTo>
                  <a:lnTo>
                    <a:pt x="65495" y="25381"/>
                  </a:lnTo>
                  <a:lnTo>
                    <a:pt x="64196" y="19549"/>
                  </a:lnTo>
                  <a:lnTo>
                    <a:pt x="40208" y="0"/>
                  </a:lnTo>
                  <a:lnTo>
                    <a:pt x="33622" y="0"/>
                  </a:lnTo>
                  <a:lnTo>
                    <a:pt x="26941" y="0"/>
                  </a:lnTo>
                  <a:lnTo>
                    <a:pt x="21056" y="1392"/>
                  </a:lnTo>
                  <a:lnTo>
                    <a:pt x="16020" y="4167"/>
                  </a:lnTo>
                </a:path>
                <a:path w="66040" h="74295">
                  <a:moveTo>
                    <a:pt x="41307" y="15769"/>
                  </a:moveTo>
                  <a:lnTo>
                    <a:pt x="43276" y="17078"/>
                  </a:lnTo>
                  <a:lnTo>
                    <a:pt x="44752" y="18868"/>
                  </a:lnTo>
                  <a:lnTo>
                    <a:pt x="45747" y="21109"/>
                  </a:lnTo>
                  <a:lnTo>
                    <a:pt x="46752" y="23350"/>
                  </a:lnTo>
                  <a:lnTo>
                    <a:pt x="47255" y="25915"/>
                  </a:lnTo>
                  <a:lnTo>
                    <a:pt x="47296" y="28815"/>
                  </a:lnTo>
                  <a:lnTo>
                    <a:pt x="20083" y="28815"/>
                  </a:lnTo>
                  <a:lnTo>
                    <a:pt x="20481" y="23622"/>
                  </a:lnTo>
                  <a:lnTo>
                    <a:pt x="21905" y="19842"/>
                  </a:lnTo>
                  <a:lnTo>
                    <a:pt x="24376" y="17434"/>
                  </a:lnTo>
                  <a:lnTo>
                    <a:pt x="26868" y="14994"/>
                  </a:lnTo>
                  <a:lnTo>
                    <a:pt x="30009" y="13811"/>
                  </a:lnTo>
                  <a:lnTo>
                    <a:pt x="33758" y="13811"/>
                  </a:lnTo>
                  <a:lnTo>
                    <a:pt x="36805" y="13811"/>
                  </a:lnTo>
                  <a:lnTo>
                    <a:pt x="39349" y="14460"/>
                  </a:lnTo>
                  <a:lnTo>
                    <a:pt x="41307" y="15769"/>
                  </a:lnTo>
                </a:path>
              </a:pathLst>
            </a:custGeom>
            <a:ln w="4303">
              <a:solidFill>
                <a:srgbClr val="FFFFFF"/>
              </a:solidFill>
            </a:ln>
          </p:spPr>
          <p:txBody>
            <a:bodyPr wrap="square" lIns="0" tIns="0" rIns="0" bIns="0" rtlCol="0"/>
            <a:lstStyle/>
            <a:p>
              <a:endParaRPr/>
            </a:p>
          </p:txBody>
        </p:sp>
        <p:sp>
          <p:nvSpPr>
            <p:cNvPr id="69" name="object 69"/>
            <p:cNvSpPr/>
            <p:nvPr/>
          </p:nvSpPr>
          <p:spPr>
            <a:xfrm>
              <a:off x="15524826" y="3391348"/>
              <a:ext cx="46355" cy="73025"/>
            </a:xfrm>
            <a:custGeom>
              <a:avLst/>
              <a:gdLst/>
              <a:ahLst/>
              <a:cxnLst/>
              <a:rect l="l" t="t" r="r" b="b"/>
              <a:pathLst>
                <a:path w="46355" h="73025">
                  <a:moveTo>
                    <a:pt x="30930" y="1811"/>
                  </a:moveTo>
                  <a:lnTo>
                    <a:pt x="18502" y="13287"/>
                  </a:lnTo>
                  <a:lnTo>
                    <a:pt x="17559" y="13287"/>
                  </a:lnTo>
                  <a:lnTo>
                    <a:pt x="14690" y="1329"/>
                  </a:lnTo>
                  <a:lnTo>
                    <a:pt x="0" y="1329"/>
                  </a:lnTo>
                  <a:lnTo>
                    <a:pt x="0" y="72416"/>
                  </a:lnTo>
                  <a:lnTo>
                    <a:pt x="19392" y="72416"/>
                  </a:lnTo>
                  <a:lnTo>
                    <a:pt x="19392" y="36239"/>
                  </a:lnTo>
                  <a:lnTo>
                    <a:pt x="19392" y="32889"/>
                  </a:lnTo>
                  <a:lnTo>
                    <a:pt x="19926" y="30061"/>
                  </a:lnTo>
                  <a:lnTo>
                    <a:pt x="21015" y="27758"/>
                  </a:lnTo>
                  <a:lnTo>
                    <a:pt x="22083" y="25444"/>
                  </a:lnTo>
                  <a:lnTo>
                    <a:pt x="23559" y="23580"/>
                  </a:lnTo>
                  <a:lnTo>
                    <a:pt x="25444" y="22156"/>
                  </a:lnTo>
                  <a:lnTo>
                    <a:pt x="27297" y="20753"/>
                  </a:lnTo>
                  <a:lnTo>
                    <a:pt x="29402" y="19706"/>
                  </a:lnTo>
                  <a:lnTo>
                    <a:pt x="31758" y="19067"/>
                  </a:lnTo>
                  <a:lnTo>
                    <a:pt x="34124" y="18439"/>
                  </a:lnTo>
                  <a:lnTo>
                    <a:pt x="36532" y="18125"/>
                  </a:lnTo>
                  <a:lnTo>
                    <a:pt x="39045" y="18125"/>
                  </a:lnTo>
                  <a:lnTo>
                    <a:pt x="39883" y="18125"/>
                  </a:lnTo>
                  <a:lnTo>
                    <a:pt x="40888" y="18177"/>
                  </a:lnTo>
                  <a:lnTo>
                    <a:pt x="42051" y="18282"/>
                  </a:lnTo>
                  <a:lnTo>
                    <a:pt x="43234" y="18386"/>
                  </a:lnTo>
                  <a:lnTo>
                    <a:pt x="44134" y="18543"/>
                  </a:lnTo>
                  <a:lnTo>
                    <a:pt x="44763" y="18742"/>
                  </a:lnTo>
                  <a:lnTo>
                    <a:pt x="46228" y="575"/>
                  </a:lnTo>
                  <a:lnTo>
                    <a:pt x="45422" y="397"/>
                  </a:lnTo>
                  <a:lnTo>
                    <a:pt x="44365" y="272"/>
                  </a:lnTo>
                  <a:lnTo>
                    <a:pt x="43077" y="167"/>
                  </a:lnTo>
                  <a:lnTo>
                    <a:pt x="41778" y="52"/>
                  </a:lnTo>
                  <a:lnTo>
                    <a:pt x="40637" y="0"/>
                  </a:lnTo>
                  <a:lnTo>
                    <a:pt x="39684" y="0"/>
                  </a:lnTo>
                  <a:lnTo>
                    <a:pt x="36532" y="0"/>
                  </a:lnTo>
                  <a:lnTo>
                    <a:pt x="33622" y="607"/>
                  </a:lnTo>
                  <a:lnTo>
                    <a:pt x="30930" y="1811"/>
                  </a:lnTo>
                </a:path>
              </a:pathLst>
            </a:custGeom>
            <a:ln w="4303">
              <a:solidFill>
                <a:srgbClr val="FFFFFF"/>
              </a:solidFill>
            </a:ln>
          </p:spPr>
          <p:txBody>
            <a:bodyPr wrap="square" lIns="0" tIns="0" rIns="0" bIns="0" rtlCol="0"/>
            <a:lstStyle/>
            <a:p>
              <a:endParaRPr/>
            </a:p>
          </p:txBody>
        </p:sp>
        <p:sp>
          <p:nvSpPr>
            <p:cNvPr id="70" name="object 70"/>
            <p:cNvSpPr/>
            <p:nvPr/>
          </p:nvSpPr>
          <p:spPr>
            <a:xfrm>
              <a:off x="15572210" y="3391338"/>
              <a:ext cx="53975" cy="74295"/>
            </a:xfrm>
            <a:custGeom>
              <a:avLst/>
              <a:gdLst/>
              <a:ahLst/>
              <a:cxnLst/>
              <a:rect l="l" t="t" r="r" b="b"/>
              <a:pathLst>
                <a:path w="53975" h="74295">
                  <a:moveTo>
                    <a:pt x="51506" y="41045"/>
                  </a:moveTo>
                  <a:lnTo>
                    <a:pt x="29988" y="27496"/>
                  </a:lnTo>
                  <a:lnTo>
                    <a:pt x="26847" y="26114"/>
                  </a:lnTo>
                  <a:lnTo>
                    <a:pt x="19266" y="20177"/>
                  </a:lnTo>
                  <a:lnTo>
                    <a:pt x="19266" y="19015"/>
                  </a:lnTo>
                  <a:lnTo>
                    <a:pt x="19266" y="17454"/>
                  </a:lnTo>
                  <a:lnTo>
                    <a:pt x="19978" y="16303"/>
                  </a:lnTo>
                  <a:lnTo>
                    <a:pt x="21433" y="15517"/>
                  </a:lnTo>
                  <a:lnTo>
                    <a:pt x="22868" y="14763"/>
                  </a:lnTo>
                  <a:lnTo>
                    <a:pt x="25014" y="14386"/>
                  </a:lnTo>
                  <a:lnTo>
                    <a:pt x="27831" y="14386"/>
                  </a:lnTo>
                  <a:lnTo>
                    <a:pt x="31056" y="14386"/>
                  </a:lnTo>
                  <a:lnTo>
                    <a:pt x="34229" y="14868"/>
                  </a:lnTo>
                  <a:lnTo>
                    <a:pt x="37360" y="15852"/>
                  </a:lnTo>
                  <a:lnTo>
                    <a:pt x="40459" y="16816"/>
                  </a:lnTo>
                  <a:lnTo>
                    <a:pt x="43789" y="18072"/>
                  </a:lnTo>
                  <a:lnTo>
                    <a:pt x="47307" y="19591"/>
                  </a:lnTo>
                  <a:lnTo>
                    <a:pt x="53160" y="5601"/>
                  </a:lnTo>
                  <a:lnTo>
                    <a:pt x="48919" y="3654"/>
                  </a:lnTo>
                  <a:lnTo>
                    <a:pt x="44783" y="2240"/>
                  </a:lnTo>
                  <a:lnTo>
                    <a:pt x="40794" y="1350"/>
                  </a:lnTo>
                  <a:lnTo>
                    <a:pt x="36784" y="450"/>
                  </a:lnTo>
                  <a:lnTo>
                    <a:pt x="32553" y="0"/>
                  </a:lnTo>
                  <a:lnTo>
                    <a:pt x="28166" y="0"/>
                  </a:lnTo>
                  <a:lnTo>
                    <a:pt x="19591" y="0"/>
                  </a:lnTo>
                  <a:lnTo>
                    <a:pt x="12774" y="1675"/>
                  </a:lnTo>
                  <a:lnTo>
                    <a:pt x="7654" y="5005"/>
                  </a:lnTo>
                  <a:lnTo>
                    <a:pt x="2554" y="8324"/>
                  </a:lnTo>
                  <a:lnTo>
                    <a:pt x="0" y="13287"/>
                  </a:lnTo>
                  <a:lnTo>
                    <a:pt x="0" y="19852"/>
                  </a:lnTo>
                  <a:lnTo>
                    <a:pt x="0" y="23873"/>
                  </a:lnTo>
                  <a:lnTo>
                    <a:pt x="691" y="27182"/>
                  </a:lnTo>
                  <a:lnTo>
                    <a:pt x="2073" y="29800"/>
                  </a:lnTo>
                  <a:lnTo>
                    <a:pt x="3434" y="32407"/>
                  </a:lnTo>
                  <a:lnTo>
                    <a:pt x="5560" y="34658"/>
                  </a:lnTo>
                  <a:lnTo>
                    <a:pt x="8429" y="36564"/>
                  </a:lnTo>
                  <a:lnTo>
                    <a:pt x="11287" y="38480"/>
                  </a:lnTo>
                  <a:lnTo>
                    <a:pt x="14941" y="40365"/>
                  </a:lnTo>
                  <a:lnTo>
                    <a:pt x="19402" y="42218"/>
                  </a:lnTo>
                  <a:lnTo>
                    <a:pt x="23999" y="44187"/>
                  </a:lnTo>
                  <a:lnTo>
                    <a:pt x="34763" y="52228"/>
                  </a:lnTo>
                  <a:lnTo>
                    <a:pt x="34763" y="53422"/>
                  </a:lnTo>
                  <a:lnTo>
                    <a:pt x="34763" y="55233"/>
                  </a:lnTo>
                  <a:lnTo>
                    <a:pt x="33946" y="56710"/>
                  </a:lnTo>
                  <a:lnTo>
                    <a:pt x="32334" y="57841"/>
                  </a:lnTo>
                  <a:lnTo>
                    <a:pt x="30700" y="58961"/>
                  </a:lnTo>
                  <a:lnTo>
                    <a:pt x="27999" y="59516"/>
                  </a:lnTo>
                  <a:lnTo>
                    <a:pt x="24229" y="59516"/>
                  </a:lnTo>
                  <a:lnTo>
                    <a:pt x="20878" y="59516"/>
                  </a:lnTo>
                  <a:lnTo>
                    <a:pt x="125" y="53548"/>
                  </a:lnTo>
                  <a:lnTo>
                    <a:pt x="125" y="69579"/>
                  </a:lnTo>
                  <a:lnTo>
                    <a:pt x="18617" y="73704"/>
                  </a:lnTo>
                  <a:lnTo>
                    <a:pt x="23580" y="73704"/>
                  </a:lnTo>
                  <a:lnTo>
                    <a:pt x="30292" y="73704"/>
                  </a:lnTo>
                  <a:lnTo>
                    <a:pt x="50501" y="63558"/>
                  </a:lnTo>
                  <a:lnTo>
                    <a:pt x="52773" y="60239"/>
                  </a:lnTo>
                  <a:lnTo>
                    <a:pt x="53914" y="56155"/>
                  </a:lnTo>
                  <a:lnTo>
                    <a:pt x="53914" y="51307"/>
                  </a:lnTo>
                  <a:lnTo>
                    <a:pt x="53914" y="47129"/>
                  </a:lnTo>
                  <a:lnTo>
                    <a:pt x="53097" y="43705"/>
                  </a:lnTo>
                  <a:lnTo>
                    <a:pt x="51506" y="41045"/>
                  </a:lnTo>
                </a:path>
              </a:pathLst>
            </a:custGeom>
            <a:ln w="4303">
              <a:solidFill>
                <a:srgbClr val="FFFFFF"/>
              </a:solidFill>
            </a:ln>
          </p:spPr>
          <p:txBody>
            <a:bodyPr wrap="square" lIns="0" tIns="0" rIns="0" bIns="0" rtlCol="0"/>
            <a:lstStyle/>
            <a:p>
              <a:endParaRPr/>
            </a:p>
          </p:txBody>
        </p:sp>
        <p:sp>
          <p:nvSpPr>
            <p:cNvPr id="71" name="object 71"/>
            <p:cNvSpPr/>
            <p:nvPr/>
          </p:nvSpPr>
          <p:spPr>
            <a:xfrm>
              <a:off x="15629133" y="3391218"/>
              <a:ext cx="63500" cy="74295"/>
            </a:xfrm>
            <a:custGeom>
              <a:avLst/>
              <a:gdLst/>
              <a:ahLst/>
              <a:cxnLst/>
              <a:rect l="l" t="t" r="r" b="b"/>
              <a:pathLst>
                <a:path w="63500" h="74295">
                  <a:moveTo>
                    <a:pt x="19287" y="1717"/>
                  </a:moveTo>
                  <a:lnTo>
                    <a:pt x="14627" y="2848"/>
                  </a:lnTo>
                  <a:lnTo>
                    <a:pt x="10366" y="4439"/>
                  </a:lnTo>
                  <a:lnTo>
                    <a:pt x="6617" y="6418"/>
                  </a:lnTo>
                  <a:lnTo>
                    <a:pt x="13036" y="19528"/>
                  </a:lnTo>
                  <a:lnTo>
                    <a:pt x="16345" y="18051"/>
                  </a:lnTo>
                  <a:lnTo>
                    <a:pt x="19653" y="16805"/>
                  </a:lnTo>
                  <a:lnTo>
                    <a:pt x="22962" y="15831"/>
                  </a:lnTo>
                  <a:lnTo>
                    <a:pt x="26250" y="14858"/>
                  </a:lnTo>
                  <a:lnTo>
                    <a:pt x="29643" y="14376"/>
                  </a:lnTo>
                  <a:lnTo>
                    <a:pt x="33067" y="14376"/>
                  </a:lnTo>
                  <a:lnTo>
                    <a:pt x="36522" y="14376"/>
                  </a:lnTo>
                  <a:lnTo>
                    <a:pt x="39255" y="15235"/>
                  </a:lnTo>
                  <a:lnTo>
                    <a:pt x="41202" y="16973"/>
                  </a:lnTo>
                  <a:lnTo>
                    <a:pt x="43140" y="18721"/>
                  </a:lnTo>
                  <a:lnTo>
                    <a:pt x="44113" y="21454"/>
                  </a:lnTo>
                  <a:lnTo>
                    <a:pt x="44113" y="25172"/>
                  </a:lnTo>
                  <a:lnTo>
                    <a:pt x="44113" y="28292"/>
                  </a:lnTo>
                  <a:lnTo>
                    <a:pt x="2649" y="38197"/>
                  </a:lnTo>
                  <a:lnTo>
                    <a:pt x="0" y="43768"/>
                  </a:lnTo>
                  <a:lnTo>
                    <a:pt x="0" y="51296"/>
                  </a:lnTo>
                  <a:lnTo>
                    <a:pt x="0" y="56438"/>
                  </a:lnTo>
                  <a:lnTo>
                    <a:pt x="10711" y="71400"/>
                  </a:lnTo>
                  <a:lnTo>
                    <a:pt x="14041" y="73013"/>
                  </a:lnTo>
                  <a:lnTo>
                    <a:pt x="17790" y="73819"/>
                  </a:lnTo>
                  <a:lnTo>
                    <a:pt x="21999" y="73819"/>
                  </a:lnTo>
                  <a:lnTo>
                    <a:pt x="25946" y="73819"/>
                  </a:lnTo>
                  <a:lnTo>
                    <a:pt x="45579" y="62877"/>
                  </a:lnTo>
                  <a:lnTo>
                    <a:pt x="46113" y="62877"/>
                  </a:lnTo>
                  <a:lnTo>
                    <a:pt x="49841" y="72542"/>
                  </a:lnTo>
                  <a:lnTo>
                    <a:pt x="63401" y="72542"/>
                  </a:lnTo>
                  <a:lnTo>
                    <a:pt x="63401" y="25172"/>
                  </a:lnTo>
                  <a:lnTo>
                    <a:pt x="63401" y="16711"/>
                  </a:lnTo>
                  <a:lnTo>
                    <a:pt x="60856" y="10376"/>
                  </a:lnTo>
                  <a:lnTo>
                    <a:pt x="55746" y="6230"/>
                  </a:lnTo>
                  <a:lnTo>
                    <a:pt x="50668" y="2073"/>
                  </a:lnTo>
                  <a:lnTo>
                    <a:pt x="43349" y="0"/>
                  </a:lnTo>
                  <a:lnTo>
                    <a:pt x="33831" y="0"/>
                  </a:lnTo>
                  <a:lnTo>
                    <a:pt x="28826" y="0"/>
                  </a:lnTo>
                  <a:lnTo>
                    <a:pt x="23967" y="586"/>
                  </a:lnTo>
                  <a:lnTo>
                    <a:pt x="19287" y="1717"/>
                  </a:lnTo>
                </a:path>
                <a:path w="63500" h="74295">
                  <a:moveTo>
                    <a:pt x="44113" y="45464"/>
                  </a:moveTo>
                  <a:lnTo>
                    <a:pt x="44113" y="49988"/>
                  </a:lnTo>
                  <a:lnTo>
                    <a:pt x="42679" y="53485"/>
                  </a:lnTo>
                  <a:lnTo>
                    <a:pt x="39820" y="55956"/>
                  </a:lnTo>
                  <a:lnTo>
                    <a:pt x="36962" y="58417"/>
                  </a:lnTo>
                  <a:lnTo>
                    <a:pt x="33464" y="59642"/>
                  </a:lnTo>
                  <a:lnTo>
                    <a:pt x="29318" y="59642"/>
                  </a:lnTo>
                  <a:lnTo>
                    <a:pt x="26501" y="59642"/>
                  </a:lnTo>
                  <a:lnTo>
                    <a:pt x="24250" y="59024"/>
                  </a:lnTo>
                  <a:lnTo>
                    <a:pt x="22512" y="57767"/>
                  </a:lnTo>
                  <a:lnTo>
                    <a:pt x="20774" y="56521"/>
                  </a:lnTo>
                  <a:lnTo>
                    <a:pt x="19894" y="54406"/>
                  </a:lnTo>
                  <a:lnTo>
                    <a:pt x="19894" y="51443"/>
                  </a:lnTo>
                  <a:lnTo>
                    <a:pt x="19894" y="48050"/>
                  </a:lnTo>
                  <a:lnTo>
                    <a:pt x="21119" y="45307"/>
                  </a:lnTo>
                  <a:lnTo>
                    <a:pt x="23559" y="43244"/>
                  </a:lnTo>
                  <a:lnTo>
                    <a:pt x="25999" y="41161"/>
                  </a:lnTo>
                  <a:lnTo>
                    <a:pt x="30355" y="40040"/>
                  </a:lnTo>
                  <a:lnTo>
                    <a:pt x="36616" y="39873"/>
                  </a:lnTo>
                  <a:lnTo>
                    <a:pt x="44113" y="39611"/>
                  </a:lnTo>
                  <a:lnTo>
                    <a:pt x="44113" y="45464"/>
                  </a:lnTo>
                </a:path>
              </a:pathLst>
            </a:custGeom>
            <a:ln w="4303">
              <a:solidFill>
                <a:srgbClr val="FFFFFF"/>
              </a:solidFill>
            </a:ln>
          </p:spPr>
          <p:txBody>
            <a:bodyPr wrap="square" lIns="0" tIns="0" rIns="0" bIns="0" rtlCol="0"/>
            <a:lstStyle/>
            <a:p>
              <a:endParaRPr/>
            </a:p>
          </p:txBody>
        </p:sp>
        <p:sp>
          <p:nvSpPr>
            <p:cNvPr id="72" name="object 72"/>
            <p:cNvSpPr/>
            <p:nvPr/>
          </p:nvSpPr>
          <p:spPr>
            <a:xfrm>
              <a:off x="15705040" y="3364840"/>
              <a:ext cx="19685" cy="99060"/>
            </a:xfrm>
            <a:custGeom>
              <a:avLst/>
              <a:gdLst/>
              <a:ahLst/>
              <a:cxnLst/>
              <a:rect l="l" t="t" r="r" b="b"/>
              <a:pathLst>
                <a:path w="19684" h="99060">
                  <a:moveTo>
                    <a:pt x="19402" y="0"/>
                  </a:moveTo>
                  <a:lnTo>
                    <a:pt x="0" y="0"/>
                  </a:lnTo>
                  <a:lnTo>
                    <a:pt x="0" y="98928"/>
                  </a:lnTo>
                  <a:lnTo>
                    <a:pt x="19402" y="98928"/>
                  </a:lnTo>
                  <a:lnTo>
                    <a:pt x="19402" y="0"/>
                  </a:lnTo>
                </a:path>
              </a:pathLst>
            </a:custGeom>
            <a:ln w="4303">
              <a:solidFill>
                <a:srgbClr val="FFFFFF"/>
              </a:solidFill>
            </a:ln>
          </p:spPr>
          <p:txBody>
            <a:bodyPr wrap="square" lIns="0" tIns="0" rIns="0" bIns="0" rtlCol="0"/>
            <a:lstStyle/>
            <a:p>
              <a:endParaRPr/>
            </a:p>
          </p:txBody>
        </p:sp>
        <p:pic>
          <p:nvPicPr>
            <p:cNvPr id="73" name="object 73"/>
            <p:cNvPicPr/>
            <p:nvPr/>
          </p:nvPicPr>
          <p:blipFill>
            <a:blip r:embed="rId53" cstate="print"/>
            <a:stretch>
              <a:fillRect/>
            </a:stretch>
          </p:blipFill>
          <p:spPr>
            <a:xfrm>
              <a:off x="15759018" y="3362688"/>
              <a:ext cx="227779" cy="134519"/>
            </a:xfrm>
            <a:prstGeom prst="rect">
              <a:avLst/>
            </a:prstGeom>
          </p:spPr>
        </p:pic>
      </p:grpSp>
      <p:sp>
        <p:nvSpPr>
          <p:cNvPr id="74" name="object 74"/>
          <p:cNvSpPr txBox="1"/>
          <p:nvPr/>
        </p:nvSpPr>
        <p:spPr>
          <a:xfrm>
            <a:off x="14828767" y="4104134"/>
            <a:ext cx="969010" cy="182245"/>
          </a:xfrm>
          <a:prstGeom prst="rect">
            <a:avLst/>
          </a:prstGeom>
        </p:spPr>
        <p:txBody>
          <a:bodyPr vert="horz" wrap="square" lIns="0" tIns="15875" rIns="0" bIns="0" rtlCol="0">
            <a:spAutoFit/>
          </a:bodyPr>
          <a:lstStyle/>
          <a:p>
            <a:pPr marL="12700">
              <a:lnSpc>
                <a:spcPct val="100000"/>
              </a:lnSpc>
              <a:spcBef>
                <a:spcPts val="125"/>
              </a:spcBef>
            </a:pPr>
            <a:r>
              <a:rPr sz="1000" b="1" spc="-40" dirty="0">
                <a:latin typeface="Open Sans"/>
                <a:cs typeface="Open Sans"/>
              </a:rPr>
              <a:t>West</a:t>
            </a:r>
            <a:r>
              <a:rPr sz="1000" b="1" spc="-85" dirty="0">
                <a:latin typeface="Open Sans"/>
                <a:cs typeface="Open Sans"/>
              </a:rPr>
              <a:t> </a:t>
            </a:r>
            <a:r>
              <a:rPr sz="1000" b="1" spc="-45" dirty="0">
                <a:latin typeface="Open Sans"/>
                <a:cs typeface="Open Sans"/>
              </a:rPr>
              <a:t>Hollywood</a:t>
            </a:r>
            <a:endParaRPr sz="1000">
              <a:latin typeface="Open Sans"/>
              <a:cs typeface="Open Sans"/>
            </a:endParaRPr>
          </a:p>
        </p:txBody>
      </p:sp>
      <p:grpSp>
        <p:nvGrpSpPr>
          <p:cNvPr id="75" name="object 75"/>
          <p:cNvGrpSpPr/>
          <p:nvPr/>
        </p:nvGrpSpPr>
        <p:grpSpPr>
          <a:xfrm>
            <a:off x="14839303" y="4145960"/>
            <a:ext cx="944880" cy="134620"/>
            <a:chOff x="14839303" y="4145960"/>
            <a:chExt cx="944880" cy="134620"/>
          </a:xfrm>
        </p:grpSpPr>
        <p:pic>
          <p:nvPicPr>
            <p:cNvPr id="76" name="object 76"/>
            <p:cNvPicPr/>
            <p:nvPr/>
          </p:nvPicPr>
          <p:blipFill>
            <a:blip r:embed="rId54" cstate="print"/>
            <a:stretch>
              <a:fillRect/>
            </a:stretch>
          </p:blipFill>
          <p:spPr>
            <a:xfrm>
              <a:off x="14839303" y="4151926"/>
              <a:ext cx="301908" cy="98544"/>
            </a:xfrm>
            <a:prstGeom prst="rect">
              <a:avLst/>
            </a:prstGeom>
          </p:spPr>
        </p:pic>
        <p:pic>
          <p:nvPicPr>
            <p:cNvPr id="77" name="object 77"/>
            <p:cNvPicPr/>
            <p:nvPr/>
          </p:nvPicPr>
          <p:blipFill>
            <a:blip r:embed="rId55" cstate="print"/>
            <a:stretch>
              <a:fillRect/>
            </a:stretch>
          </p:blipFill>
          <p:spPr>
            <a:xfrm>
              <a:off x="15171801" y="4145960"/>
              <a:ext cx="612011" cy="134517"/>
            </a:xfrm>
            <a:prstGeom prst="rect">
              <a:avLst/>
            </a:prstGeom>
          </p:spPr>
        </p:pic>
      </p:grpSp>
      <p:sp>
        <p:nvSpPr>
          <p:cNvPr id="78" name="object 78"/>
          <p:cNvSpPr txBox="1"/>
          <p:nvPr/>
        </p:nvSpPr>
        <p:spPr>
          <a:xfrm>
            <a:off x="14779961" y="4488663"/>
            <a:ext cx="521334" cy="182245"/>
          </a:xfrm>
          <a:prstGeom prst="rect">
            <a:avLst/>
          </a:prstGeom>
        </p:spPr>
        <p:txBody>
          <a:bodyPr vert="horz" wrap="square" lIns="0" tIns="15875" rIns="0" bIns="0" rtlCol="0">
            <a:spAutoFit/>
          </a:bodyPr>
          <a:lstStyle/>
          <a:p>
            <a:pPr marL="12700">
              <a:lnSpc>
                <a:spcPct val="100000"/>
              </a:lnSpc>
              <a:spcBef>
                <a:spcPts val="125"/>
              </a:spcBef>
            </a:pPr>
            <a:r>
              <a:rPr sz="1000" b="1" spc="-45" dirty="0">
                <a:latin typeface="Open Sans"/>
                <a:cs typeface="Open Sans"/>
              </a:rPr>
              <a:t>erly</a:t>
            </a:r>
            <a:r>
              <a:rPr sz="1000" b="1" spc="-70" dirty="0">
                <a:latin typeface="Open Sans"/>
                <a:cs typeface="Open Sans"/>
              </a:rPr>
              <a:t> </a:t>
            </a:r>
            <a:r>
              <a:rPr sz="1000" b="1" spc="-40" dirty="0">
                <a:latin typeface="Open Sans"/>
                <a:cs typeface="Open Sans"/>
              </a:rPr>
              <a:t>Hills</a:t>
            </a:r>
            <a:endParaRPr sz="1000">
              <a:latin typeface="Open Sans"/>
              <a:cs typeface="Open Sans"/>
            </a:endParaRPr>
          </a:p>
        </p:txBody>
      </p:sp>
      <p:grpSp>
        <p:nvGrpSpPr>
          <p:cNvPr id="79" name="object 79"/>
          <p:cNvGrpSpPr/>
          <p:nvPr/>
        </p:nvGrpSpPr>
        <p:grpSpPr>
          <a:xfrm>
            <a:off x="14796341" y="4530474"/>
            <a:ext cx="496570" cy="134620"/>
            <a:chOff x="14796341" y="4530474"/>
            <a:chExt cx="496570" cy="134620"/>
          </a:xfrm>
        </p:grpSpPr>
        <p:pic>
          <p:nvPicPr>
            <p:cNvPr id="80" name="object 80"/>
            <p:cNvPicPr/>
            <p:nvPr/>
          </p:nvPicPr>
          <p:blipFill>
            <a:blip r:embed="rId56" cstate="print"/>
            <a:stretch>
              <a:fillRect/>
            </a:stretch>
          </p:blipFill>
          <p:spPr>
            <a:xfrm>
              <a:off x="14796341" y="4530474"/>
              <a:ext cx="226839" cy="134522"/>
            </a:xfrm>
            <a:prstGeom prst="rect">
              <a:avLst/>
            </a:prstGeom>
          </p:spPr>
        </p:pic>
        <p:pic>
          <p:nvPicPr>
            <p:cNvPr id="81" name="object 81"/>
            <p:cNvPicPr/>
            <p:nvPr/>
          </p:nvPicPr>
          <p:blipFill>
            <a:blip r:embed="rId57" cstate="print"/>
            <a:stretch>
              <a:fillRect/>
            </a:stretch>
          </p:blipFill>
          <p:spPr>
            <a:xfrm>
              <a:off x="15050078" y="4530474"/>
              <a:ext cx="242557" cy="104510"/>
            </a:xfrm>
            <a:prstGeom prst="rect">
              <a:avLst/>
            </a:prstGeom>
          </p:spPr>
        </p:pic>
      </p:grpSp>
      <p:sp>
        <p:nvSpPr>
          <p:cNvPr id="82" name="object 82"/>
          <p:cNvSpPr txBox="1"/>
          <p:nvPr/>
        </p:nvSpPr>
        <p:spPr>
          <a:xfrm>
            <a:off x="14776341" y="4886495"/>
            <a:ext cx="571500" cy="182245"/>
          </a:xfrm>
          <a:prstGeom prst="rect">
            <a:avLst/>
          </a:prstGeom>
        </p:spPr>
        <p:txBody>
          <a:bodyPr vert="horz" wrap="square" lIns="0" tIns="15875" rIns="0" bIns="0" rtlCol="0">
            <a:spAutoFit/>
          </a:bodyPr>
          <a:lstStyle/>
          <a:p>
            <a:pPr marL="12700">
              <a:lnSpc>
                <a:spcPct val="100000"/>
              </a:lnSpc>
              <a:spcBef>
                <a:spcPts val="125"/>
              </a:spcBef>
            </a:pPr>
            <a:r>
              <a:rPr sz="1000" b="1" spc="-45" dirty="0">
                <a:latin typeface="Open Sans"/>
                <a:cs typeface="Open Sans"/>
              </a:rPr>
              <a:t>erlywood</a:t>
            </a:r>
            <a:endParaRPr sz="1000">
              <a:latin typeface="Open Sans"/>
              <a:cs typeface="Open Sans"/>
            </a:endParaRPr>
          </a:p>
        </p:txBody>
      </p:sp>
      <p:pic>
        <p:nvPicPr>
          <p:cNvPr id="83" name="object 83"/>
          <p:cNvPicPr/>
          <p:nvPr/>
        </p:nvPicPr>
        <p:blipFill>
          <a:blip r:embed="rId58" cstate="print"/>
          <a:stretch>
            <a:fillRect/>
          </a:stretch>
        </p:blipFill>
        <p:spPr>
          <a:xfrm>
            <a:off x="14792742" y="4928311"/>
            <a:ext cx="541354" cy="134517"/>
          </a:xfrm>
          <a:prstGeom prst="rect">
            <a:avLst/>
          </a:prstGeom>
        </p:spPr>
      </p:pic>
      <p:sp>
        <p:nvSpPr>
          <p:cNvPr id="84" name="object 84"/>
          <p:cNvSpPr txBox="1"/>
          <p:nvPr/>
        </p:nvSpPr>
        <p:spPr>
          <a:xfrm>
            <a:off x="14794972" y="5309503"/>
            <a:ext cx="464184" cy="182245"/>
          </a:xfrm>
          <a:prstGeom prst="rect">
            <a:avLst/>
          </a:prstGeom>
        </p:spPr>
        <p:txBody>
          <a:bodyPr vert="horz" wrap="square" lIns="0" tIns="15875" rIns="0" bIns="0" rtlCol="0">
            <a:spAutoFit/>
          </a:bodyPr>
          <a:lstStyle/>
          <a:p>
            <a:pPr marL="12700">
              <a:lnSpc>
                <a:spcPct val="100000"/>
              </a:lnSpc>
              <a:spcBef>
                <a:spcPts val="125"/>
              </a:spcBef>
            </a:pPr>
            <a:r>
              <a:rPr sz="1000" b="1" spc="-35" dirty="0">
                <a:latin typeface="Open Sans"/>
                <a:cs typeface="Open Sans"/>
              </a:rPr>
              <a:t>ver</a:t>
            </a:r>
            <a:r>
              <a:rPr sz="1000" b="1" spc="-95" dirty="0">
                <a:latin typeface="Open Sans"/>
                <a:cs typeface="Open Sans"/>
              </a:rPr>
              <a:t> </a:t>
            </a:r>
            <a:r>
              <a:rPr sz="1000" b="1" spc="-35" dirty="0">
                <a:latin typeface="Open Sans"/>
                <a:cs typeface="Open Sans"/>
              </a:rPr>
              <a:t>City</a:t>
            </a:r>
            <a:endParaRPr sz="1000">
              <a:latin typeface="Open Sans"/>
              <a:cs typeface="Open Sans"/>
            </a:endParaRPr>
          </a:p>
        </p:txBody>
      </p:sp>
      <p:grpSp>
        <p:nvGrpSpPr>
          <p:cNvPr id="85" name="object 85"/>
          <p:cNvGrpSpPr/>
          <p:nvPr/>
        </p:nvGrpSpPr>
        <p:grpSpPr>
          <a:xfrm>
            <a:off x="14805502" y="5351308"/>
            <a:ext cx="450215" cy="134620"/>
            <a:chOff x="14805502" y="5351308"/>
            <a:chExt cx="450215" cy="134620"/>
          </a:xfrm>
        </p:grpSpPr>
        <p:pic>
          <p:nvPicPr>
            <p:cNvPr id="86" name="object 86"/>
            <p:cNvPicPr/>
            <p:nvPr/>
          </p:nvPicPr>
          <p:blipFill>
            <a:blip r:embed="rId59" cstate="print"/>
            <a:stretch>
              <a:fillRect/>
            </a:stretch>
          </p:blipFill>
          <p:spPr>
            <a:xfrm>
              <a:off x="14805502" y="5377832"/>
              <a:ext cx="196867" cy="78008"/>
            </a:xfrm>
            <a:prstGeom prst="rect">
              <a:avLst/>
            </a:prstGeom>
          </p:spPr>
        </p:pic>
        <p:pic>
          <p:nvPicPr>
            <p:cNvPr id="87" name="object 87"/>
            <p:cNvPicPr/>
            <p:nvPr/>
          </p:nvPicPr>
          <p:blipFill>
            <a:blip r:embed="rId60" cstate="print"/>
            <a:stretch>
              <a:fillRect/>
            </a:stretch>
          </p:blipFill>
          <p:spPr>
            <a:xfrm>
              <a:off x="15027343" y="5351308"/>
              <a:ext cx="227779" cy="134539"/>
            </a:xfrm>
            <a:prstGeom prst="rect">
              <a:avLst/>
            </a:prstGeom>
          </p:spPr>
        </p:pic>
      </p:grpSp>
      <p:sp>
        <p:nvSpPr>
          <p:cNvPr id="88" name="object 88"/>
          <p:cNvSpPr txBox="1"/>
          <p:nvPr/>
        </p:nvSpPr>
        <p:spPr>
          <a:xfrm>
            <a:off x="15454341" y="5517520"/>
            <a:ext cx="782320" cy="182245"/>
          </a:xfrm>
          <a:prstGeom prst="rect">
            <a:avLst/>
          </a:prstGeom>
        </p:spPr>
        <p:txBody>
          <a:bodyPr vert="horz" wrap="square" lIns="0" tIns="15875" rIns="0" bIns="0" rtlCol="0">
            <a:spAutoFit/>
          </a:bodyPr>
          <a:lstStyle/>
          <a:p>
            <a:pPr marL="12700">
              <a:lnSpc>
                <a:spcPct val="100000"/>
              </a:lnSpc>
              <a:spcBef>
                <a:spcPts val="125"/>
              </a:spcBef>
            </a:pPr>
            <a:r>
              <a:rPr sz="1000" b="1" spc="-50" dirty="0">
                <a:latin typeface="Open Sans"/>
                <a:cs typeface="Open Sans"/>
              </a:rPr>
              <a:t>Leimert</a:t>
            </a:r>
            <a:r>
              <a:rPr sz="1000" b="1" spc="-45" dirty="0">
                <a:latin typeface="Open Sans"/>
                <a:cs typeface="Open Sans"/>
              </a:rPr>
              <a:t> </a:t>
            </a:r>
            <a:r>
              <a:rPr sz="1000" b="1" spc="-30" dirty="0">
                <a:latin typeface="Open Sans"/>
                <a:cs typeface="Open Sans"/>
              </a:rPr>
              <a:t>Park</a:t>
            </a:r>
            <a:endParaRPr sz="1000">
              <a:latin typeface="Open Sans"/>
              <a:cs typeface="Open Sans"/>
            </a:endParaRPr>
          </a:p>
        </p:txBody>
      </p:sp>
      <p:grpSp>
        <p:nvGrpSpPr>
          <p:cNvPr id="89" name="object 89"/>
          <p:cNvGrpSpPr/>
          <p:nvPr/>
        </p:nvGrpSpPr>
        <p:grpSpPr>
          <a:xfrm>
            <a:off x="15476611" y="5169581"/>
            <a:ext cx="1365250" cy="494665"/>
            <a:chOff x="15476611" y="5169581"/>
            <a:chExt cx="1365250" cy="494665"/>
          </a:xfrm>
        </p:grpSpPr>
        <p:pic>
          <p:nvPicPr>
            <p:cNvPr id="90" name="object 90"/>
            <p:cNvPicPr/>
            <p:nvPr/>
          </p:nvPicPr>
          <p:blipFill>
            <a:blip r:embed="rId61" cstate="print"/>
            <a:stretch>
              <a:fillRect/>
            </a:stretch>
          </p:blipFill>
          <p:spPr>
            <a:xfrm>
              <a:off x="15476611" y="5559340"/>
              <a:ext cx="755746" cy="104517"/>
            </a:xfrm>
            <a:prstGeom prst="rect">
              <a:avLst/>
            </a:prstGeom>
          </p:spPr>
        </p:pic>
        <p:pic>
          <p:nvPicPr>
            <p:cNvPr id="91" name="object 91"/>
            <p:cNvPicPr/>
            <p:nvPr/>
          </p:nvPicPr>
          <p:blipFill>
            <a:blip r:embed="rId62" cstate="print"/>
            <a:stretch>
              <a:fillRect/>
            </a:stretch>
          </p:blipFill>
          <p:spPr>
            <a:xfrm>
              <a:off x="15724739" y="5169581"/>
              <a:ext cx="1116951" cy="104510"/>
            </a:xfrm>
            <a:prstGeom prst="rect">
              <a:avLst/>
            </a:prstGeom>
          </p:spPr>
        </p:pic>
      </p:grpSp>
      <p:sp>
        <p:nvSpPr>
          <p:cNvPr id="92" name="object 92"/>
          <p:cNvSpPr txBox="1"/>
          <p:nvPr/>
        </p:nvSpPr>
        <p:spPr>
          <a:xfrm>
            <a:off x="15714191" y="4731069"/>
            <a:ext cx="1794510" cy="578485"/>
          </a:xfrm>
          <a:prstGeom prst="rect">
            <a:avLst/>
          </a:prstGeom>
        </p:spPr>
        <p:txBody>
          <a:bodyPr vert="horz" wrap="square" lIns="0" tIns="16510" rIns="0" bIns="0" rtlCol="0">
            <a:spAutoFit/>
          </a:bodyPr>
          <a:lstStyle/>
          <a:p>
            <a:pPr marL="957580">
              <a:lnSpc>
                <a:spcPct val="100000"/>
              </a:lnSpc>
              <a:spcBef>
                <a:spcPts val="130"/>
              </a:spcBef>
            </a:pPr>
            <a:r>
              <a:rPr sz="1300" b="1" spc="-75" dirty="0">
                <a:latin typeface="Open Sans"/>
                <a:cs typeface="Open Sans"/>
              </a:rPr>
              <a:t>Los</a:t>
            </a:r>
            <a:r>
              <a:rPr sz="1300" b="1" spc="-204" dirty="0">
                <a:latin typeface="Open Sans"/>
                <a:cs typeface="Open Sans"/>
              </a:rPr>
              <a:t> </a:t>
            </a:r>
            <a:r>
              <a:rPr sz="1300" b="1" spc="-95" dirty="0">
                <a:latin typeface="Open Sans"/>
                <a:cs typeface="Open Sans"/>
              </a:rPr>
              <a:t>Angeles</a:t>
            </a:r>
            <a:endParaRPr sz="1300">
              <a:latin typeface="Open Sans"/>
              <a:cs typeface="Open Sans"/>
            </a:endParaRPr>
          </a:p>
          <a:p>
            <a:pPr marL="12700">
              <a:lnSpc>
                <a:spcPct val="100000"/>
              </a:lnSpc>
              <a:spcBef>
                <a:spcPts val="1555"/>
              </a:spcBef>
            </a:pPr>
            <a:r>
              <a:rPr sz="1000" b="1" spc="-55" dirty="0">
                <a:latin typeface="Open Sans"/>
                <a:cs typeface="Open Sans"/>
              </a:rPr>
              <a:t>Adams-</a:t>
            </a:r>
            <a:r>
              <a:rPr sz="1000" b="1" spc="-10" dirty="0">
                <a:latin typeface="Open Sans"/>
                <a:cs typeface="Open Sans"/>
              </a:rPr>
              <a:t>Normandie</a:t>
            </a:r>
            <a:endParaRPr sz="1000">
              <a:latin typeface="Open Sans"/>
              <a:cs typeface="Open Sans"/>
            </a:endParaRPr>
          </a:p>
        </p:txBody>
      </p:sp>
      <p:grpSp>
        <p:nvGrpSpPr>
          <p:cNvPr id="93" name="object 93"/>
          <p:cNvGrpSpPr/>
          <p:nvPr/>
        </p:nvGrpSpPr>
        <p:grpSpPr>
          <a:xfrm>
            <a:off x="16614379" y="4384014"/>
            <a:ext cx="889000" cy="571500"/>
            <a:chOff x="16614379" y="4384014"/>
            <a:chExt cx="889000" cy="571500"/>
          </a:xfrm>
        </p:grpSpPr>
        <p:pic>
          <p:nvPicPr>
            <p:cNvPr id="94" name="object 94"/>
            <p:cNvPicPr/>
            <p:nvPr/>
          </p:nvPicPr>
          <p:blipFill>
            <a:blip r:embed="rId63" cstate="print"/>
            <a:stretch>
              <a:fillRect/>
            </a:stretch>
          </p:blipFill>
          <p:spPr>
            <a:xfrm>
              <a:off x="16685062" y="4782205"/>
              <a:ext cx="817794" cy="173273"/>
            </a:xfrm>
            <a:prstGeom prst="rect">
              <a:avLst/>
            </a:prstGeom>
          </p:spPr>
        </p:pic>
        <p:pic>
          <p:nvPicPr>
            <p:cNvPr id="95" name="object 95"/>
            <p:cNvPicPr/>
            <p:nvPr/>
          </p:nvPicPr>
          <p:blipFill>
            <a:blip r:embed="rId64" cstate="print"/>
            <a:stretch>
              <a:fillRect/>
            </a:stretch>
          </p:blipFill>
          <p:spPr>
            <a:xfrm>
              <a:off x="16614379" y="4384014"/>
              <a:ext cx="270541" cy="104512"/>
            </a:xfrm>
            <a:prstGeom prst="rect">
              <a:avLst/>
            </a:prstGeom>
          </p:spPr>
        </p:pic>
        <p:pic>
          <p:nvPicPr>
            <p:cNvPr id="96" name="object 96"/>
            <p:cNvPicPr/>
            <p:nvPr/>
          </p:nvPicPr>
          <p:blipFill>
            <a:blip r:embed="rId65" cstate="print"/>
            <a:stretch>
              <a:fillRect/>
            </a:stretch>
          </p:blipFill>
          <p:spPr>
            <a:xfrm>
              <a:off x="16917172" y="4384014"/>
              <a:ext cx="270624" cy="104505"/>
            </a:xfrm>
            <a:prstGeom prst="rect">
              <a:avLst/>
            </a:prstGeom>
          </p:spPr>
        </p:pic>
      </p:grpSp>
      <p:sp>
        <p:nvSpPr>
          <p:cNvPr id="97" name="object 97"/>
          <p:cNvSpPr txBox="1"/>
          <p:nvPr/>
        </p:nvSpPr>
        <p:spPr>
          <a:xfrm>
            <a:off x="16592129" y="4043303"/>
            <a:ext cx="916305" cy="480695"/>
          </a:xfrm>
          <a:prstGeom prst="rect">
            <a:avLst/>
          </a:prstGeom>
        </p:spPr>
        <p:txBody>
          <a:bodyPr vert="horz" wrap="square" lIns="0" tIns="15875" rIns="0" bIns="0" rtlCol="0">
            <a:spAutoFit/>
          </a:bodyPr>
          <a:lstStyle/>
          <a:p>
            <a:pPr marL="116205">
              <a:lnSpc>
                <a:spcPct val="100000"/>
              </a:lnSpc>
              <a:spcBef>
                <a:spcPts val="125"/>
              </a:spcBef>
            </a:pPr>
            <a:r>
              <a:rPr sz="1000" b="1" spc="-50" dirty="0">
                <a:latin typeface="Open Sans"/>
                <a:cs typeface="Open Sans"/>
              </a:rPr>
              <a:t>Elysian</a:t>
            </a:r>
            <a:r>
              <a:rPr sz="1000" b="1" spc="-60" dirty="0">
                <a:latin typeface="Open Sans"/>
                <a:cs typeface="Open Sans"/>
              </a:rPr>
              <a:t> </a:t>
            </a:r>
            <a:r>
              <a:rPr sz="1000" b="1" spc="-30" dirty="0">
                <a:latin typeface="Open Sans"/>
                <a:cs typeface="Open Sans"/>
              </a:rPr>
              <a:t>Valley</a:t>
            </a:r>
            <a:endParaRPr sz="1000">
              <a:latin typeface="Open Sans"/>
              <a:cs typeface="Open Sans"/>
            </a:endParaRPr>
          </a:p>
          <a:p>
            <a:pPr marL="12700">
              <a:lnSpc>
                <a:spcPct val="100000"/>
              </a:lnSpc>
              <a:spcBef>
                <a:spcPts val="1150"/>
              </a:spcBef>
            </a:pPr>
            <a:r>
              <a:rPr sz="1000" b="1" spc="-40" dirty="0">
                <a:latin typeface="Open Sans"/>
                <a:cs typeface="Open Sans"/>
              </a:rPr>
              <a:t>Echo</a:t>
            </a:r>
            <a:r>
              <a:rPr sz="1000" b="1" spc="-85" dirty="0">
                <a:latin typeface="Open Sans"/>
                <a:cs typeface="Open Sans"/>
              </a:rPr>
              <a:t> </a:t>
            </a:r>
            <a:r>
              <a:rPr sz="1000" b="1" spc="-20" dirty="0">
                <a:latin typeface="Open Sans"/>
                <a:cs typeface="Open Sans"/>
              </a:rPr>
              <a:t>Park</a:t>
            </a:r>
            <a:endParaRPr sz="1000">
              <a:latin typeface="Open Sans"/>
              <a:cs typeface="Open Sans"/>
            </a:endParaRPr>
          </a:p>
        </p:txBody>
      </p:sp>
      <p:grpSp>
        <p:nvGrpSpPr>
          <p:cNvPr id="98" name="object 98"/>
          <p:cNvGrpSpPr/>
          <p:nvPr/>
        </p:nvGrpSpPr>
        <p:grpSpPr>
          <a:xfrm>
            <a:off x="16718024" y="4085127"/>
            <a:ext cx="779145" cy="134620"/>
            <a:chOff x="16718024" y="4085127"/>
            <a:chExt cx="779145" cy="134620"/>
          </a:xfrm>
        </p:grpSpPr>
        <p:pic>
          <p:nvPicPr>
            <p:cNvPr id="99" name="object 99"/>
            <p:cNvPicPr/>
            <p:nvPr/>
          </p:nvPicPr>
          <p:blipFill>
            <a:blip r:embed="rId66" cstate="print"/>
            <a:stretch>
              <a:fillRect/>
            </a:stretch>
          </p:blipFill>
          <p:spPr>
            <a:xfrm>
              <a:off x="16718024" y="4085127"/>
              <a:ext cx="393703" cy="134520"/>
            </a:xfrm>
            <a:prstGeom prst="rect">
              <a:avLst/>
            </a:prstGeom>
          </p:spPr>
        </p:pic>
        <p:pic>
          <p:nvPicPr>
            <p:cNvPr id="100" name="object 100"/>
            <p:cNvPicPr/>
            <p:nvPr/>
          </p:nvPicPr>
          <p:blipFill>
            <a:blip r:embed="rId67" cstate="print"/>
            <a:stretch>
              <a:fillRect/>
            </a:stretch>
          </p:blipFill>
          <p:spPr>
            <a:xfrm>
              <a:off x="17136178" y="4085127"/>
              <a:ext cx="360952" cy="134520"/>
            </a:xfrm>
            <a:prstGeom prst="rect">
              <a:avLst/>
            </a:prstGeom>
          </p:spPr>
        </p:pic>
      </p:grpSp>
      <p:sp>
        <p:nvSpPr>
          <p:cNvPr id="101" name="object 101"/>
          <p:cNvSpPr txBox="1"/>
          <p:nvPr/>
        </p:nvSpPr>
        <p:spPr>
          <a:xfrm>
            <a:off x="16353877" y="3658528"/>
            <a:ext cx="673100" cy="182245"/>
          </a:xfrm>
          <a:prstGeom prst="rect">
            <a:avLst/>
          </a:prstGeom>
        </p:spPr>
        <p:txBody>
          <a:bodyPr vert="horz" wrap="square" lIns="0" tIns="15875" rIns="0" bIns="0" rtlCol="0">
            <a:spAutoFit/>
          </a:bodyPr>
          <a:lstStyle/>
          <a:p>
            <a:pPr marL="12700">
              <a:lnSpc>
                <a:spcPct val="100000"/>
              </a:lnSpc>
              <a:spcBef>
                <a:spcPts val="125"/>
              </a:spcBef>
            </a:pPr>
            <a:r>
              <a:rPr sz="1000" b="1" spc="-50" dirty="0">
                <a:latin typeface="Open Sans"/>
                <a:cs typeface="Open Sans"/>
              </a:rPr>
              <a:t>Atwater</a:t>
            </a:r>
            <a:r>
              <a:rPr sz="1000" b="1" spc="-80" dirty="0">
                <a:latin typeface="Open Sans"/>
                <a:cs typeface="Open Sans"/>
              </a:rPr>
              <a:t> </a:t>
            </a:r>
            <a:r>
              <a:rPr sz="1000" b="1" spc="-25" dirty="0">
                <a:latin typeface="Open Sans"/>
                <a:cs typeface="Open Sans"/>
              </a:rPr>
              <a:t>Vil</a:t>
            </a:r>
            <a:endParaRPr sz="1000">
              <a:latin typeface="Open Sans"/>
              <a:cs typeface="Open Sans"/>
            </a:endParaRPr>
          </a:p>
        </p:txBody>
      </p:sp>
      <p:grpSp>
        <p:nvGrpSpPr>
          <p:cNvPr id="102" name="object 102"/>
          <p:cNvGrpSpPr/>
          <p:nvPr/>
        </p:nvGrpSpPr>
        <p:grpSpPr>
          <a:xfrm>
            <a:off x="16364323" y="3700272"/>
            <a:ext cx="640715" cy="104775"/>
            <a:chOff x="16364323" y="3700272"/>
            <a:chExt cx="640715" cy="104775"/>
          </a:xfrm>
        </p:grpSpPr>
        <p:sp>
          <p:nvSpPr>
            <p:cNvPr id="103" name="object 103"/>
            <p:cNvSpPr/>
            <p:nvPr/>
          </p:nvSpPr>
          <p:spPr>
            <a:xfrm>
              <a:off x="16366546" y="3708085"/>
              <a:ext cx="90170" cy="93345"/>
            </a:xfrm>
            <a:custGeom>
              <a:avLst/>
              <a:gdLst/>
              <a:ahLst/>
              <a:cxnLst/>
              <a:rect l="l" t="t" r="r" b="b"/>
              <a:pathLst>
                <a:path w="90169" h="93345">
                  <a:moveTo>
                    <a:pt x="89840" y="93337"/>
                  </a:moveTo>
                  <a:lnTo>
                    <a:pt x="56909" y="0"/>
                  </a:lnTo>
                  <a:lnTo>
                    <a:pt x="32805" y="0"/>
                  </a:lnTo>
                  <a:lnTo>
                    <a:pt x="0" y="93337"/>
                  </a:lnTo>
                  <a:lnTo>
                    <a:pt x="21255" y="93337"/>
                  </a:lnTo>
                  <a:lnTo>
                    <a:pt x="27978" y="71202"/>
                  </a:lnTo>
                  <a:lnTo>
                    <a:pt x="61872" y="71202"/>
                  </a:lnTo>
                  <a:lnTo>
                    <a:pt x="68626" y="93337"/>
                  </a:lnTo>
                  <a:lnTo>
                    <a:pt x="89840" y="93337"/>
                  </a:lnTo>
                </a:path>
                <a:path w="90169" h="93345">
                  <a:moveTo>
                    <a:pt x="32930" y="54689"/>
                  </a:moveTo>
                  <a:lnTo>
                    <a:pt x="39621" y="33046"/>
                  </a:lnTo>
                  <a:lnTo>
                    <a:pt x="39925" y="32082"/>
                  </a:lnTo>
                  <a:lnTo>
                    <a:pt x="40407" y="30449"/>
                  </a:lnTo>
                  <a:lnTo>
                    <a:pt x="41087" y="28156"/>
                  </a:lnTo>
                  <a:lnTo>
                    <a:pt x="41747" y="25873"/>
                  </a:lnTo>
                  <a:lnTo>
                    <a:pt x="42469" y="23433"/>
                  </a:lnTo>
                  <a:lnTo>
                    <a:pt x="43223" y="20868"/>
                  </a:lnTo>
                  <a:lnTo>
                    <a:pt x="43956" y="18324"/>
                  </a:lnTo>
                  <a:lnTo>
                    <a:pt x="44532" y="16177"/>
                  </a:lnTo>
                  <a:lnTo>
                    <a:pt x="44961" y="14428"/>
                  </a:lnTo>
                  <a:lnTo>
                    <a:pt x="45391" y="16177"/>
                  </a:lnTo>
                  <a:lnTo>
                    <a:pt x="45946" y="18219"/>
                  </a:lnTo>
                  <a:lnTo>
                    <a:pt x="46647" y="20564"/>
                  </a:lnTo>
                  <a:lnTo>
                    <a:pt x="47328" y="22920"/>
                  </a:lnTo>
                  <a:lnTo>
                    <a:pt x="48040" y="25234"/>
                  </a:lnTo>
                  <a:lnTo>
                    <a:pt x="48731" y="27507"/>
                  </a:lnTo>
                  <a:lnTo>
                    <a:pt x="49443" y="29768"/>
                  </a:lnTo>
                  <a:lnTo>
                    <a:pt x="49998" y="31622"/>
                  </a:lnTo>
                  <a:lnTo>
                    <a:pt x="50427" y="33046"/>
                  </a:lnTo>
                  <a:lnTo>
                    <a:pt x="57171" y="54689"/>
                  </a:lnTo>
                  <a:lnTo>
                    <a:pt x="32930" y="54689"/>
                  </a:lnTo>
                </a:path>
              </a:pathLst>
            </a:custGeom>
            <a:ln w="4303">
              <a:solidFill>
                <a:srgbClr val="FFFFFF"/>
              </a:solidFill>
            </a:ln>
          </p:spPr>
          <p:txBody>
            <a:bodyPr wrap="square" lIns="0" tIns="0" rIns="0" bIns="0" rtlCol="0"/>
            <a:lstStyle/>
            <a:p>
              <a:endParaRPr/>
            </a:p>
          </p:txBody>
        </p:sp>
        <p:sp>
          <p:nvSpPr>
            <p:cNvPr id="104" name="object 104"/>
            <p:cNvSpPr/>
            <p:nvPr/>
          </p:nvSpPr>
          <p:spPr>
            <a:xfrm>
              <a:off x="16451303" y="3715206"/>
              <a:ext cx="49530" cy="87630"/>
            </a:xfrm>
            <a:custGeom>
              <a:avLst/>
              <a:gdLst/>
              <a:ahLst/>
              <a:cxnLst/>
              <a:rect l="l" t="t" r="r" b="b"/>
              <a:pathLst>
                <a:path w="49530" h="87629">
                  <a:moveTo>
                    <a:pt x="30993" y="70029"/>
                  </a:moveTo>
                  <a:lnTo>
                    <a:pt x="29444" y="68689"/>
                  </a:lnTo>
                  <a:lnTo>
                    <a:pt x="28658" y="66678"/>
                  </a:lnTo>
                  <a:lnTo>
                    <a:pt x="28658" y="63956"/>
                  </a:lnTo>
                  <a:lnTo>
                    <a:pt x="28658" y="29684"/>
                  </a:lnTo>
                  <a:lnTo>
                    <a:pt x="48574" y="29684"/>
                  </a:lnTo>
                  <a:lnTo>
                    <a:pt x="48574" y="15119"/>
                  </a:lnTo>
                  <a:lnTo>
                    <a:pt x="28658" y="15119"/>
                  </a:lnTo>
                  <a:lnTo>
                    <a:pt x="28658" y="0"/>
                  </a:lnTo>
                  <a:lnTo>
                    <a:pt x="16282" y="0"/>
                  </a:lnTo>
                  <a:lnTo>
                    <a:pt x="10690" y="15004"/>
                  </a:lnTo>
                  <a:lnTo>
                    <a:pt x="0" y="21486"/>
                  </a:lnTo>
                  <a:lnTo>
                    <a:pt x="0" y="29684"/>
                  </a:lnTo>
                  <a:lnTo>
                    <a:pt x="9287" y="29684"/>
                  </a:lnTo>
                  <a:lnTo>
                    <a:pt x="9287" y="63956"/>
                  </a:lnTo>
                  <a:lnTo>
                    <a:pt x="9287" y="70071"/>
                  </a:lnTo>
                  <a:lnTo>
                    <a:pt x="10261" y="74814"/>
                  </a:lnTo>
                  <a:lnTo>
                    <a:pt x="12177" y="78227"/>
                  </a:lnTo>
                  <a:lnTo>
                    <a:pt x="14114" y="81641"/>
                  </a:lnTo>
                  <a:lnTo>
                    <a:pt x="16763" y="84039"/>
                  </a:lnTo>
                  <a:lnTo>
                    <a:pt x="20125" y="85411"/>
                  </a:lnTo>
                  <a:lnTo>
                    <a:pt x="23475" y="86793"/>
                  </a:lnTo>
                  <a:lnTo>
                    <a:pt x="27297" y="87484"/>
                  </a:lnTo>
                  <a:lnTo>
                    <a:pt x="31548" y="87484"/>
                  </a:lnTo>
                  <a:lnTo>
                    <a:pt x="35171" y="87484"/>
                  </a:lnTo>
                  <a:lnTo>
                    <a:pt x="38532" y="87191"/>
                  </a:lnTo>
                  <a:lnTo>
                    <a:pt x="41621" y="86562"/>
                  </a:lnTo>
                  <a:lnTo>
                    <a:pt x="44689" y="85955"/>
                  </a:lnTo>
                  <a:lnTo>
                    <a:pt x="47255" y="85170"/>
                  </a:lnTo>
                  <a:lnTo>
                    <a:pt x="49338" y="84238"/>
                  </a:lnTo>
                  <a:lnTo>
                    <a:pt x="49338" y="69809"/>
                  </a:lnTo>
                  <a:lnTo>
                    <a:pt x="47338" y="70448"/>
                  </a:lnTo>
                  <a:lnTo>
                    <a:pt x="45338" y="70982"/>
                  </a:lnTo>
                  <a:lnTo>
                    <a:pt x="43338" y="71411"/>
                  </a:lnTo>
                  <a:lnTo>
                    <a:pt x="41318" y="71819"/>
                  </a:lnTo>
                  <a:lnTo>
                    <a:pt x="39234" y="72029"/>
                  </a:lnTo>
                  <a:lnTo>
                    <a:pt x="37119" y="72029"/>
                  </a:lnTo>
                  <a:lnTo>
                    <a:pt x="34595" y="72029"/>
                  </a:lnTo>
                  <a:lnTo>
                    <a:pt x="32533" y="71380"/>
                  </a:lnTo>
                  <a:lnTo>
                    <a:pt x="30993" y="70029"/>
                  </a:lnTo>
                </a:path>
              </a:pathLst>
            </a:custGeom>
            <a:ln w="4303">
              <a:solidFill>
                <a:srgbClr val="FFFFFF"/>
              </a:solidFill>
            </a:ln>
          </p:spPr>
          <p:txBody>
            <a:bodyPr wrap="square" lIns="0" tIns="0" rIns="0" bIns="0" rtlCol="0"/>
            <a:lstStyle/>
            <a:p>
              <a:endParaRPr/>
            </a:p>
          </p:txBody>
        </p:sp>
        <p:sp>
          <p:nvSpPr>
            <p:cNvPr id="105" name="object 105"/>
            <p:cNvSpPr/>
            <p:nvPr/>
          </p:nvSpPr>
          <p:spPr>
            <a:xfrm>
              <a:off x="16498058" y="3730335"/>
              <a:ext cx="109220" cy="71120"/>
            </a:xfrm>
            <a:custGeom>
              <a:avLst/>
              <a:gdLst/>
              <a:ahLst/>
              <a:cxnLst/>
              <a:rect l="l" t="t" r="r" b="b"/>
              <a:pathLst>
                <a:path w="109219" h="71120">
                  <a:moveTo>
                    <a:pt x="88437" y="71086"/>
                  </a:moveTo>
                  <a:lnTo>
                    <a:pt x="108897" y="0"/>
                  </a:lnTo>
                  <a:lnTo>
                    <a:pt x="89903" y="0"/>
                  </a:lnTo>
                  <a:lnTo>
                    <a:pt x="81369" y="31475"/>
                  </a:lnTo>
                  <a:lnTo>
                    <a:pt x="80793" y="33674"/>
                  </a:lnTo>
                  <a:lnTo>
                    <a:pt x="80186" y="36333"/>
                  </a:lnTo>
                  <a:lnTo>
                    <a:pt x="79620" y="39454"/>
                  </a:lnTo>
                  <a:lnTo>
                    <a:pt x="79055" y="42553"/>
                  </a:lnTo>
                  <a:lnTo>
                    <a:pt x="78552" y="45548"/>
                  </a:lnTo>
                  <a:lnTo>
                    <a:pt x="78123" y="48385"/>
                  </a:lnTo>
                  <a:lnTo>
                    <a:pt x="77714" y="51234"/>
                  </a:lnTo>
                  <a:lnTo>
                    <a:pt x="77390" y="53359"/>
                  </a:lnTo>
                  <a:lnTo>
                    <a:pt x="77243" y="54804"/>
                  </a:lnTo>
                  <a:lnTo>
                    <a:pt x="76730" y="54804"/>
                  </a:lnTo>
                  <a:lnTo>
                    <a:pt x="76688" y="53192"/>
                  </a:lnTo>
                  <a:lnTo>
                    <a:pt x="76479" y="50982"/>
                  </a:lnTo>
                  <a:lnTo>
                    <a:pt x="76081" y="48166"/>
                  </a:lnTo>
                  <a:lnTo>
                    <a:pt x="75725" y="45338"/>
                  </a:lnTo>
                  <a:lnTo>
                    <a:pt x="75275" y="42595"/>
                  </a:lnTo>
                  <a:lnTo>
                    <a:pt x="65285" y="0"/>
                  </a:lnTo>
                  <a:lnTo>
                    <a:pt x="43925" y="0"/>
                  </a:lnTo>
                  <a:lnTo>
                    <a:pt x="34407" y="37674"/>
                  </a:lnTo>
                  <a:lnTo>
                    <a:pt x="34114" y="39433"/>
                  </a:lnTo>
                  <a:lnTo>
                    <a:pt x="33747" y="41412"/>
                  </a:lnTo>
                  <a:lnTo>
                    <a:pt x="33402" y="43579"/>
                  </a:lnTo>
                  <a:lnTo>
                    <a:pt x="33046" y="45768"/>
                  </a:lnTo>
                  <a:lnTo>
                    <a:pt x="32742" y="47883"/>
                  </a:lnTo>
                  <a:lnTo>
                    <a:pt x="32438" y="49925"/>
                  </a:lnTo>
                  <a:lnTo>
                    <a:pt x="32166" y="51946"/>
                  </a:lnTo>
                  <a:lnTo>
                    <a:pt x="31988" y="53579"/>
                  </a:lnTo>
                  <a:lnTo>
                    <a:pt x="31915" y="54804"/>
                  </a:lnTo>
                  <a:lnTo>
                    <a:pt x="31391" y="54804"/>
                  </a:lnTo>
                  <a:lnTo>
                    <a:pt x="19308" y="0"/>
                  </a:lnTo>
                  <a:lnTo>
                    <a:pt x="0" y="0"/>
                  </a:lnTo>
                  <a:lnTo>
                    <a:pt x="20208" y="71086"/>
                  </a:lnTo>
                  <a:lnTo>
                    <a:pt x="41056" y="71086"/>
                  </a:lnTo>
                  <a:lnTo>
                    <a:pt x="46783" y="46469"/>
                  </a:lnTo>
                  <a:lnTo>
                    <a:pt x="47139" y="44961"/>
                  </a:lnTo>
                  <a:lnTo>
                    <a:pt x="47642" y="42721"/>
                  </a:lnTo>
                  <a:lnTo>
                    <a:pt x="48302" y="39768"/>
                  </a:lnTo>
                  <a:lnTo>
                    <a:pt x="48993" y="36826"/>
                  </a:lnTo>
                  <a:lnTo>
                    <a:pt x="49715" y="33674"/>
                  </a:lnTo>
                  <a:lnTo>
                    <a:pt x="50511" y="30323"/>
                  </a:lnTo>
                  <a:lnTo>
                    <a:pt x="51286" y="26973"/>
                  </a:lnTo>
                  <a:lnTo>
                    <a:pt x="52008" y="23884"/>
                  </a:lnTo>
                  <a:lnTo>
                    <a:pt x="52626" y="21056"/>
                  </a:lnTo>
                  <a:lnTo>
                    <a:pt x="53265" y="18208"/>
                  </a:lnTo>
                  <a:lnTo>
                    <a:pt x="53736" y="16146"/>
                  </a:lnTo>
                  <a:lnTo>
                    <a:pt x="54040" y="14816"/>
                  </a:lnTo>
                  <a:lnTo>
                    <a:pt x="54616" y="14816"/>
                  </a:lnTo>
                  <a:lnTo>
                    <a:pt x="54898" y="16146"/>
                  </a:lnTo>
                  <a:lnTo>
                    <a:pt x="55390" y="18208"/>
                  </a:lnTo>
                  <a:lnTo>
                    <a:pt x="56040" y="21056"/>
                  </a:lnTo>
                  <a:lnTo>
                    <a:pt x="56699" y="23884"/>
                  </a:lnTo>
                  <a:lnTo>
                    <a:pt x="57411" y="26973"/>
                  </a:lnTo>
                  <a:lnTo>
                    <a:pt x="58186" y="30292"/>
                  </a:lnTo>
                  <a:lnTo>
                    <a:pt x="58982" y="33622"/>
                  </a:lnTo>
                  <a:lnTo>
                    <a:pt x="59704" y="36742"/>
                  </a:lnTo>
                  <a:lnTo>
                    <a:pt x="60396" y="39653"/>
                  </a:lnTo>
                  <a:lnTo>
                    <a:pt x="61066" y="42543"/>
                  </a:lnTo>
                  <a:lnTo>
                    <a:pt x="61558" y="44742"/>
                  </a:lnTo>
                  <a:lnTo>
                    <a:pt x="61861" y="46228"/>
                  </a:lnTo>
                  <a:lnTo>
                    <a:pt x="67317" y="71086"/>
                  </a:lnTo>
                  <a:lnTo>
                    <a:pt x="88437" y="71086"/>
                  </a:lnTo>
                </a:path>
              </a:pathLst>
            </a:custGeom>
            <a:ln w="4303">
              <a:solidFill>
                <a:srgbClr val="FFFFFF"/>
              </a:solidFill>
            </a:ln>
          </p:spPr>
          <p:txBody>
            <a:bodyPr wrap="square" lIns="0" tIns="0" rIns="0" bIns="0" rtlCol="0"/>
            <a:lstStyle/>
            <a:p>
              <a:endParaRPr/>
            </a:p>
          </p:txBody>
        </p:sp>
        <p:sp>
          <p:nvSpPr>
            <p:cNvPr id="106" name="object 106"/>
            <p:cNvSpPr/>
            <p:nvPr/>
          </p:nvSpPr>
          <p:spPr>
            <a:xfrm>
              <a:off x="16605624" y="3728862"/>
              <a:ext cx="63500" cy="74295"/>
            </a:xfrm>
            <a:custGeom>
              <a:avLst/>
              <a:gdLst/>
              <a:ahLst/>
              <a:cxnLst/>
              <a:rect l="l" t="t" r="r" b="b"/>
              <a:pathLst>
                <a:path w="63500" h="74295">
                  <a:moveTo>
                    <a:pt x="19287" y="1727"/>
                  </a:moveTo>
                  <a:lnTo>
                    <a:pt x="14627" y="2858"/>
                  </a:lnTo>
                  <a:lnTo>
                    <a:pt x="10366" y="4450"/>
                  </a:lnTo>
                  <a:lnTo>
                    <a:pt x="6607" y="6429"/>
                  </a:lnTo>
                  <a:lnTo>
                    <a:pt x="13036" y="19538"/>
                  </a:lnTo>
                  <a:lnTo>
                    <a:pt x="16345" y="18062"/>
                  </a:lnTo>
                  <a:lnTo>
                    <a:pt x="19653" y="16805"/>
                  </a:lnTo>
                  <a:lnTo>
                    <a:pt x="22962" y="15831"/>
                  </a:lnTo>
                  <a:lnTo>
                    <a:pt x="26250" y="14868"/>
                  </a:lnTo>
                  <a:lnTo>
                    <a:pt x="29632" y="14386"/>
                  </a:lnTo>
                  <a:lnTo>
                    <a:pt x="33067" y="14386"/>
                  </a:lnTo>
                  <a:lnTo>
                    <a:pt x="36522" y="14386"/>
                  </a:lnTo>
                  <a:lnTo>
                    <a:pt x="39244" y="15245"/>
                  </a:lnTo>
                  <a:lnTo>
                    <a:pt x="41202" y="16983"/>
                  </a:lnTo>
                  <a:lnTo>
                    <a:pt x="43140" y="18721"/>
                  </a:lnTo>
                  <a:lnTo>
                    <a:pt x="44103" y="21465"/>
                  </a:lnTo>
                  <a:lnTo>
                    <a:pt x="44103" y="25182"/>
                  </a:lnTo>
                  <a:lnTo>
                    <a:pt x="44103" y="28302"/>
                  </a:lnTo>
                  <a:lnTo>
                    <a:pt x="31789" y="28679"/>
                  </a:lnTo>
                  <a:lnTo>
                    <a:pt x="21182" y="29056"/>
                  </a:lnTo>
                  <a:lnTo>
                    <a:pt x="13245" y="31056"/>
                  </a:lnTo>
                  <a:lnTo>
                    <a:pt x="7957" y="34627"/>
                  </a:lnTo>
                  <a:lnTo>
                    <a:pt x="2649" y="38208"/>
                  </a:lnTo>
                  <a:lnTo>
                    <a:pt x="0" y="43778"/>
                  </a:lnTo>
                  <a:lnTo>
                    <a:pt x="0" y="51307"/>
                  </a:lnTo>
                  <a:lnTo>
                    <a:pt x="0" y="56448"/>
                  </a:lnTo>
                  <a:lnTo>
                    <a:pt x="10711" y="71411"/>
                  </a:lnTo>
                  <a:lnTo>
                    <a:pt x="14030" y="73023"/>
                  </a:lnTo>
                  <a:lnTo>
                    <a:pt x="17790" y="73830"/>
                  </a:lnTo>
                  <a:lnTo>
                    <a:pt x="21999" y="73830"/>
                  </a:lnTo>
                  <a:lnTo>
                    <a:pt x="25936" y="73830"/>
                  </a:lnTo>
                  <a:lnTo>
                    <a:pt x="45579" y="62888"/>
                  </a:lnTo>
                  <a:lnTo>
                    <a:pt x="46113" y="62888"/>
                  </a:lnTo>
                  <a:lnTo>
                    <a:pt x="49841" y="72552"/>
                  </a:lnTo>
                  <a:lnTo>
                    <a:pt x="63401" y="72552"/>
                  </a:lnTo>
                  <a:lnTo>
                    <a:pt x="63401" y="25182"/>
                  </a:lnTo>
                  <a:lnTo>
                    <a:pt x="63401" y="16711"/>
                  </a:lnTo>
                  <a:lnTo>
                    <a:pt x="60856" y="10387"/>
                  </a:lnTo>
                  <a:lnTo>
                    <a:pt x="55746" y="6240"/>
                  </a:lnTo>
                  <a:lnTo>
                    <a:pt x="50668" y="2083"/>
                  </a:lnTo>
                  <a:lnTo>
                    <a:pt x="43349" y="0"/>
                  </a:lnTo>
                  <a:lnTo>
                    <a:pt x="33831" y="0"/>
                  </a:lnTo>
                  <a:lnTo>
                    <a:pt x="28826" y="0"/>
                  </a:lnTo>
                  <a:lnTo>
                    <a:pt x="23967" y="596"/>
                  </a:lnTo>
                  <a:lnTo>
                    <a:pt x="19287" y="1727"/>
                  </a:lnTo>
                </a:path>
                <a:path w="63500" h="74295">
                  <a:moveTo>
                    <a:pt x="44103" y="45475"/>
                  </a:moveTo>
                  <a:lnTo>
                    <a:pt x="44103" y="49998"/>
                  </a:lnTo>
                  <a:lnTo>
                    <a:pt x="42679" y="53495"/>
                  </a:lnTo>
                  <a:lnTo>
                    <a:pt x="39820" y="55966"/>
                  </a:lnTo>
                  <a:lnTo>
                    <a:pt x="36951" y="58427"/>
                  </a:lnTo>
                  <a:lnTo>
                    <a:pt x="33464" y="59652"/>
                  </a:lnTo>
                  <a:lnTo>
                    <a:pt x="29308" y="59652"/>
                  </a:lnTo>
                  <a:lnTo>
                    <a:pt x="26501" y="59652"/>
                  </a:lnTo>
                  <a:lnTo>
                    <a:pt x="24250" y="59034"/>
                  </a:lnTo>
                  <a:lnTo>
                    <a:pt x="22512" y="57778"/>
                  </a:lnTo>
                  <a:lnTo>
                    <a:pt x="20774" y="56532"/>
                  </a:lnTo>
                  <a:lnTo>
                    <a:pt x="19894" y="54417"/>
                  </a:lnTo>
                  <a:lnTo>
                    <a:pt x="19894" y="51453"/>
                  </a:lnTo>
                  <a:lnTo>
                    <a:pt x="19894" y="48061"/>
                  </a:lnTo>
                  <a:lnTo>
                    <a:pt x="21119" y="45317"/>
                  </a:lnTo>
                  <a:lnTo>
                    <a:pt x="23559" y="43255"/>
                  </a:lnTo>
                  <a:lnTo>
                    <a:pt x="25988" y="41171"/>
                  </a:lnTo>
                  <a:lnTo>
                    <a:pt x="30355" y="40051"/>
                  </a:lnTo>
                  <a:lnTo>
                    <a:pt x="36616" y="39883"/>
                  </a:lnTo>
                  <a:lnTo>
                    <a:pt x="44103" y="39621"/>
                  </a:lnTo>
                  <a:lnTo>
                    <a:pt x="44103" y="45475"/>
                  </a:lnTo>
                </a:path>
              </a:pathLst>
            </a:custGeom>
            <a:ln w="4303">
              <a:solidFill>
                <a:srgbClr val="FFFFFF"/>
              </a:solidFill>
            </a:ln>
          </p:spPr>
          <p:txBody>
            <a:bodyPr wrap="square" lIns="0" tIns="0" rIns="0" bIns="0" rtlCol="0"/>
            <a:lstStyle/>
            <a:p>
              <a:endParaRPr/>
            </a:p>
          </p:txBody>
        </p:sp>
        <p:sp>
          <p:nvSpPr>
            <p:cNvPr id="107" name="object 107"/>
            <p:cNvSpPr/>
            <p:nvPr/>
          </p:nvSpPr>
          <p:spPr>
            <a:xfrm>
              <a:off x="16673728" y="3715206"/>
              <a:ext cx="49530" cy="87630"/>
            </a:xfrm>
            <a:custGeom>
              <a:avLst/>
              <a:gdLst/>
              <a:ahLst/>
              <a:cxnLst/>
              <a:rect l="l" t="t" r="r" b="b"/>
              <a:pathLst>
                <a:path w="49530" h="87629">
                  <a:moveTo>
                    <a:pt x="30983" y="70029"/>
                  </a:moveTo>
                  <a:lnTo>
                    <a:pt x="29433" y="68689"/>
                  </a:lnTo>
                  <a:lnTo>
                    <a:pt x="28648" y="66678"/>
                  </a:lnTo>
                  <a:lnTo>
                    <a:pt x="28648" y="63956"/>
                  </a:lnTo>
                  <a:lnTo>
                    <a:pt x="28648" y="29684"/>
                  </a:lnTo>
                  <a:lnTo>
                    <a:pt x="48574" y="29684"/>
                  </a:lnTo>
                  <a:lnTo>
                    <a:pt x="48574" y="15119"/>
                  </a:lnTo>
                  <a:lnTo>
                    <a:pt x="28648" y="15119"/>
                  </a:lnTo>
                  <a:lnTo>
                    <a:pt x="28648" y="0"/>
                  </a:lnTo>
                  <a:lnTo>
                    <a:pt x="16271" y="0"/>
                  </a:lnTo>
                  <a:lnTo>
                    <a:pt x="10680" y="15004"/>
                  </a:lnTo>
                  <a:lnTo>
                    <a:pt x="0" y="21486"/>
                  </a:lnTo>
                  <a:lnTo>
                    <a:pt x="0" y="29684"/>
                  </a:lnTo>
                  <a:lnTo>
                    <a:pt x="9277" y="29684"/>
                  </a:lnTo>
                  <a:lnTo>
                    <a:pt x="9277" y="63956"/>
                  </a:lnTo>
                  <a:lnTo>
                    <a:pt x="9277" y="70071"/>
                  </a:lnTo>
                  <a:lnTo>
                    <a:pt x="10250" y="74814"/>
                  </a:lnTo>
                  <a:lnTo>
                    <a:pt x="12167" y="78227"/>
                  </a:lnTo>
                  <a:lnTo>
                    <a:pt x="14104" y="81641"/>
                  </a:lnTo>
                  <a:lnTo>
                    <a:pt x="16753" y="84039"/>
                  </a:lnTo>
                  <a:lnTo>
                    <a:pt x="20114" y="85411"/>
                  </a:lnTo>
                  <a:lnTo>
                    <a:pt x="23465" y="86793"/>
                  </a:lnTo>
                  <a:lnTo>
                    <a:pt x="27287" y="87484"/>
                  </a:lnTo>
                  <a:lnTo>
                    <a:pt x="31538" y="87484"/>
                  </a:lnTo>
                  <a:lnTo>
                    <a:pt x="35161" y="87484"/>
                  </a:lnTo>
                  <a:lnTo>
                    <a:pt x="38532" y="87191"/>
                  </a:lnTo>
                  <a:lnTo>
                    <a:pt x="41611" y="86562"/>
                  </a:lnTo>
                  <a:lnTo>
                    <a:pt x="44679" y="85955"/>
                  </a:lnTo>
                  <a:lnTo>
                    <a:pt x="47244" y="85170"/>
                  </a:lnTo>
                  <a:lnTo>
                    <a:pt x="49328" y="84238"/>
                  </a:lnTo>
                  <a:lnTo>
                    <a:pt x="49328" y="69809"/>
                  </a:lnTo>
                  <a:lnTo>
                    <a:pt x="47328" y="70448"/>
                  </a:lnTo>
                  <a:lnTo>
                    <a:pt x="45328" y="70982"/>
                  </a:lnTo>
                  <a:lnTo>
                    <a:pt x="43338" y="71411"/>
                  </a:lnTo>
                  <a:lnTo>
                    <a:pt x="41307" y="71819"/>
                  </a:lnTo>
                  <a:lnTo>
                    <a:pt x="39234" y="72029"/>
                  </a:lnTo>
                  <a:lnTo>
                    <a:pt x="37108" y="72029"/>
                  </a:lnTo>
                  <a:lnTo>
                    <a:pt x="34585" y="72029"/>
                  </a:lnTo>
                  <a:lnTo>
                    <a:pt x="32522" y="71380"/>
                  </a:lnTo>
                  <a:lnTo>
                    <a:pt x="30983" y="70029"/>
                  </a:lnTo>
                </a:path>
              </a:pathLst>
            </a:custGeom>
            <a:ln w="4303">
              <a:solidFill>
                <a:srgbClr val="FFFFFF"/>
              </a:solidFill>
            </a:ln>
          </p:spPr>
          <p:txBody>
            <a:bodyPr wrap="square" lIns="0" tIns="0" rIns="0" bIns="0" rtlCol="0"/>
            <a:lstStyle/>
            <a:p>
              <a:endParaRPr/>
            </a:p>
          </p:txBody>
        </p:sp>
        <p:sp>
          <p:nvSpPr>
            <p:cNvPr id="108" name="object 108"/>
            <p:cNvSpPr/>
            <p:nvPr/>
          </p:nvSpPr>
          <p:spPr>
            <a:xfrm>
              <a:off x="16725023" y="3728999"/>
              <a:ext cx="66040" cy="74295"/>
            </a:xfrm>
            <a:custGeom>
              <a:avLst/>
              <a:gdLst/>
              <a:ahLst/>
              <a:cxnLst/>
              <a:rect l="l" t="t" r="r" b="b"/>
              <a:pathLst>
                <a:path w="66040" h="74295">
                  <a:moveTo>
                    <a:pt x="16020" y="4156"/>
                  </a:moveTo>
                  <a:lnTo>
                    <a:pt x="0" y="29088"/>
                  </a:lnTo>
                  <a:lnTo>
                    <a:pt x="0" y="37391"/>
                  </a:lnTo>
                  <a:lnTo>
                    <a:pt x="0" y="45569"/>
                  </a:lnTo>
                  <a:lnTo>
                    <a:pt x="1549" y="52364"/>
                  </a:lnTo>
                  <a:lnTo>
                    <a:pt x="4680" y="57725"/>
                  </a:lnTo>
                  <a:lnTo>
                    <a:pt x="7790" y="63118"/>
                  </a:lnTo>
                  <a:lnTo>
                    <a:pt x="12093" y="67118"/>
                  </a:lnTo>
                  <a:lnTo>
                    <a:pt x="17580" y="69757"/>
                  </a:lnTo>
                  <a:lnTo>
                    <a:pt x="23067" y="72374"/>
                  </a:lnTo>
                  <a:lnTo>
                    <a:pt x="29360" y="73704"/>
                  </a:lnTo>
                  <a:lnTo>
                    <a:pt x="36480" y="73704"/>
                  </a:lnTo>
                  <a:lnTo>
                    <a:pt x="41977" y="73704"/>
                  </a:lnTo>
                  <a:lnTo>
                    <a:pt x="61495" y="68668"/>
                  </a:lnTo>
                  <a:lnTo>
                    <a:pt x="61495" y="53673"/>
                  </a:lnTo>
                  <a:lnTo>
                    <a:pt x="57495" y="55516"/>
                  </a:lnTo>
                  <a:lnTo>
                    <a:pt x="53642" y="56919"/>
                  </a:lnTo>
                  <a:lnTo>
                    <a:pt x="49841" y="57872"/>
                  </a:lnTo>
                  <a:lnTo>
                    <a:pt x="46071" y="58804"/>
                  </a:lnTo>
                  <a:lnTo>
                    <a:pt x="41925" y="59265"/>
                  </a:lnTo>
                  <a:lnTo>
                    <a:pt x="37370" y="59265"/>
                  </a:lnTo>
                  <a:lnTo>
                    <a:pt x="31915" y="59265"/>
                  </a:lnTo>
                  <a:lnTo>
                    <a:pt x="27643" y="57694"/>
                  </a:lnTo>
                  <a:lnTo>
                    <a:pt x="24575" y="54574"/>
                  </a:lnTo>
                  <a:lnTo>
                    <a:pt x="21486" y="51485"/>
                  </a:lnTo>
                  <a:lnTo>
                    <a:pt x="19852" y="47181"/>
                  </a:lnTo>
                  <a:lnTo>
                    <a:pt x="19653" y="41716"/>
                  </a:lnTo>
                  <a:lnTo>
                    <a:pt x="65484" y="41716"/>
                  </a:lnTo>
                  <a:lnTo>
                    <a:pt x="65484" y="32302"/>
                  </a:lnTo>
                  <a:lnTo>
                    <a:pt x="65484" y="25381"/>
                  </a:lnTo>
                  <a:lnTo>
                    <a:pt x="64196" y="19549"/>
                  </a:lnTo>
                  <a:lnTo>
                    <a:pt x="40208" y="0"/>
                  </a:lnTo>
                  <a:lnTo>
                    <a:pt x="33622" y="0"/>
                  </a:lnTo>
                  <a:lnTo>
                    <a:pt x="26941" y="0"/>
                  </a:lnTo>
                  <a:lnTo>
                    <a:pt x="21056" y="1382"/>
                  </a:lnTo>
                  <a:lnTo>
                    <a:pt x="16020" y="4156"/>
                  </a:lnTo>
                </a:path>
                <a:path w="66040" h="74295">
                  <a:moveTo>
                    <a:pt x="41307" y="15769"/>
                  </a:moveTo>
                  <a:lnTo>
                    <a:pt x="43276" y="17078"/>
                  </a:lnTo>
                  <a:lnTo>
                    <a:pt x="44742" y="18868"/>
                  </a:lnTo>
                  <a:lnTo>
                    <a:pt x="45747" y="21109"/>
                  </a:lnTo>
                  <a:lnTo>
                    <a:pt x="46752" y="23350"/>
                  </a:lnTo>
                  <a:lnTo>
                    <a:pt x="47255" y="25915"/>
                  </a:lnTo>
                  <a:lnTo>
                    <a:pt x="47296" y="28805"/>
                  </a:lnTo>
                  <a:lnTo>
                    <a:pt x="20083" y="28805"/>
                  </a:lnTo>
                  <a:lnTo>
                    <a:pt x="20481" y="23622"/>
                  </a:lnTo>
                  <a:lnTo>
                    <a:pt x="21905" y="19831"/>
                  </a:lnTo>
                  <a:lnTo>
                    <a:pt x="24376" y="17423"/>
                  </a:lnTo>
                  <a:lnTo>
                    <a:pt x="26868" y="14994"/>
                  </a:lnTo>
                  <a:lnTo>
                    <a:pt x="30009" y="13811"/>
                  </a:lnTo>
                  <a:lnTo>
                    <a:pt x="33758" y="13811"/>
                  </a:lnTo>
                  <a:lnTo>
                    <a:pt x="36805" y="13811"/>
                  </a:lnTo>
                  <a:lnTo>
                    <a:pt x="39339" y="14460"/>
                  </a:lnTo>
                  <a:lnTo>
                    <a:pt x="41307" y="15769"/>
                  </a:lnTo>
                </a:path>
              </a:pathLst>
            </a:custGeom>
            <a:ln w="4303">
              <a:solidFill>
                <a:srgbClr val="FFFFFF"/>
              </a:solidFill>
            </a:ln>
          </p:spPr>
          <p:txBody>
            <a:bodyPr wrap="square" lIns="0" tIns="0" rIns="0" bIns="0" rtlCol="0"/>
            <a:lstStyle/>
            <a:p>
              <a:endParaRPr/>
            </a:p>
          </p:txBody>
        </p:sp>
        <p:sp>
          <p:nvSpPr>
            <p:cNvPr id="109" name="object 109"/>
            <p:cNvSpPr/>
            <p:nvPr/>
          </p:nvSpPr>
          <p:spPr>
            <a:xfrm>
              <a:off x="16798214" y="3729003"/>
              <a:ext cx="46355" cy="73025"/>
            </a:xfrm>
            <a:custGeom>
              <a:avLst/>
              <a:gdLst/>
              <a:ahLst/>
              <a:cxnLst/>
              <a:rect l="l" t="t" r="r" b="b"/>
              <a:pathLst>
                <a:path w="46355" h="73025">
                  <a:moveTo>
                    <a:pt x="30930" y="1811"/>
                  </a:moveTo>
                  <a:lnTo>
                    <a:pt x="18502" y="13287"/>
                  </a:lnTo>
                  <a:lnTo>
                    <a:pt x="17549" y="13287"/>
                  </a:lnTo>
                  <a:lnTo>
                    <a:pt x="14690" y="1329"/>
                  </a:lnTo>
                  <a:lnTo>
                    <a:pt x="0" y="1329"/>
                  </a:lnTo>
                  <a:lnTo>
                    <a:pt x="0" y="72406"/>
                  </a:lnTo>
                  <a:lnTo>
                    <a:pt x="19392" y="72406"/>
                  </a:lnTo>
                  <a:lnTo>
                    <a:pt x="19392" y="36239"/>
                  </a:lnTo>
                  <a:lnTo>
                    <a:pt x="19392" y="32889"/>
                  </a:lnTo>
                  <a:lnTo>
                    <a:pt x="19926" y="30051"/>
                  </a:lnTo>
                  <a:lnTo>
                    <a:pt x="21015" y="27758"/>
                  </a:lnTo>
                  <a:lnTo>
                    <a:pt x="22072" y="25444"/>
                  </a:lnTo>
                  <a:lnTo>
                    <a:pt x="36532" y="18125"/>
                  </a:lnTo>
                  <a:lnTo>
                    <a:pt x="39035" y="18125"/>
                  </a:lnTo>
                  <a:lnTo>
                    <a:pt x="39883" y="18125"/>
                  </a:lnTo>
                  <a:lnTo>
                    <a:pt x="40888" y="18166"/>
                  </a:lnTo>
                  <a:lnTo>
                    <a:pt x="42051" y="18271"/>
                  </a:lnTo>
                  <a:lnTo>
                    <a:pt x="43234" y="18376"/>
                  </a:lnTo>
                  <a:lnTo>
                    <a:pt x="44124" y="18533"/>
                  </a:lnTo>
                  <a:lnTo>
                    <a:pt x="44763" y="18742"/>
                  </a:lnTo>
                  <a:lnTo>
                    <a:pt x="46228" y="575"/>
                  </a:lnTo>
                  <a:lnTo>
                    <a:pt x="40627" y="0"/>
                  </a:lnTo>
                  <a:lnTo>
                    <a:pt x="39684" y="0"/>
                  </a:lnTo>
                  <a:lnTo>
                    <a:pt x="36532" y="0"/>
                  </a:lnTo>
                  <a:lnTo>
                    <a:pt x="33622" y="607"/>
                  </a:lnTo>
                  <a:lnTo>
                    <a:pt x="30930" y="1811"/>
                  </a:lnTo>
                </a:path>
              </a:pathLst>
            </a:custGeom>
            <a:ln w="4303">
              <a:solidFill>
                <a:srgbClr val="FFFFFF"/>
              </a:solidFill>
            </a:ln>
          </p:spPr>
          <p:txBody>
            <a:bodyPr wrap="square" lIns="0" tIns="0" rIns="0" bIns="0" rtlCol="0"/>
            <a:lstStyle/>
            <a:p>
              <a:endParaRPr/>
            </a:p>
          </p:txBody>
        </p:sp>
        <p:sp>
          <p:nvSpPr>
            <p:cNvPr id="110" name="object 110"/>
            <p:cNvSpPr/>
            <p:nvPr/>
          </p:nvSpPr>
          <p:spPr>
            <a:xfrm>
              <a:off x="16864829" y="3708462"/>
              <a:ext cx="85090" cy="93345"/>
            </a:xfrm>
            <a:custGeom>
              <a:avLst/>
              <a:gdLst/>
              <a:ahLst/>
              <a:cxnLst/>
              <a:rect l="l" t="t" r="r" b="b"/>
              <a:pathLst>
                <a:path w="85090" h="93345">
                  <a:moveTo>
                    <a:pt x="64731" y="0"/>
                  </a:moveTo>
                  <a:lnTo>
                    <a:pt x="47129" y="55307"/>
                  </a:lnTo>
                  <a:lnTo>
                    <a:pt x="46825" y="56291"/>
                  </a:lnTo>
                  <a:lnTo>
                    <a:pt x="46354" y="58061"/>
                  </a:lnTo>
                  <a:lnTo>
                    <a:pt x="45705" y="60626"/>
                  </a:lnTo>
                  <a:lnTo>
                    <a:pt x="45024" y="63191"/>
                  </a:lnTo>
                  <a:lnTo>
                    <a:pt x="42344" y="75777"/>
                  </a:lnTo>
                  <a:lnTo>
                    <a:pt x="42103" y="73924"/>
                  </a:lnTo>
                  <a:lnTo>
                    <a:pt x="41621" y="71568"/>
                  </a:lnTo>
                  <a:lnTo>
                    <a:pt x="40920" y="68709"/>
                  </a:lnTo>
                  <a:lnTo>
                    <a:pt x="40229" y="65840"/>
                  </a:lnTo>
                  <a:lnTo>
                    <a:pt x="19905" y="0"/>
                  </a:lnTo>
                  <a:lnTo>
                    <a:pt x="0" y="0"/>
                  </a:lnTo>
                  <a:lnTo>
                    <a:pt x="31548" y="92960"/>
                  </a:lnTo>
                  <a:lnTo>
                    <a:pt x="53045" y="92960"/>
                  </a:lnTo>
                  <a:lnTo>
                    <a:pt x="84625" y="0"/>
                  </a:lnTo>
                  <a:lnTo>
                    <a:pt x="64731" y="0"/>
                  </a:lnTo>
                </a:path>
              </a:pathLst>
            </a:custGeom>
            <a:ln w="4303">
              <a:solidFill>
                <a:srgbClr val="FFFFFF"/>
              </a:solidFill>
            </a:ln>
          </p:spPr>
          <p:txBody>
            <a:bodyPr wrap="square" lIns="0" tIns="0" rIns="0" bIns="0" rtlCol="0"/>
            <a:lstStyle/>
            <a:p>
              <a:endParaRPr/>
            </a:p>
          </p:txBody>
        </p:sp>
        <p:sp>
          <p:nvSpPr>
            <p:cNvPr id="111" name="object 111"/>
            <p:cNvSpPr/>
            <p:nvPr/>
          </p:nvSpPr>
          <p:spPr>
            <a:xfrm>
              <a:off x="16950771" y="3702494"/>
              <a:ext cx="52069" cy="99060"/>
            </a:xfrm>
            <a:custGeom>
              <a:avLst/>
              <a:gdLst/>
              <a:ahLst/>
              <a:cxnLst/>
              <a:rect l="l" t="t" r="r" b="b"/>
              <a:pathLst>
                <a:path w="52069" h="99060">
                  <a:moveTo>
                    <a:pt x="806" y="98928"/>
                  </a:moveTo>
                  <a:lnTo>
                    <a:pt x="20208" y="98928"/>
                  </a:lnTo>
                  <a:lnTo>
                    <a:pt x="20208" y="27852"/>
                  </a:lnTo>
                  <a:lnTo>
                    <a:pt x="806" y="27852"/>
                  </a:lnTo>
                  <a:lnTo>
                    <a:pt x="806" y="98928"/>
                  </a:lnTo>
                </a:path>
                <a:path w="52069" h="99060">
                  <a:moveTo>
                    <a:pt x="3067" y="1989"/>
                  </a:moveTo>
                  <a:lnTo>
                    <a:pt x="1005" y="3340"/>
                  </a:lnTo>
                  <a:lnTo>
                    <a:pt x="0" y="5811"/>
                  </a:lnTo>
                  <a:lnTo>
                    <a:pt x="0" y="9465"/>
                  </a:lnTo>
                  <a:lnTo>
                    <a:pt x="0" y="13078"/>
                  </a:lnTo>
                  <a:lnTo>
                    <a:pt x="1005" y="15570"/>
                  </a:lnTo>
                  <a:lnTo>
                    <a:pt x="3067" y="16931"/>
                  </a:lnTo>
                  <a:lnTo>
                    <a:pt x="5109" y="18313"/>
                  </a:lnTo>
                  <a:lnTo>
                    <a:pt x="7601" y="18994"/>
                  </a:lnTo>
                  <a:lnTo>
                    <a:pt x="10533" y="18994"/>
                  </a:lnTo>
                  <a:lnTo>
                    <a:pt x="13413" y="18994"/>
                  </a:lnTo>
                  <a:lnTo>
                    <a:pt x="15884" y="18313"/>
                  </a:lnTo>
                  <a:lnTo>
                    <a:pt x="17968" y="16931"/>
                  </a:lnTo>
                  <a:lnTo>
                    <a:pt x="20062" y="15570"/>
                  </a:lnTo>
                  <a:lnTo>
                    <a:pt x="21088" y="13078"/>
                  </a:lnTo>
                  <a:lnTo>
                    <a:pt x="21088" y="9465"/>
                  </a:lnTo>
                  <a:lnTo>
                    <a:pt x="21088" y="5811"/>
                  </a:lnTo>
                  <a:lnTo>
                    <a:pt x="20062" y="3340"/>
                  </a:lnTo>
                  <a:lnTo>
                    <a:pt x="17968" y="1989"/>
                  </a:lnTo>
                  <a:lnTo>
                    <a:pt x="15884" y="649"/>
                  </a:lnTo>
                  <a:lnTo>
                    <a:pt x="13413" y="0"/>
                  </a:lnTo>
                  <a:lnTo>
                    <a:pt x="10533" y="0"/>
                  </a:lnTo>
                  <a:lnTo>
                    <a:pt x="7601" y="0"/>
                  </a:lnTo>
                  <a:lnTo>
                    <a:pt x="5109" y="649"/>
                  </a:lnTo>
                  <a:lnTo>
                    <a:pt x="3067" y="1989"/>
                  </a:lnTo>
                </a:path>
                <a:path w="52069" h="99060">
                  <a:moveTo>
                    <a:pt x="51851" y="0"/>
                  </a:moveTo>
                  <a:lnTo>
                    <a:pt x="32459" y="0"/>
                  </a:lnTo>
                  <a:lnTo>
                    <a:pt x="32459" y="98928"/>
                  </a:lnTo>
                  <a:lnTo>
                    <a:pt x="51851" y="98928"/>
                  </a:lnTo>
                  <a:lnTo>
                    <a:pt x="51851" y="0"/>
                  </a:lnTo>
                </a:path>
              </a:pathLst>
            </a:custGeom>
            <a:ln w="4303">
              <a:solidFill>
                <a:srgbClr val="FFFFFF"/>
              </a:solidFill>
            </a:ln>
          </p:spPr>
          <p:txBody>
            <a:bodyPr wrap="square" lIns="0" tIns="0" rIns="0" bIns="0" rtlCol="0"/>
            <a:lstStyle/>
            <a:p>
              <a:endParaRPr/>
            </a:p>
          </p:txBody>
        </p:sp>
      </p:grpSp>
      <p:sp>
        <p:nvSpPr>
          <p:cNvPr id="112" name="object 112"/>
          <p:cNvSpPr txBox="1"/>
          <p:nvPr/>
        </p:nvSpPr>
        <p:spPr>
          <a:xfrm>
            <a:off x="16697994" y="3153305"/>
            <a:ext cx="631825" cy="226695"/>
          </a:xfrm>
          <a:prstGeom prst="rect">
            <a:avLst/>
          </a:prstGeom>
        </p:spPr>
        <p:txBody>
          <a:bodyPr vert="horz" wrap="square" lIns="0" tIns="14604" rIns="0" bIns="0" rtlCol="0">
            <a:spAutoFit/>
          </a:bodyPr>
          <a:lstStyle/>
          <a:p>
            <a:pPr marL="12700">
              <a:lnSpc>
                <a:spcPct val="100000"/>
              </a:lnSpc>
              <a:spcBef>
                <a:spcPts val="114"/>
              </a:spcBef>
            </a:pPr>
            <a:r>
              <a:rPr sz="1300" b="1" spc="-120" dirty="0">
                <a:latin typeface="Open Sans"/>
                <a:cs typeface="Open Sans"/>
              </a:rPr>
              <a:t>Glendale</a:t>
            </a:r>
            <a:endParaRPr sz="1300">
              <a:latin typeface="Open Sans"/>
              <a:cs typeface="Open Sans"/>
            </a:endParaRPr>
          </a:p>
        </p:txBody>
      </p:sp>
      <p:grpSp>
        <p:nvGrpSpPr>
          <p:cNvPr id="113" name="object 113"/>
          <p:cNvGrpSpPr/>
          <p:nvPr/>
        </p:nvGrpSpPr>
        <p:grpSpPr>
          <a:xfrm>
            <a:off x="14787850" y="3203993"/>
            <a:ext cx="2536825" cy="3014345"/>
            <a:chOff x="14787850" y="3203993"/>
            <a:chExt cx="2536825" cy="3014345"/>
          </a:xfrm>
        </p:grpSpPr>
        <p:sp>
          <p:nvSpPr>
            <p:cNvPr id="114" name="object 114"/>
            <p:cNvSpPr/>
            <p:nvPr/>
          </p:nvSpPr>
          <p:spPr>
            <a:xfrm>
              <a:off x="16720426" y="3212164"/>
              <a:ext cx="98425" cy="123189"/>
            </a:xfrm>
            <a:custGeom>
              <a:avLst/>
              <a:gdLst/>
              <a:ahLst/>
              <a:cxnLst/>
              <a:rect l="l" t="t" r="r" b="b"/>
              <a:pathLst>
                <a:path w="98425" h="123189">
                  <a:moveTo>
                    <a:pt x="50689" y="75222"/>
                  </a:moveTo>
                  <a:lnTo>
                    <a:pt x="73317" y="75222"/>
                  </a:lnTo>
                  <a:lnTo>
                    <a:pt x="73317" y="100143"/>
                  </a:lnTo>
                  <a:lnTo>
                    <a:pt x="71128" y="100541"/>
                  </a:lnTo>
                  <a:lnTo>
                    <a:pt x="68825" y="100907"/>
                  </a:lnTo>
                  <a:lnTo>
                    <a:pt x="66322" y="101242"/>
                  </a:lnTo>
                  <a:lnTo>
                    <a:pt x="63872" y="101619"/>
                  </a:lnTo>
                  <a:lnTo>
                    <a:pt x="60814" y="101787"/>
                  </a:lnTo>
                  <a:lnTo>
                    <a:pt x="57212" y="101787"/>
                  </a:lnTo>
                  <a:lnTo>
                    <a:pt x="49862" y="101787"/>
                  </a:lnTo>
                  <a:lnTo>
                    <a:pt x="26072" y="69610"/>
                  </a:lnTo>
                  <a:lnTo>
                    <a:pt x="26072" y="61830"/>
                  </a:lnTo>
                  <a:lnTo>
                    <a:pt x="26072" y="53589"/>
                  </a:lnTo>
                  <a:lnTo>
                    <a:pt x="27559" y="46438"/>
                  </a:lnTo>
                  <a:lnTo>
                    <a:pt x="30533" y="40365"/>
                  </a:lnTo>
                  <a:lnTo>
                    <a:pt x="33496" y="34281"/>
                  </a:lnTo>
                  <a:lnTo>
                    <a:pt x="37705" y="29569"/>
                  </a:lnTo>
                  <a:lnTo>
                    <a:pt x="43119" y="26166"/>
                  </a:lnTo>
                  <a:lnTo>
                    <a:pt x="48532" y="22795"/>
                  </a:lnTo>
                  <a:lnTo>
                    <a:pt x="54919" y="21109"/>
                  </a:lnTo>
                  <a:lnTo>
                    <a:pt x="62291" y="21109"/>
                  </a:lnTo>
                  <a:lnTo>
                    <a:pt x="67411" y="21109"/>
                  </a:lnTo>
                  <a:lnTo>
                    <a:pt x="89515" y="27653"/>
                  </a:lnTo>
                  <a:lnTo>
                    <a:pt x="97934" y="7381"/>
                  </a:lnTo>
                  <a:lnTo>
                    <a:pt x="68783" y="0"/>
                  </a:lnTo>
                  <a:lnTo>
                    <a:pt x="62448" y="0"/>
                  </a:lnTo>
                  <a:lnTo>
                    <a:pt x="21851" y="11677"/>
                  </a:lnTo>
                  <a:lnTo>
                    <a:pt x="451" y="52236"/>
                  </a:lnTo>
                  <a:lnTo>
                    <a:pt x="0" y="61327"/>
                  </a:lnTo>
                  <a:lnTo>
                    <a:pt x="402" y="70943"/>
                  </a:lnTo>
                  <a:lnTo>
                    <a:pt x="14401" y="107138"/>
                  </a:lnTo>
                  <a:lnTo>
                    <a:pt x="55579" y="122886"/>
                  </a:lnTo>
                  <a:lnTo>
                    <a:pt x="64134" y="122886"/>
                  </a:lnTo>
                  <a:lnTo>
                    <a:pt x="98080" y="116090"/>
                  </a:lnTo>
                  <a:lnTo>
                    <a:pt x="98080" y="54124"/>
                  </a:lnTo>
                  <a:lnTo>
                    <a:pt x="50689" y="54124"/>
                  </a:lnTo>
                  <a:lnTo>
                    <a:pt x="50689" y="75222"/>
                  </a:lnTo>
                </a:path>
              </a:pathLst>
            </a:custGeom>
            <a:ln w="4303">
              <a:solidFill>
                <a:srgbClr val="FFFFFF"/>
              </a:solidFill>
            </a:ln>
          </p:spPr>
          <p:txBody>
            <a:bodyPr wrap="square" lIns="0" tIns="0" rIns="0" bIns="0" rtlCol="0"/>
            <a:lstStyle/>
            <a:p>
              <a:endParaRPr/>
            </a:p>
          </p:txBody>
        </p:sp>
        <p:sp>
          <p:nvSpPr>
            <p:cNvPr id="115" name="object 115"/>
            <p:cNvSpPr/>
            <p:nvPr/>
          </p:nvSpPr>
          <p:spPr>
            <a:xfrm>
              <a:off x="16827937" y="3206216"/>
              <a:ext cx="25400" cy="127635"/>
            </a:xfrm>
            <a:custGeom>
              <a:avLst/>
              <a:gdLst/>
              <a:ahLst/>
              <a:cxnLst/>
              <a:rect l="l" t="t" r="r" b="b"/>
              <a:pathLst>
                <a:path w="25400" h="127635">
                  <a:moveTo>
                    <a:pt x="24920" y="0"/>
                  </a:moveTo>
                  <a:lnTo>
                    <a:pt x="0" y="0"/>
                  </a:lnTo>
                  <a:lnTo>
                    <a:pt x="0" y="127189"/>
                  </a:lnTo>
                  <a:lnTo>
                    <a:pt x="24920" y="127189"/>
                  </a:lnTo>
                  <a:lnTo>
                    <a:pt x="24920" y="0"/>
                  </a:lnTo>
                </a:path>
              </a:pathLst>
            </a:custGeom>
            <a:ln w="4303">
              <a:solidFill>
                <a:srgbClr val="FFFFFF"/>
              </a:solidFill>
            </a:ln>
          </p:spPr>
          <p:txBody>
            <a:bodyPr wrap="square" lIns="0" tIns="0" rIns="0" bIns="0" rtlCol="0"/>
            <a:lstStyle/>
            <a:p>
              <a:endParaRPr/>
            </a:p>
          </p:txBody>
        </p:sp>
        <p:sp>
          <p:nvSpPr>
            <p:cNvPr id="116" name="object 116"/>
            <p:cNvSpPr/>
            <p:nvPr/>
          </p:nvSpPr>
          <p:spPr>
            <a:xfrm>
              <a:off x="16856384" y="3240296"/>
              <a:ext cx="84455" cy="95250"/>
            </a:xfrm>
            <a:custGeom>
              <a:avLst/>
              <a:gdLst/>
              <a:ahLst/>
              <a:cxnLst/>
              <a:rect l="l" t="t" r="r" b="b"/>
              <a:pathLst>
                <a:path w="84455" h="95250">
                  <a:moveTo>
                    <a:pt x="20596" y="5361"/>
                  </a:moveTo>
                  <a:lnTo>
                    <a:pt x="339" y="40386"/>
                  </a:lnTo>
                  <a:lnTo>
                    <a:pt x="0" y="48061"/>
                  </a:lnTo>
                  <a:lnTo>
                    <a:pt x="374" y="55617"/>
                  </a:lnTo>
                  <a:lnTo>
                    <a:pt x="22596" y="89693"/>
                  </a:lnTo>
                  <a:lnTo>
                    <a:pt x="37758" y="94740"/>
                  </a:lnTo>
                  <a:lnTo>
                    <a:pt x="46920" y="94740"/>
                  </a:lnTo>
                  <a:lnTo>
                    <a:pt x="53966" y="94740"/>
                  </a:lnTo>
                  <a:lnTo>
                    <a:pt x="79055" y="88300"/>
                  </a:lnTo>
                  <a:lnTo>
                    <a:pt x="79055" y="69003"/>
                  </a:lnTo>
                  <a:lnTo>
                    <a:pt x="73924" y="71400"/>
                  </a:lnTo>
                  <a:lnTo>
                    <a:pt x="68940" y="73191"/>
                  </a:lnTo>
                  <a:lnTo>
                    <a:pt x="64071" y="74395"/>
                  </a:lnTo>
                  <a:lnTo>
                    <a:pt x="59223" y="75599"/>
                  </a:lnTo>
                  <a:lnTo>
                    <a:pt x="53893" y="76186"/>
                  </a:lnTo>
                  <a:lnTo>
                    <a:pt x="48071" y="76186"/>
                  </a:lnTo>
                  <a:lnTo>
                    <a:pt x="41045" y="76186"/>
                  </a:lnTo>
                  <a:lnTo>
                    <a:pt x="35538" y="74186"/>
                  </a:lnTo>
                  <a:lnTo>
                    <a:pt x="31611" y="70186"/>
                  </a:lnTo>
                  <a:lnTo>
                    <a:pt x="27643" y="66186"/>
                  </a:lnTo>
                  <a:lnTo>
                    <a:pt x="25528" y="60647"/>
                  </a:lnTo>
                  <a:lnTo>
                    <a:pt x="25266" y="53621"/>
                  </a:lnTo>
                  <a:lnTo>
                    <a:pt x="84185" y="53621"/>
                  </a:lnTo>
                  <a:lnTo>
                    <a:pt x="84185" y="41527"/>
                  </a:lnTo>
                  <a:lnTo>
                    <a:pt x="84185" y="32637"/>
                  </a:lnTo>
                  <a:lnTo>
                    <a:pt x="82531" y="25119"/>
                  </a:lnTo>
                  <a:lnTo>
                    <a:pt x="79201" y="18973"/>
                  </a:lnTo>
                  <a:lnTo>
                    <a:pt x="75882" y="12816"/>
                  </a:lnTo>
                  <a:lnTo>
                    <a:pt x="71181" y="8125"/>
                  </a:lnTo>
                  <a:lnTo>
                    <a:pt x="65066" y="4858"/>
                  </a:lnTo>
                  <a:lnTo>
                    <a:pt x="58972" y="1633"/>
                  </a:lnTo>
                  <a:lnTo>
                    <a:pt x="51694" y="0"/>
                  </a:lnTo>
                  <a:lnTo>
                    <a:pt x="43234" y="0"/>
                  </a:lnTo>
                  <a:lnTo>
                    <a:pt x="34616" y="0"/>
                  </a:lnTo>
                  <a:lnTo>
                    <a:pt x="27077" y="1780"/>
                  </a:lnTo>
                  <a:lnTo>
                    <a:pt x="20596" y="5361"/>
                  </a:lnTo>
                </a:path>
                <a:path w="84455" h="95250">
                  <a:moveTo>
                    <a:pt x="53097" y="20282"/>
                  </a:moveTo>
                  <a:lnTo>
                    <a:pt x="55621" y="21967"/>
                  </a:lnTo>
                  <a:lnTo>
                    <a:pt x="57537" y="24261"/>
                  </a:lnTo>
                  <a:lnTo>
                    <a:pt x="58814" y="27151"/>
                  </a:lnTo>
                  <a:lnTo>
                    <a:pt x="60092" y="30040"/>
                  </a:lnTo>
                  <a:lnTo>
                    <a:pt x="60762" y="33339"/>
                  </a:lnTo>
                  <a:lnTo>
                    <a:pt x="60814" y="37035"/>
                  </a:lnTo>
                  <a:lnTo>
                    <a:pt x="25831" y="37035"/>
                  </a:lnTo>
                  <a:lnTo>
                    <a:pt x="38543" y="17748"/>
                  </a:lnTo>
                  <a:lnTo>
                    <a:pt x="43401" y="17748"/>
                  </a:lnTo>
                  <a:lnTo>
                    <a:pt x="47328" y="17748"/>
                  </a:lnTo>
                  <a:lnTo>
                    <a:pt x="50542" y="18596"/>
                  </a:lnTo>
                  <a:lnTo>
                    <a:pt x="53097" y="20282"/>
                  </a:lnTo>
                </a:path>
              </a:pathLst>
            </a:custGeom>
            <a:ln w="4303">
              <a:solidFill>
                <a:srgbClr val="FFFFFF"/>
              </a:solidFill>
            </a:ln>
          </p:spPr>
          <p:txBody>
            <a:bodyPr wrap="square" lIns="0" tIns="0" rIns="0" bIns="0" rtlCol="0"/>
            <a:lstStyle/>
            <a:p>
              <a:endParaRPr/>
            </a:p>
          </p:txBody>
        </p:sp>
        <p:sp>
          <p:nvSpPr>
            <p:cNvPr id="117" name="object 117"/>
            <p:cNvSpPr/>
            <p:nvPr/>
          </p:nvSpPr>
          <p:spPr>
            <a:xfrm>
              <a:off x="16943798" y="3240286"/>
              <a:ext cx="84455" cy="93345"/>
            </a:xfrm>
            <a:custGeom>
              <a:avLst/>
              <a:gdLst/>
              <a:ahLst/>
              <a:cxnLst/>
              <a:rect l="l" t="t" r="r" b="b"/>
              <a:pathLst>
                <a:path w="84455" h="93345">
                  <a:moveTo>
                    <a:pt x="40815" y="1403"/>
                  </a:moveTo>
                  <a:lnTo>
                    <a:pt x="23779" y="13423"/>
                  </a:lnTo>
                  <a:lnTo>
                    <a:pt x="22386" y="13423"/>
                  </a:lnTo>
                  <a:lnTo>
                    <a:pt x="19025" y="1727"/>
                  </a:lnTo>
                  <a:lnTo>
                    <a:pt x="0" y="1727"/>
                  </a:lnTo>
                  <a:lnTo>
                    <a:pt x="0" y="93117"/>
                  </a:lnTo>
                  <a:lnTo>
                    <a:pt x="24920" y="93117"/>
                  </a:lnTo>
                  <a:lnTo>
                    <a:pt x="24920" y="50124"/>
                  </a:lnTo>
                  <a:lnTo>
                    <a:pt x="24920" y="40365"/>
                  </a:lnTo>
                  <a:lnTo>
                    <a:pt x="26313" y="32909"/>
                  </a:lnTo>
                  <a:lnTo>
                    <a:pt x="29088" y="27726"/>
                  </a:lnTo>
                  <a:lnTo>
                    <a:pt x="31862" y="22554"/>
                  </a:lnTo>
                  <a:lnTo>
                    <a:pt x="37066" y="19967"/>
                  </a:lnTo>
                  <a:lnTo>
                    <a:pt x="44710" y="19967"/>
                  </a:lnTo>
                  <a:lnTo>
                    <a:pt x="49768" y="19967"/>
                  </a:lnTo>
                  <a:lnTo>
                    <a:pt x="53474" y="21622"/>
                  </a:lnTo>
                  <a:lnTo>
                    <a:pt x="55862" y="24941"/>
                  </a:lnTo>
                  <a:lnTo>
                    <a:pt x="58228" y="28271"/>
                  </a:lnTo>
                  <a:lnTo>
                    <a:pt x="59411" y="33192"/>
                  </a:lnTo>
                  <a:lnTo>
                    <a:pt x="59411" y="39737"/>
                  </a:lnTo>
                  <a:lnTo>
                    <a:pt x="59411" y="93117"/>
                  </a:lnTo>
                  <a:lnTo>
                    <a:pt x="84342" y="93117"/>
                  </a:lnTo>
                  <a:lnTo>
                    <a:pt x="84342" y="33517"/>
                  </a:lnTo>
                  <a:lnTo>
                    <a:pt x="61652" y="0"/>
                  </a:lnTo>
                  <a:lnTo>
                    <a:pt x="51914" y="0"/>
                  </a:lnTo>
                  <a:lnTo>
                    <a:pt x="48082" y="0"/>
                  </a:lnTo>
                  <a:lnTo>
                    <a:pt x="44386" y="471"/>
                  </a:lnTo>
                  <a:lnTo>
                    <a:pt x="40815" y="1403"/>
                  </a:lnTo>
                </a:path>
              </a:pathLst>
            </a:custGeom>
            <a:ln w="4303">
              <a:solidFill>
                <a:srgbClr val="FFFFFF"/>
              </a:solidFill>
            </a:ln>
          </p:spPr>
          <p:txBody>
            <a:bodyPr wrap="square" lIns="0" tIns="0" rIns="0" bIns="0" rtlCol="0"/>
            <a:lstStyle/>
            <a:p>
              <a:endParaRPr/>
            </a:p>
          </p:txBody>
        </p:sp>
        <p:sp>
          <p:nvSpPr>
            <p:cNvPr id="118" name="object 118"/>
            <p:cNvSpPr/>
            <p:nvPr/>
          </p:nvSpPr>
          <p:spPr>
            <a:xfrm>
              <a:off x="17031165" y="3206216"/>
              <a:ext cx="85725" cy="128905"/>
            </a:xfrm>
            <a:custGeom>
              <a:avLst/>
              <a:gdLst/>
              <a:ahLst/>
              <a:cxnLst/>
              <a:rect l="l" t="t" r="r" b="b"/>
              <a:pathLst>
                <a:path w="85725" h="128904">
                  <a:moveTo>
                    <a:pt x="46030" y="127032"/>
                  </a:moveTo>
                  <a:lnTo>
                    <a:pt x="49296" y="125828"/>
                  </a:lnTo>
                  <a:lnTo>
                    <a:pt x="52124" y="124205"/>
                  </a:lnTo>
                  <a:lnTo>
                    <a:pt x="54490" y="122153"/>
                  </a:lnTo>
                  <a:lnTo>
                    <a:pt x="56867" y="120132"/>
                  </a:lnTo>
                  <a:lnTo>
                    <a:pt x="58846" y="117849"/>
                  </a:lnTo>
                  <a:lnTo>
                    <a:pt x="60427" y="115336"/>
                  </a:lnTo>
                  <a:lnTo>
                    <a:pt x="61485" y="115336"/>
                  </a:lnTo>
                  <a:lnTo>
                    <a:pt x="66312" y="127189"/>
                  </a:lnTo>
                  <a:lnTo>
                    <a:pt x="85442" y="127189"/>
                  </a:lnTo>
                  <a:lnTo>
                    <a:pt x="85442" y="0"/>
                  </a:lnTo>
                  <a:lnTo>
                    <a:pt x="60427" y="0"/>
                  </a:lnTo>
                  <a:lnTo>
                    <a:pt x="60427" y="29255"/>
                  </a:lnTo>
                  <a:lnTo>
                    <a:pt x="60427" y="32857"/>
                  </a:lnTo>
                  <a:lnTo>
                    <a:pt x="60647" y="36365"/>
                  </a:lnTo>
                  <a:lnTo>
                    <a:pt x="61118" y="39757"/>
                  </a:lnTo>
                  <a:lnTo>
                    <a:pt x="61558" y="43171"/>
                  </a:lnTo>
                  <a:lnTo>
                    <a:pt x="61977" y="45747"/>
                  </a:lnTo>
                  <a:lnTo>
                    <a:pt x="62291" y="47485"/>
                  </a:lnTo>
                  <a:lnTo>
                    <a:pt x="61485" y="47485"/>
                  </a:lnTo>
                  <a:lnTo>
                    <a:pt x="46679" y="35883"/>
                  </a:lnTo>
                  <a:lnTo>
                    <a:pt x="43380" y="34679"/>
                  </a:lnTo>
                  <a:lnTo>
                    <a:pt x="39517" y="34093"/>
                  </a:lnTo>
                  <a:lnTo>
                    <a:pt x="35161" y="34093"/>
                  </a:lnTo>
                  <a:lnTo>
                    <a:pt x="2442" y="61060"/>
                  </a:lnTo>
                  <a:lnTo>
                    <a:pt x="0" y="81662"/>
                  </a:lnTo>
                  <a:lnTo>
                    <a:pt x="602" y="92566"/>
                  </a:lnTo>
                  <a:lnTo>
                    <a:pt x="20643" y="125835"/>
                  </a:lnTo>
                  <a:lnTo>
                    <a:pt x="34501" y="128823"/>
                  </a:lnTo>
                  <a:lnTo>
                    <a:pt x="38909" y="128823"/>
                  </a:lnTo>
                  <a:lnTo>
                    <a:pt x="42773" y="128215"/>
                  </a:lnTo>
                  <a:lnTo>
                    <a:pt x="46030" y="127032"/>
                  </a:lnTo>
                </a:path>
                <a:path w="85725" h="128904">
                  <a:moveTo>
                    <a:pt x="29957" y="102174"/>
                  </a:moveTo>
                  <a:lnTo>
                    <a:pt x="26847" y="97641"/>
                  </a:lnTo>
                  <a:lnTo>
                    <a:pt x="25276" y="90939"/>
                  </a:lnTo>
                  <a:lnTo>
                    <a:pt x="25276" y="81987"/>
                  </a:lnTo>
                  <a:lnTo>
                    <a:pt x="25276" y="73055"/>
                  </a:lnTo>
                  <a:lnTo>
                    <a:pt x="26826" y="66207"/>
                  </a:lnTo>
                  <a:lnTo>
                    <a:pt x="29925" y="61453"/>
                  </a:lnTo>
                  <a:lnTo>
                    <a:pt x="33046" y="56720"/>
                  </a:lnTo>
                  <a:lnTo>
                    <a:pt x="37328" y="54354"/>
                  </a:lnTo>
                  <a:lnTo>
                    <a:pt x="42836" y="54354"/>
                  </a:lnTo>
                  <a:lnTo>
                    <a:pt x="50249" y="54354"/>
                  </a:lnTo>
                  <a:lnTo>
                    <a:pt x="55338" y="56710"/>
                  </a:lnTo>
                  <a:lnTo>
                    <a:pt x="58050" y="61422"/>
                  </a:lnTo>
                  <a:lnTo>
                    <a:pt x="60773" y="66155"/>
                  </a:lnTo>
                  <a:lnTo>
                    <a:pt x="62155" y="72929"/>
                  </a:lnTo>
                  <a:lnTo>
                    <a:pt x="62155" y="81819"/>
                  </a:lnTo>
                  <a:lnTo>
                    <a:pt x="62155" y="84520"/>
                  </a:lnTo>
                  <a:lnTo>
                    <a:pt x="61977" y="92688"/>
                  </a:lnTo>
                  <a:lnTo>
                    <a:pt x="60500" y="98824"/>
                  </a:lnTo>
                  <a:lnTo>
                    <a:pt x="57684" y="102865"/>
                  </a:lnTo>
                  <a:lnTo>
                    <a:pt x="54888" y="106928"/>
                  </a:lnTo>
                  <a:lnTo>
                    <a:pt x="50061" y="108960"/>
                  </a:lnTo>
                  <a:lnTo>
                    <a:pt x="43255" y="108960"/>
                  </a:lnTo>
                  <a:lnTo>
                    <a:pt x="37538" y="108960"/>
                  </a:lnTo>
                  <a:lnTo>
                    <a:pt x="33119" y="106708"/>
                  </a:lnTo>
                  <a:lnTo>
                    <a:pt x="29957" y="102174"/>
                  </a:lnTo>
                </a:path>
              </a:pathLst>
            </a:custGeom>
            <a:ln w="4303">
              <a:solidFill>
                <a:srgbClr val="FFFFFF"/>
              </a:solidFill>
            </a:ln>
          </p:spPr>
          <p:txBody>
            <a:bodyPr wrap="square" lIns="0" tIns="0" rIns="0" bIns="0" rtlCol="0"/>
            <a:lstStyle/>
            <a:p>
              <a:endParaRPr/>
            </a:p>
          </p:txBody>
        </p:sp>
        <p:sp>
          <p:nvSpPr>
            <p:cNvPr id="119" name="object 119"/>
            <p:cNvSpPr/>
            <p:nvPr/>
          </p:nvSpPr>
          <p:spPr>
            <a:xfrm>
              <a:off x="17119561" y="3240134"/>
              <a:ext cx="81915" cy="95250"/>
            </a:xfrm>
            <a:custGeom>
              <a:avLst/>
              <a:gdLst/>
              <a:ahLst/>
              <a:cxnLst/>
              <a:rect l="l" t="t" r="r" b="b"/>
              <a:pathLst>
                <a:path w="81915" h="95250">
                  <a:moveTo>
                    <a:pt x="24795" y="2209"/>
                  </a:moveTo>
                  <a:lnTo>
                    <a:pt x="18774" y="3675"/>
                  </a:lnTo>
                  <a:lnTo>
                    <a:pt x="13339" y="5706"/>
                  </a:lnTo>
                  <a:lnTo>
                    <a:pt x="8481" y="8251"/>
                  </a:lnTo>
                  <a:lnTo>
                    <a:pt x="16732" y="25109"/>
                  </a:lnTo>
                  <a:lnTo>
                    <a:pt x="20994" y="23193"/>
                  </a:lnTo>
                  <a:lnTo>
                    <a:pt x="25245" y="21611"/>
                  </a:lnTo>
                  <a:lnTo>
                    <a:pt x="29486" y="20355"/>
                  </a:lnTo>
                  <a:lnTo>
                    <a:pt x="33747" y="19098"/>
                  </a:lnTo>
                  <a:lnTo>
                    <a:pt x="38082" y="18470"/>
                  </a:lnTo>
                  <a:lnTo>
                    <a:pt x="42480" y="18470"/>
                  </a:lnTo>
                  <a:lnTo>
                    <a:pt x="46961" y="18470"/>
                  </a:lnTo>
                  <a:lnTo>
                    <a:pt x="50448" y="19591"/>
                  </a:lnTo>
                  <a:lnTo>
                    <a:pt x="52951" y="21821"/>
                  </a:lnTo>
                  <a:lnTo>
                    <a:pt x="55464" y="24062"/>
                  </a:lnTo>
                  <a:lnTo>
                    <a:pt x="56731" y="27580"/>
                  </a:lnTo>
                  <a:lnTo>
                    <a:pt x="56731" y="32365"/>
                  </a:lnTo>
                  <a:lnTo>
                    <a:pt x="56731" y="36386"/>
                  </a:lnTo>
                  <a:lnTo>
                    <a:pt x="15946" y="41447"/>
                  </a:lnTo>
                  <a:lnTo>
                    <a:pt x="0" y="56270"/>
                  </a:lnTo>
                  <a:lnTo>
                    <a:pt x="0" y="65977"/>
                  </a:lnTo>
                  <a:lnTo>
                    <a:pt x="0" y="72573"/>
                  </a:lnTo>
                  <a:lnTo>
                    <a:pt x="22878" y="94908"/>
                  </a:lnTo>
                  <a:lnTo>
                    <a:pt x="28281" y="94908"/>
                  </a:lnTo>
                  <a:lnTo>
                    <a:pt x="33339" y="94908"/>
                  </a:lnTo>
                  <a:lnTo>
                    <a:pt x="37653" y="94426"/>
                  </a:lnTo>
                  <a:lnTo>
                    <a:pt x="41171" y="93431"/>
                  </a:lnTo>
                  <a:lnTo>
                    <a:pt x="44721" y="92457"/>
                  </a:lnTo>
                  <a:lnTo>
                    <a:pt x="47862" y="90929"/>
                  </a:lnTo>
                  <a:lnTo>
                    <a:pt x="50584" y="88855"/>
                  </a:lnTo>
                  <a:lnTo>
                    <a:pt x="53307" y="86793"/>
                  </a:lnTo>
                  <a:lnTo>
                    <a:pt x="55987" y="84102"/>
                  </a:lnTo>
                  <a:lnTo>
                    <a:pt x="58605" y="80856"/>
                  </a:lnTo>
                  <a:lnTo>
                    <a:pt x="59244" y="80856"/>
                  </a:lnTo>
                  <a:lnTo>
                    <a:pt x="64071" y="93274"/>
                  </a:lnTo>
                  <a:lnTo>
                    <a:pt x="81484" y="93274"/>
                  </a:lnTo>
                  <a:lnTo>
                    <a:pt x="81484" y="32365"/>
                  </a:lnTo>
                  <a:lnTo>
                    <a:pt x="80874" y="24721"/>
                  </a:lnTo>
                  <a:lnTo>
                    <a:pt x="43464" y="0"/>
                  </a:lnTo>
                  <a:lnTo>
                    <a:pt x="37045" y="0"/>
                  </a:lnTo>
                  <a:lnTo>
                    <a:pt x="30826" y="743"/>
                  </a:lnTo>
                  <a:lnTo>
                    <a:pt x="24795" y="2209"/>
                  </a:lnTo>
                </a:path>
                <a:path w="81915" h="95250">
                  <a:moveTo>
                    <a:pt x="56731" y="58448"/>
                  </a:moveTo>
                  <a:lnTo>
                    <a:pt x="56731" y="64291"/>
                  </a:lnTo>
                  <a:lnTo>
                    <a:pt x="54867" y="68772"/>
                  </a:lnTo>
                  <a:lnTo>
                    <a:pt x="51202" y="71924"/>
                  </a:lnTo>
                  <a:lnTo>
                    <a:pt x="47516" y="75097"/>
                  </a:lnTo>
                  <a:lnTo>
                    <a:pt x="43024" y="76678"/>
                  </a:lnTo>
                  <a:lnTo>
                    <a:pt x="37663" y="76678"/>
                  </a:lnTo>
                  <a:lnTo>
                    <a:pt x="34082" y="76678"/>
                  </a:lnTo>
                  <a:lnTo>
                    <a:pt x="31150" y="75872"/>
                  </a:lnTo>
                  <a:lnTo>
                    <a:pt x="28920" y="74280"/>
                  </a:lnTo>
                  <a:lnTo>
                    <a:pt x="26700" y="72657"/>
                  </a:lnTo>
                  <a:lnTo>
                    <a:pt x="25569" y="69955"/>
                  </a:lnTo>
                  <a:lnTo>
                    <a:pt x="25569" y="66123"/>
                  </a:lnTo>
                  <a:lnTo>
                    <a:pt x="25569" y="61767"/>
                  </a:lnTo>
                  <a:lnTo>
                    <a:pt x="47066" y="51265"/>
                  </a:lnTo>
                  <a:lnTo>
                    <a:pt x="56731" y="50930"/>
                  </a:lnTo>
                  <a:lnTo>
                    <a:pt x="56731" y="58448"/>
                  </a:lnTo>
                </a:path>
              </a:pathLst>
            </a:custGeom>
            <a:ln w="4303">
              <a:solidFill>
                <a:srgbClr val="FFFFFF"/>
              </a:solidFill>
            </a:ln>
          </p:spPr>
          <p:txBody>
            <a:bodyPr wrap="square" lIns="0" tIns="0" rIns="0" bIns="0" rtlCol="0"/>
            <a:lstStyle/>
            <a:p>
              <a:endParaRPr/>
            </a:p>
          </p:txBody>
        </p:sp>
        <p:sp>
          <p:nvSpPr>
            <p:cNvPr id="120" name="object 120"/>
            <p:cNvSpPr/>
            <p:nvPr/>
          </p:nvSpPr>
          <p:spPr>
            <a:xfrm>
              <a:off x="17209653" y="3206216"/>
              <a:ext cx="25400" cy="127635"/>
            </a:xfrm>
            <a:custGeom>
              <a:avLst/>
              <a:gdLst/>
              <a:ahLst/>
              <a:cxnLst/>
              <a:rect l="l" t="t" r="r" b="b"/>
              <a:pathLst>
                <a:path w="25400" h="127635">
                  <a:moveTo>
                    <a:pt x="24931" y="0"/>
                  </a:moveTo>
                  <a:lnTo>
                    <a:pt x="0" y="0"/>
                  </a:lnTo>
                  <a:lnTo>
                    <a:pt x="0" y="127189"/>
                  </a:lnTo>
                  <a:lnTo>
                    <a:pt x="24931" y="127189"/>
                  </a:lnTo>
                  <a:lnTo>
                    <a:pt x="24931" y="0"/>
                  </a:lnTo>
                </a:path>
              </a:pathLst>
            </a:custGeom>
            <a:ln w="4303">
              <a:solidFill>
                <a:srgbClr val="FFFFFF"/>
              </a:solidFill>
            </a:ln>
          </p:spPr>
          <p:txBody>
            <a:bodyPr wrap="square" lIns="0" tIns="0" rIns="0" bIns="0" rtlCol="0"/>
            <a:lstStyle/>
            <a:p>
              <a:endParaRPr/>
            </a:p>
          </p:txBody>
        </p:sp>
        <p:sp>
          <p:nvSpPr>
            <p:cNvPr id="121" name="object 121"/>
            <p:cNvSpPr/>
            <p:nvPr/>
          </p:nvSpPr>
          <p:spPr>
            <a:xfrm>
              <a:off x="17238100" y="3240296"/>
              <a:ext cx="84455" cy="95250"/>
            </a:xfrm>
            <a:custGeom>
              <a:avLst/>
              <a:gdLst/>
              <a:ahLst/>
              <a:cxnLst/>
              <a:rect l="l" t="t" r="r" b="b"/>
              <a:pathLst>
                <a:path w="84455" h="95250">
                  <a:moveTo>
                    <a:pt x="20606" y="5361"/>
                  </a:moveTo>
                  <a:lnTo>
                    <a:pt x="339" y="40386"/>
                  </a:lnTo>
                  <a:lnTo>
                    <a:pt x="0" y="48061"/>
                  </a:lnTo>
                  <a:lnTo>
                    <a:pt x="374" y="55617"/>
                  </a:lnTo>
                  <a:lnTo>
                    <a:pt x="22596" y="89693"/>
                  </a:lnTo>
                  <a:lnTo>
                    <a:pt x="37758" y="94740"/>
                  </a:lnTo>
                  <a:lnTo>
                    <a:pt x="46920" y="94740"/>
                  </a:lnTo>
                  <a:lnTo>
                    <a:pt x="53966" y="94740"/>
                  </a:lnTo>
                  <a:lnTo>
                    <a:pt x="79065" y="88300"/>
                  </a:lnTo>
                  <a:lnTo>
                    <a:pt x="79065" y="69003"/>
                  </a:lnTo>
                  <a:lnTo>
                    <a:pt x="73934" y="71400"/>
                  </a:lnTo>
                  <a:lnTo>
                    <a:pt x="68950" y="73191"/>
                  </a:lnTo>
                  <a:lnTo>
                    <a:pt x="64071" y="74395"/>
                  </a:lnTo>
                  <a:lnTo>
                    <a:pt x="59233" y="75599"/>
                  </a:lnTo>
                  <a:lnTo>
                    <a:pt x="53904" y="76186"/>
                  </a:lnTo>
                  <a:lnTo>
                    <a:pt x="48071" y="76186"/>
                  </a:lnTo>
                  <a:lnTo>
                    <a:pt x="41045" y="76186"/>
                  </a:lnTo>
                  <a:lnTo>
                    <a:pt x="35538" y="74186"/>
                  </a:lnTo>
                  <a:lnTo>
                    <a:pt x="31611" y="70186"/>
                  </a:lnTo>
                  <a:lnTo>
                    <a:pt x="27653" y="66186"/>
                  </a:lnTo>
                  <a:lnTo>
                    <a:pt x="25528" y="60647"/>
                  </a:lnTo>
                  <a:lnTo>
                    <a:pt x="25266" y="53621"/>
                  </a:lnTo>
                  <a:lnTo>
                    <a:pt x="84196" y="53621"/>
                  </a:lnTo>
                  <a:lnTo>
                    <a:pt x="84196" y="41527"/>
                  </a:lnTo>
                  <a:lnTo>
                    <a:pt x="84196" y="32637"/>
                  </a:lnTo>
                  <a:lnTo>
                    <a:pt x="82541" y="25119"/>
                  </a:lnTo>
                  <a:lnTo>
                    <a:pt x="79201" y="18973"/>
                  </a:lnTo>
                  <a:lnTo>
                    <a:pt x="75892" y="12816"/>
                  </a:lnTo>
                  <a:lnTo>
                    <a:pt x="71191" y="8125"/>
                  </a:lnTo>
                  <a:lnTo>
                    <a:pt x="65076" y="4858"/>
                  </a:lnTo>
                  <a:lnTo>
                    <a:pt x="58982" y="1633"/>
                  </a:lnTo>
                  <a:lnTo>
                    <a:pt x="51694" y="0"/>
                  </a:lnTo>
                  <a:lnTo>
                    <a:pt x="43234" y="0"/>
                  </a:lnTo>
                  <a:lnTo>
                    <a:pt x="34627" y="0"/>
                  </a:lnTo>
                  <a:lnTo>
                    <a:pt x="27077" y="1780"/>
                  </a:lnTo>
                  <a:lnTo>
                    <a:pt x="20606" y="5361"/>
                  </a:lnTo>
                </a:path>
                <a:path w="84455" h="95250">
                  <a:moveTo>
                    <a:pt x="53108" y="20282"/>
                  </a:moveTo>
                  <a:lnTo>
                    <a:pt x="55621" y="21967"/>
                  </a:lnTo>
                  <a:lnTo>
                    <a:pt x="57547" y="24261"/>
                  </a:lnTo>
                  <a:lnTo>
                    <a:pt x="58814" y="27151"/>
                  </a:lnTo>
                  <a:lnTo>
                    <a:pt x="60092" y="30040"/>
                  </a:lnTo>
                  <a:lnTo>
                    <a:pt x="60773" y="33339"/>
                  </a:lnTo>
                  <a:lnTo>
                    <a:pt x="60825" y="37035"/>
                  </a:lnTo>
                  <a:lnTo>
                    <a:pt x="25842" y="37035"/>
                  </a:lnTo>
                  <a:lnTo>
                    <a:pt x="38553" y="17748"/>
                  </a:lnTo>
                  <a:lnTo>
                    <a:pt x="43412" y="17748"/>
                  </a:lnTo>
                  <a:lnTo>
                    <a:pt x="47338" y="17748"/>
                  </a:lnTo>
                  <a:lnTo>
                    <a:pt x="50553" y="18596"/>
                  </a:lnTo>
                  <a:lnTo>
                    <a:pt x="53108" y="20282"/>
                  </a:lnTo>
                </a:path>
              </a:pathLst>
            </a:custGeom>
            <a:ln w="4303">
              <a:solidFill>
                <a:srgbClr val="FFFFFF"/>
              </a:solidFill>
            </a:ln>
          </p:spPr>
          <p:txBody>
            <a:bodyPr wrap="square" lIns="0" tIns="0" rIns="0" bIns="0" rtlCol="0"/>
            <a:lstStyle/>
            <a:p>
              <a:endParaRPr/>
            </a:p>
          </p:txBody>
        </p:sp>
        <p:pic>
          <p:nvPicPr>
            <p:cNvPr id="122" name="object 122"/>
            <p:cNvPicPr/>
            <p:nvPr/>
          </p:nvPicPr>
          <p:blipFill>
            <a:blip r:embed="rId68" cstate="print"/>
            <a:stretch>
              <a:fillRect/>
            </a:stretch>
          </p:blipFill>
          <p:spPr>
            <a:xfrm>
              <a:off x="14787850" y="6125939"/>
              <a:ext cx="173720" cy="91785"/>
            </a:xfrm>
            <a:prstGeom prst="rect">
              <a:avLst/>
            </a:prstGeom>
          </p:spPr>
        </p:pic>
        <p:pic>
          <p:nvPicPr>
            <p:cNvPr id="123" name="object 123"/>
            <p:cNvPicPr/>
            <p:nvPr/>
          </p:nvPicPr>
          <p:blipFill>
            <a:blip r:embed="rId69" cstate="print"/>
            <a:stretch>
              <a:fillRect/>
            </a:stretch>
          </p:blipFill>
          <p:spPr>
            <a:xfrm>
              <a:off x="15518402" y="5984337"/>
              <a:ext cx="1154016" cy="135234"/>
            </a:xfrm>
            <a:prstGeom prst="rect">
              <a:avLst/>
            </a:prstGeom>
          </p:spPr>
        </p:pic>
      </p:grpSp>
      <p:sp>
        <p:nvSpPr>
          <p:cNvPr id="124" name="object 124"/>
          <p:cNvSpPr txBox="1"/>
          <p:nvPr/>
        </p:nvSpPr>
        <p:spPr>
          <a:xfrm>
            <a:off x="14771453" y="6071413"/>
            <a:ext cx="1144905" cy="525780"/>
          </a:xfrm>
          <a:prstGeom prst="rect">
            <a:avLst/>
          </a:prstGeom>
        </p:spPr>
        <p:txBody>
          <a:bodyPr vert="horz" wrap="square" lIns="0" tIns="15875" rIns="0" bIns="0" rtlCol="0">
            <a:spAutoFit/>
          </a:bodyPr>
          <a:lstStyle/>
          <a:p>
            <a:pPr marL="12700">
              <a:lnSpc>
                <a:spcPct val="100000"/>
              </a:lnSpc>
              <a:spcBef>
                <a:spcPts val="125"/>
              </a:spcBef>
            </a:pPr>
            <a:r>
              <a:rPr sz="1000" b="1" spc="-25" dirty="0">
                <a:latin typeface="Open Sans"/>
                <a:cs typeface="Open Sans"/>
              </a:rPr>
              <a:t>sta</a:t>
            </a:r>
            <a:endParaRPr sz="1000">
              <a:latin typeface="Open Sans"/>
              <a:cs typeface="Open Sans"/>
            </a:endParaRPr>
          </a:p>
          <a:p>
            <a:pPr>
              <a:lnSpc>
                <a:spcPct val="100000"/>
              </a:lnSpc>
              <a:spcBef>
                <a:spcPts val="25"/>
              </a:spcBef>
            </a:pPr>
            <a:endParaRPr sz="1000">
              <a:latin typeface="Open Sans"/>
              <a:cs typeface="Open Sans"/>
            </a:endParaRPr>
          </a:p>
          <a:p>
            <a:pPr marL="412750">
              <a:lnSpc>
                <a:spcPct val="100000"/>
              </a:lnSpc>
            </a:pPr>
            <a:r>
              <a:rPr sz="1100" b="1" spc="-10" dirty="0">
                <a:latin typeface="Open Sans"/>
                <a:cs typeface="Open Sans"/>
              </a:rPr>
              <a:t>Inglewood</a:t>
            </a:r>
            <a:endParaRPr sz="1100">
              <a:latin typeface="Open Sans"/>
              <a:cs typeface="Open Sans"/>
            </a:endParaRPr>
          </a:p>
        </p:txBody>
      </p:sp>
      <p:pic>
        <p:nvPicPr>
          <p:cNvPr id="125" name="object 125"/>
          <p:cNvPicPr/>
          <p:nvPr/>
        </p:nvPicPr>
        <p:blipFill>
          <a:blip r:embed="rId70" cstate="print"/>
          <a:stretch>
            <a:fillRect/>
          </a:stretch>
        </p:blipFill>
        <p:spPr>
          <a:xfrm>
            <a:off x="15195103" y="6446488"/>
            <a:ext cx="702354" cy="145378"/>
          </a:xfrm>
          <a:prstGeom prst="rect">
            <a:avLst/>
          </a:prstGeom>
        </p:spPr>
      </p:pic>
      <p:sp>
        <p:nvSpPr>
          <p:cNvPr id="126" name="object 126"/>
          <p:cNvSpPr txBox="1"/>
          <p:nvPr/>
        </p:nvSpPr>
        <p:spPr>
          <a:xfrm>
            <a:off x="17934674" y="3746923"/>
            <a:ext cx="295275" cy="190500"/>
          </a:xfrm>
          <a:prstGeom prst="rect">
            <a:avLst/>
          </a:prstGeom>
        </p:spPr>
        <p:txBody>
          <a:bodyPr vert="horz" wrap="square" lIns="0" tIns="16510" rIns="0" bIns="0" rtlCol="0">
            <a:spAutoFit/>
          </a:bodyPr>
          <a:lstStyle/>
          <a:p>
            <a:pPr marL="12700">
              <a:lnSpc>
                <a:spcPct val="100000"/>
              </a:lnSpc>
              <a:spcBef>
                <a:spcPts val="130"/>
              </a:spcBef>
            </a:pPr>
            <a:r>
              <a:rPr sz="1050" b="1" spc="-55" dirty="0">
                <a:latin typeface="Open Sans"/>
                <a:cs typeface="Open Sans"/>
              </a:rPr>
              <a:t>Sout</a:t>
            </a:r>
            <a:endParaRPr sz="1050">
              <a:latin typeface="Open Sans"/>
              <a:cs typeface="Open Sans"/>
            </a:endParaRPr>
          </a:p>
        </p:txBody>
      </p:sp>
      <p:pic>
        <p:nvPicPr>
          <p:cNvPr id="127" name="object 127"/>
          <p:cNvPicPr/>
          <p:nvPr/>
        </p:nvPicPr>
        <p:blipFill>
          <a:blip r:embed="rId71" cstate="print"/>
          <a:stretch>
            <a:fillRect/>
          </a:stretch>
        </p:blipFill>
        <p:spPr>
          <a:xfrm>
            <a:off x="17951316" y="3795383"/>
            <a:ext cx="271156" cy="105181"/>
          </a:xfrm>
          <a:prstGeom prst="rect">
            <a:avLst/>
          </a:prstGeom>
        </p:spPr>
      </p:pic>
      <p:sp>
        <p:nvSpPr>
          <p:cNvPr id="128" name="object 128"/>
          <p:cNvSpPr txBox="1"/>
          <p:nvPr/>
        </p:nvSpPr>
        <p:spPr>
          <a:xfrm>
            <a:off x="17279568" y="6557760"/>
            <a:ext cx="784860" cy="207645"/>
          </a:xfrm>
          <a:prstGeom prst="rect">
            <a:avLst/>
          </a:prstGeom>
        </p:spPr>
        <p:txBody>
          <a:bodyPr vert="horz" wrap="square" lIns="0" tIns="11430" rIns="0" bIns="0" rtlCol="0">
            <a:spAutoFit/>
          </a:bodyPr>
          <a:lstStyle/>
          <a:p>
            <a:pPr marL="12700">
              <a:lnSpc>
                <a:spcPct val="100000"/>
              </a:lnSpc>
              <a:spcBef>
                <a:spcPts val="90"/>
              </a:spcBef>
            </a:pPr>
            <a:r>
              <a:rPr sz="1200" b="1" spc="-65" dirty="0">
                <a:latin typeface="Open Sans"/>
                <a:cs typeface="Open Sans"/>
              </a:rPr>
              <a:t>South</a:t>
            </a:r>
            <a:r>
              <a:rPr sz="1200" b="1" spc="-90" dirty="0">
                <a:latin typeface="Open Sans"/>
                <a:cs typeface="Open Sans"/>
              </a:rPr>
              <a:t> </a:t>
            </a:r>
            <a:r>
              <a:rPr sz="1200" b="1" spc="-55" dirty="0">
                <a:latin typeface="Open Sans"/>
                <a:cs typeface="Open Sans"/>
              </a:rPr>
              <a:t>Gate</a:t>
            </a:r>
            <a:endParaRPr sz="1200">
              <a:latin typeface="Open Sans"/>
              <a:cs typeface="Open Sans"/>
            </a:endParaRPr>
          </a:p>
        </p:txBody>
      </p:sp>
      <p:pic>
        <p:nvPicPr>
          <p:cNvPr id="129" name="object 129"/>
          <p:cNvPicPr/>
          <p:nvPr/>
        </p:nvPicPr>
        <p:blipFill>
          <a:blip r:embed="rId72" cstate="print"/>
          <a:stretch>
            <a:fillRect/>
          </a:stretch>
        </p:blipFill>
        <p:spPr>
          <a:xfrm>
            <a:off x="17297133" y="6604710"/>
            <a:ext cx="758248" cy="120959"/>
          </a:xfrm>
          <a:prstGeom prst="rect">
            <a:avLst/>
          </a:prstGeom>
        </p:spPr>
      </p:pic>
      <p:sp>
        <p:nvSpPr>
          <p:cNvPr id="130" name="object 130"/>
          <p:cNvSpPr txBox="1"/>
          <p:nvPr/>
        </p:nvSpPr>
        <p:spPr>
          <a:xfrm>
            <a:off x="17018951" y="5957971"/>
            <a:ext cx="997585" cy="182245"/>
          </a:xfrm>
          <a:prstGeom prst="rect">
            <a:avLst/>
          </a:prstGeom>
        </p:spPr>
        <p:txBody>
          <a:bodyPr vert="horz" wrap="square" lIns="0" tIns="15875" rIns="0" bIns="0" rtlCol="0">
            <a:spAutoFit/>
          </a:bodyPr>
          <a:lstStyle/>
          <a:p>
            <a:pPr marL="12700">
              <a:lnSpc>
                <a:spcPct val="100000"/>
              </a:lnSpc>
              <a:spcBef>
                <a:spcPts val="125"/>
              </a:spcBef>
            </a:pPr>
            <a:r>
              <a:rPr sz="1000" b="1" spc="-50" dirty="0">
                <a:latin typeface="Open Sans"/>
                <a:cs typeface="Open Sans"/>
              </a:rPr>
              <a:t>Huntington</a:t>
            </a:r>
            <a:r>
              <a:rPr sz="1000" b="1" spc="-35" dirty="0">
                <a:latin typeface="Open Sans"/>
                <a:cs typeface="Open Sans"/>
              </a:rPr>
              <a:t> </a:t>
            </a:r>
            <a:r>
              <a:rPr sz="1000" b="1" spc="-25" dirty="0">
                <a:latin typeface="Open Sans"/>
                <a:cs typeface="Open Sans"/>
              </a:rPr>
              <a:t>Park</a:t>
            </a:r>
            <a:endParaRPr sz="1000">
              <a:latin typeface="Open Sans"/>
              <a:cs typeface="Open Sans"/>
            </a:endParaRPr>
          </a:p>
        </p:txBody>
      </p:sp>
      <p:pic>
        <p:nvPicPr>
          <p:cNvPr id="131" name="object 131"/>
          <p:cNvPicPr/>
          <p:nvPr/>
        </p:nvPicPr>
        <p:blipFill>
          <a:blip r:embed="rId73" cstate="print"/>
          <a:stretch>
            <a:fillRect/>
          </a:stretch>
        </p:blipFill>
        <p:spPr>
          <a:xfrm>
            <a:off x="17041203" y="5999780"/>
            <a:ext cx="971728" cy="134523"/>
          </a:xfrm>
          <a:prstGeom prst="rect">
            <a:avLst/>
          </a:prstGeom>
        </p:spPr>
      </p:pic>
      <p:sp>
        <p:nvSpPr>
          <p:cNvPr id="132" name="object 132"/>
          <p:cNvSpPr txBox="1"/>
          <p:nvPr/>
        </p:nvSpPr>
        <p:spPr>
          <a:xfrm>
            <a:off x="16836448" y="5598721"/>
            <a:ext cx="687070" cy="182245"/>
          </a:xfrm>
          <a:prstGeom prst="rect">
            <a:avLst/>
          </a:prstGeom>
        </p:spPr>
        <p:txBody>
          <a:bodyPr vert="horz" wrap="square" lIns="0" tIns="15875" rIns="0" bIns="0" rtlCol="0">
            <a:spAutoFit/>
          </a:bodyPr>
          <a:lstStyle/>
          <a:p>
            <a:pPr marL="12700">
              <a:lnSpc>
                <a:spcPct val="100000"/>
              </a:lnSpc>
              <a:spcBef>
                <a:spcPts val="125"/>
              </a:spcBef>
            </a:pPr>
            <a:r>
              <a:rPr sz="1000" b="1" spc="-60" dirty="0">
                <a:latin typeface="Open Sans"/>
                <a:cs typeface="Open Sans"/>
              </a:rPr>
              <a:t>al-</a:t>
            </a:r>
            <a:r>
              <a:rPr sz="1000" b="1" spc="-40" dirty="0">
                <a:latin typeface="Open Sans"/>
                <a:cs typeface="Open Sans"/>
              </a:rPr>
              <a:t>Alameda</a:t>
            </a:r>
            <a:endParaRPr sz="1000">
              <a:latin typeface="Open Sans"/>
              <a:cs typeface="Open Sans"/>
            </a:endParaRPr>
          </a:p>
        </p:txBody>
      </p:sp>
      <p:grpSp>
        <p:nvGrpSpPr>
          <p:cNvPr id="133" name="object 133"/>
          <p:cNvGrpSpPr/>
          <p:nvPr/>
        </p:nvGrpSpPr>
        <p:grpSpPr>
          <a:xfrm>
            <a:off x="16852393" y="5640464"/>
            <a:ext cx="657225" cy="104775"/>
            <a:chOff x="16852393" y="5640464"/>
            <a:chExt cx="657225" cy="104775"/>
          </a:xfrm>
        </p:grpSpPr>
        <p:sp>
          <p:nvSpPr>
            <p:cNvPr id="134" name="object 134"/>
            <p:cNvSpPr/>
            <p:nvPr/>
          </p:nvSpPr>
          <p:spPr>
            <a:xfrm>
              <a:off x="16854615" y="5669064"/>
              <a:ext cx="63500" cy="74295"/>
            </a:xfrm>
            <a:custGeom>
              <a:avLst/>
              <a:gdLst/>
              <a:ahLst/>
              <a:cxnLst/>
              <a:rect l="l" t="t" r="r" b="b"/>
              <a:pathLst>
                <a:path w="63500" h="74295">
                  <a:moveTo>
                    <a:pt x="19287" y="1717"/>
                  </a:moveTo>
                  <a:lnTo>
                    <a:pt x="14627" y="2848"/>
                  </a:lnTo>
                  <a:lnTo>
                    <a:pt x="10366" y="4439"/>
                  </a:lnTo>
                  <a:lnTo>
                    <a:pt x="6617" y="6418"/>
                  </a:lnTo>
                  <a:lnTo>
                    <a:pt x="13036" y="19528"/>
                  </a:lnTo>
                  <a:lnTo>
                    <a:pt x="16345" y="18051"/>
                  </a:lnTo>
                  <a:lnTo>
                    <a:pt x="19653" y="16805"/>
                  </a:lnTo>
                  <a:lnTo>
                    <a:pt x="22962" y="15831"/>
                  </a:lnTo>
                  <a:lnTo>
                    <a:pt x="26250" y="14858"/>
                  </a:lnTo>
                  <a:lnTo>
                    <a:pt x="29643" y="14376"/>
                  </a:lnTo>
                  <a:lnTo>
                    <a:pt x="33067" y="14376"/>
                  </a:lnTo>
                  <a:lnTo>
                    <a:pt x="36522" y="14376"/>
                  </a:lnTo>
                  <a:lnTo>
                    <a:pt x="39255" y="15235"/>
                  </a:lnTo>
                  <a:lnTo>
                    <a:pt x="41202" y="16983"/>
                  </a:lnTo>
                  <a:lnTo>
                    <a:pt x="43140" y="18721"/>
                  </a:lnTo>
                  <a:lnTo>
                    <a:pt x="44113" y="21465"/>
                  </a:lnTo>
                  <a:lnTo>
                    <a:pt x="44113" y="25172"/>
                  </a:lnTo>
                  <a:lnTo>
                    <a:pt x="44113" y="28292"/>
                  </a:lnTo>
                  <a:lnTo>
                    <a:pt x="31789" y="28669"/>
                  </a:lnTo>
                  <a:lnTo>
                    <a:pt x="0" y="43768"/>
                  </a:lnTo>
                  <a:lnTo>
                    <a:pt x="0" y="51307"/>
                  </a:lnTo>
                  <a:lnTo>
                    <a:pt x="0" y="56448"/>
                  </a:lnTo>
                  <a:lnTo>
                    <a:pt x="10711" y="71400"/>
                  </a:lnTo>
                  <a:lnTo>
                    <a:pt x="14030" y="73013"/>
                  </a:lnTo>
                  <a:lnTo>
                    <a:pt x="17790" y="73819"/>
                  </a:lnTo>
                  <a:lnTo>
                    <a:pt x="21999" y="73819"/>
                  </a:lnTo>
                  <a:lnTo>
                    <a:pt x="25936" y="73819"/>
                  </a:lnTo>
                  <a:lnTo>
                    <a:pt x="45579" y="62888"/>
                  </a:lnTo>
                  <a:lnTo>
                    <a:pt x="46113" y="62888"/>
                  </a:lnTo>
                  <a:lnTo>
                    <a:pt x="49841" y="72552"/>
                  </a:lnTo>
                  <a:lnTo>
                    <a:pt x="63401" y="72552"/>
                  </a:lnTo>
                  <a:lnTo>
                    <a:pt x="63401" y="25172"/>
                  </a:lnTo>
                  <a:lnTo>
                    <a:pt x="63401" y="16711"/>
                  </a:lnTo>
                  <a:lnTo>
                    <a:pt x="60856" y="10376"/>
                  </a:lnTo>
                  <a:lnTo>
                    <a:pt x="55746" y="6240"/>
                  </a:lnTo>
                  <a:lnTo>
                    <a:pt x="50668" y="2083"/>
                  </a:lnTo>
                  <a:lnTo>
                    <a:pt x="43349" y="0"/>
                  </a:lnTo>
                  <a:lnTo>
                    <a:pt x="33831" y="0"/>
                  </a:lnTo>
                  <a:lnTo>
                    <a:pt x="28826" y="0"/>
                  </a:lnTo>
                  <a:lnTo>
                    <a:pt x="23967" y="586"/>
                  </a:lnTo>
                  <a:lnTo>
                    <a:pt x="19287" y="1717"/>
                  </a:lnTo>
                </a:path>
                <a:path w="63500" h="74295">
                  <a:moveTo>
                    <a:pt x="44113" y="45475"/>
                  </a:moveTo>
                  <a:lnTo>
                    <a:pt x="44113" y="49998"/>
                  </a:lnTo>
                  <a:lnTo>
                    <a:pt x="42679" y="53495"/>
                  </a:lnTo>
                  <a:lnTo>
                    <a:pt x="39820" y="55956"/>
                  </a:lnTo>
                  <a:lnTo>
                    <a:pt x="36951" y="58417"/>
                  </a:lnTo>
                  <a:lnTo>
                    <a:pt x="33464" y="59642"/>
                  </a:lnTo>
                  <a:lnTo>
                    <a:pt x="29318" y="59642"/>
                  </a:lnTo>
                  <a:lnTo>
                    <a:pt x="26501" y="59642"/>
                  </a:lnTo>
                  <a:lnTo>
                    <a:pt x="24250" y="59024"/>
                  </a:lnTo>
                  <a:lnTo>
                    <a:pt x="22512" y="57767"/>
                  </a:lnTo>
                  <a:lnTo>
                    <a:pt x="20774" y="56521"/>
                  </a:lnTo>
                  <a:lnTo>
                    <a:pt x="19894" y="54406"/>
                  </a:lnTo>
                  <a:lnTo>
                    <a:pt x="19894" y="51443"/>
                  </a:lnTo>
                  <a:lnTo>
                    <a:pt x="19894" y="48050"/>
                  </a:lnTo>
                  <a:lnTo>
                    <a:pt x="21119" y="45307"/>
                  </a:lnTo>
                  <a:lnTo>
                    <a:pt x="23559" y="43244"/>
                  </a:lnTo>
                  <a:lnTo>
                    <a:pt x="25988" y="41171"/>
                  </a:lnTo>
                  <a:lnTo>
                    <a:pt x="30355" y="40040"/>
                  </a:lnTo>
                  <a:lnTo>
                    <a:pt x="36616" y="39873"/>
                  </a:lnTo>
                  <a:lnTo>
                    <a:pt x="44113" y="39611"/>
                  </a:lnTo>
                  <a:lnTo>
                    <a:pt x="44113" y="45475"/>
                  </a:lnTo>
                </a:path>
              </a:pathLst>
            </a:custGeom>
            <a:ln w="4303">
              <a:solidFill>
                <a:srgbClr val="FFFFFF"/>
              </a:solidFill>
            </a:ln>
          </p:spPr>
          <p:txBody>
            <a:bodyPr wrap="square" lIns="0" tIns="0" rIns="0" bIns="0" rtlCol="0"/>
            <a:lstStyle/>
            <a:p>
              <a:endParaRPr/>
            </a:p>
          </p:txBody>
        </p:sp>
        <p:sp>
          <p:nvSpPr>
            <p:cNvPr id="135" name="object 135"/>
            <p:cNvSpPr/>
            <p:nvPr/>
          </p:nvSpPr>
          <p:spPr>
            <a:xfrm>
              <a:off x="16930562" y="5642686"/>
              <a:ext cx="60325" cy="99060"/>
            </a:xfrm>
            <a:custGeom>
              <a:avLst/>
              <a:gdLst/>
              <a:ahLst/>
              <a:cxnLst/>
              <a:rect l="l" t="t" r="r" b="b"/>
              <a:pathLst>
                <a:path w="60325" h="99060">
                  <a:moveTo>
                    <a:pt x="19392" y="0"/>
                  </a:moveTo>
                  <a:lnTo>
                    <a:pt x="0" y="0"/>
                  </a:lnTo>
                  <a:lnTo>
                    <a:pt x="0" y="98928"/>
                  </a:lnTo>
                  <a:lnTo>
                    <a:pt x="19392" y="98928"/>
                  </a:lnTo>
                  <a:lnTo>
                    <a:pt x="19392" y="0"/>
                  </a:lnTo>
                </a:path>
                <a:path w="60325" h="99060">
                  <a:moveTo>
                    <a:pt x="60144" y="56071"/>
                  </a:moveTo>
                  <a:lnTo>
                    <a:pt x="26020" y="56071"/>
                  </a:lnTo>
                  <a:lnTo>
                    <a:pt x="26020" y="71976"/>
                  </a:lnTo>
                  <a:lnTo>
                    <a:pt x="60144" y="71976"/>
                  </a:lnTo>
                  <a:lnTo>
                    <a:pt x="60144" y="56071"/>
                  </a:lnTo>
                </a:path>
              </a:pathLst>
            </a:custGeom>
            <a:ln w="4303">
              <a:solidFill>
                <a:srgbClr val="FFFFFF"/>
              </a:solidFill>
            </a:ln>
          </p:spPr>
          <p:txBody>
            <a:bodyPr wrap="square" lIns="0" tIns="0" rIns="0" bIns="0" rtlCol="0"/>
            <a:lstStyle/>
            <a:p>
              <a:endParaRPr/>
            </a:p>
          </p:txBody>
        </p:sp>
        <p:sp>
          <p:nvSpPr>
            <p:cNvPr id="136" name="object 136"/>
            <p:cNvSpPr/>
            <p:nvPr/>
          </p:nvSpPr>
          <p:spPr>
            <a:xfrm>
              <a:off x="16987171" y="5648276"/>
              <a:ext cx="90170" cy="93345"/>
            </a:xfrm>
            <a:custGeom>
              <a:avLst/>
              <a:gdLst/>
              <a:ahLst/>
              <a:cxnLst/>
              <a:rect l="l" t="t" r="r" b="b"/>
              <a:pathLst>
                <a:path w="90169" h="93345">
                  <a:moveTo>
                    <a:pt x="89840" y="93337"/>
                  </a:moveTo>
                  <a:lnTo>
                    <a:pt x="56898" y="0"/>
                  </a:lnTo>
                  <a:lnTo>
                    <a:pt x="32794" y="0"/>
                  </a:lnTo>
                  <a:lnTo>
                    <a:pt x="0" y="93337"/>
                  </a:lnTo>
                  <a:lnTo>
                    <a:pt x="21255" y="93337"/>
                  </a:lnTo>
                  <a:lnTo>
                    <a:pt x="27978" y="71212"/>
                  </a:lnTo>
                  <a:lnTo>
                    <a:pt x="61861" y="71212"/>
                  </a:lnTo>
                  <a:lnTo>
                    <a:pt x="68626" y="93337"/>
                  </a:lnTo>
                  <a:lnTo>
                    <a:pt x="89840" y="93337"/>
                  </a:lnTo>
                </a:path>
                <a:path w="90169" h="93345">
                  <a:moveTo>
                    <a:pt x="32930" y="54689"/>
                  </a:moveTo>
                  <a:lnTo>
                    <a:pt x="39611" y="33056"/>
                  </a:lnTo>
                  <a:lnTo>
                    <a:pt x="39925" y="32082"/>
                  </a:lnTo>
                  <a:lnTo>
                    <a:pt x="40407" y="30449"/>
                  </a:lnTo>
                  <a:lnTo>
                    <a:pt x="41077" y="28156"/>
                  </a:lnTo>
                  <a:lnTo>
                    <a:pt x="41747" y="25873"/>
                  </a:lnTo>
                  <a:lnTo>
                    <a:pt x="42459" y="23444"/>
                  </a:lnTo>
                  <a:lnTo>
                    <a:pt x="43213" y="20878"/>
                  </a:lnTo>
                  <a:lnTo>
                    <a:pt x="43956" y="18324"/>
                  </a:lnTo>
                  <a:lnTo>
                    <a:pt x="44522" y="16177"/>
                  </a:lnTo>
                  <a:lnTo>
                    <a:pt x="44951" y="14439"/>
                  </a:lnTo>
                  <a:lnTo>
                    <a:pt x="45380" y="16177"/>
                  </a:lnTo>
                  <a:lnTo>
                    <a:pt x="45935" y="18219"/>
                  </a:lnTo>
                  <a:lnTo>
                    <a:pt x="46637" y="20564"/>
                  </a:lnTo>
                  <a:lnTo>
                    <a:pt x="47328" y="22920"/>
                  </a:lnTo>
                  <a:lnTo>
                    <a:pt x="48040" y="25234"/>
                  </a:lnTo>
                  <a:lnTo>
                    <a:pt x="48721" y="27507"/>
                  </a:lnTo>
                  <a:lnTo>
                    <a:pt x="49433" y="29768"/>
                  </a:lnTo>
                  <a:lnTo>
                    <a:pt x="49998" y="31622"/>
                  </a:lnTo>
                  <a:lnTo>
                    <a:pt x="50427" y="33056"/>
                  </a:lnTo>
                  <a:lnTo>
                    <a:pt x="57171" y="54689"/>
                  </a:lnTo>
                  <a:lnTo>
                    <a:pt x="32930" y="54689"/>
                  </a:lnTo>
                </a:path>
              </a:pathLst>
            </a:custGeom>
            <a:ln w="4303">
              <a:solidFill>
                <a:srgbClr val="FFFFFF"/>
              </a:solidFill>
            </a:ln>
          </p:spPr>
          <p:txBody>
            <a:bodyPr wrap="square" lIns="0" tIns="0" rIns="0" bIns="0" rtlCol="0"/>
            <a:lstStyle/>
            <a:p>
              <a:endParaRPr/>
            </a:p>
          </p:txBody>
        </p:sp>
        <p:sp>
          <p:nvSpPr>
            <p:cNvPr id="137" name="object 137"/>
            <p:cNvSpPr/>
            <p:nvPr/>
          </p:nvSpPr>
          <p:spPr>
            <a:xfrm>
              <a:off x="17079752" y="5642686"/>
              <a:ext cx="19685" cy="99060"/>
            </a:xfrm>
            <a:custGeom>
              <a:avLst/>
              <a:gdLst/>
              <a:ahLst/>
              <a:cxnLst/>
              <a:rect l="l" t="t" r="r" b="b"/>
              <a:pathLst>
                <a:path w="19684" h="99060">
                  <a:moveTo>
                    <a:pt x="19402" y="0"/>
                  </a:moveTo>
                  <a:lnTo>
                    <a:pt x="0" y="0"/>
                  </a:lnTo>
                  <a:lnTo>
                    <a:pt x="0" y="98928"/>
                  </a:lnTo>
                  <a:lnTo>
                    <a:pt x="19402" y="98928"/>
                  </a:lnTo>
                  <a:lnTo>
                    <a:pt x="19402" y="0"/>
                  </a:lnTo>
                </a:path>
              </a:pathLst>
            </a:custGeom>
            <a:ln w="4303">
              <a:solidFill>
                <a:srgbClr val="FFFFFF"/>
              </a:solidFill>
            </a:ln>
          </p:spPr>
          <p:txBody>
            <a:bodyPr wrap="square" lIns="0" tIns="0" rIns="0" bIns="0" rtlCol="0"/>
            <a:lstStyle/>
            <a:p>
              <a:endParaRPr/>
            </a:p>
          </p:txBody>
        </p:sp>
        <p:sp>
          <p:nvSpPr>
            <p:cNvPr id="138" name="object 138"/>
            <p:cNvSpPr/>
            <p:nvPr/>
          </p:nvSpPr>
          <p:spPr>
            <a:xfrm>
              <a:off x="17107369" y="5669064"/>
              <a:ext cx="63500" cy="74295"/>
            </a:xfrm>
            <a:custGeom>
              <a:avLst/>
              <a:gdLst/>
              <a:ahLst/>
              <a:cxnLst/>
              <a:rect l="l" t="t" r="r" b="b"/>
              <a:pathLst>
                <a:path w="63500" h="74295">
                  <a:moveTo>
                    <a:pt x="19297" y="1717"/>
                  </a:moveTo>
                  <a:lnTo>
                    <a:pt x="14627" y="2848"/>
                  </a:lnTo>
                  <a:lnTo>
                    <a:pt x="10366" y="4439"/>
                  </a:lnTo>
                  <a:lnTo>
                    <a:pt x="6617" y="6418"/>
                  </a:lnTo>
                  <a:lnTo>
                    <a:pt x="13036" y="19528"/>
                  </a:lnTo>
                  <a:lnTo>
                    <a:pt x="16355" y="18051"/>
                  </a:lnTo>
                  <a:lnTo>
                    <a:pt x="19653" y="16805"/>
                  </a:lnTo>
                  <a:lnTo>
                    <a:pt x="22973" y="15831"/>
                  </a:lnTo>
                  <a:lnTo>
                    <a:pt x="26250" y="14858"/>
                  </a:lnTo>
                  <a:lnTo>
                    <a:pt x="29643" y="14376"/>
                  </a:lnTo>
                  <a:lnTo>
                    <a:pt x="33067" y="14376"/>
                  </a:lnTo>
                  <a:lnTo>
                    <a:pt x="36532" y="14376"/>
                  </a:lnTo>
                  <a:lnTo>
                    <a:pt x="39255" y="15235"/>
                  </a:lnTo>
                  <a:lnTo>
                    <a:pt x="41202" y="16983"/>
                  </a:lnTo>
                  <a:lnTo>
                    <a:pt x="43150" y="18721"/>
                  </a:lnTo>
                  <a:lnTo>
                    <a:pt x="44113" y="21465"/>
                  </a:lnTo>
                  <a:lnTo>
                    <a:pt x="44113" y="25172"/>
                  </a:lnTo>
                  <a:lnTo>
                    <a:pt x="44113" y="28292"/>
                  </a:lnTo>
                  <a:lnTo>
                    <a:pt x="31800" y="28669"/>
                  </a:lnTo>
                  <a:lnTo>
                    <a:pt x="0" y="43768"/>
                  </a:lnTo>
                  <a:lnTo>
                    <a:pt x="0" y="51307"/>
                  </a:lnTo>
                  <a:lnTo>
                    <a:pt x="0" y="56448"/>
                  </a:lnTo>
                  <a:lnTo>
                    <a:pt x="10722" y="71400"/>
                  </a:lnTo>
                  <a:lnTo>
                    <a:pt x="14041" y="73013"/>
                  </a:lnTo>
                  <a:lnTo>
                    <a:pt x="17790" y="73819"/>
                  </a:lnTo>
                  <a:lnTo>
                    <a:pt x="21999" y="73819"/>
                  </a:lnTo>
                  <a:lnTo>
                    <a:pt x="25946" y="73819"/>
                  </a:lnTo>
                  <a:lnTo>
                    <a:pt x="45579" y="62888"/>
                  </a:lnTo>
                  <a:lnTo>
                    <a:pt x="46113" y="62888"/>
                  </a:lnTo>
                  <a:lnTo>
                    <a:pt x="49851" y="72552"/>
                  </a:lnTo>
                  <a:lnTo>
                    <a:pt x="63411" y="72552"/>
                  </a:lnTo>
                  <a:lnTo>
                    <a:pt x="63411" y="25172"/>
                  </a:lnTo>
                  <a:lnTo>
                    <a:pt x="63411" y="16711"/>
                  </a:lnTo>
                  <a:lnTo>
                    <a:pt x="60856" y="10376"/>
                  </a:lnTo>
                  <a:lnTo>
                    <a:pt x="55757" y="6240"/>
                  </a:lnTo>
                  <a:lnTo>
                    <a:pt x="50679" y="2083"/>
                  </a:lnTo>
                  <a:lnTo>
                    <a:pt x="43359" y="0"/>
                  </a:lnTo>
                  <a:lnTo>
                    <a:pt x="33831" y="0"/>
                  </a:lnTo>
                  <a:lnTo>
                    <a:pt x="28836" y="0"/>
                  </a:lnTo>
                  <a:lnTo>
                    <a:pt x="23978" y="586"/>
                  </a:lnTo>
                  <a:lnTo>
                    <a:pt x="19297" y="1717"/>
                  </a:lnTo>
                </a:path>
                <a:path w="63500" h="74295">
                  <a:moveTo>
                    <a:pt x="44113" y="45475"/>
                  </a:moveTo>
                  <a:lnTo>
                    <a:pt x="44113" y="49998"/>
                  </a:lnTo>
                  <a:lnTo>
                    <a:pt x="42679" y="53495"/>
                  </a:lnTo>
                  <a:lnTo>
                    <a:pt x="39831" y="55956"/>
                  </a:lnTo>
                  <a:lnTo>
                    <a:pt x="36962" y="58417"/>
                  </a:lnTo>
                  <a:lnTo>
                    <a:pt x="33475" y="59642"/>
                  </a:lnTo>
                  <a:lnTo>
                    <a:pt x="29318" y="59642"/>
                  </a:lnTo>
                  <a:lnTo>
                    <a:pt x="26512" y="59642"/>
                  </a:lnTo>
                  <a:lnTo>
                    <a:pt x="24261" y="59024"/>
                  </a:lnTo>
                  <a:lnTo>
                    <a:pt x="22522" y="57767"/>
                  </a:lnTo>
                  <a:lnTo>
                    <a:pt x="20784" y="56521"/>
                  </a:lnTo>
                  <a:lnTo>
                    <a:pt x="19905" y="54406"/>
                  </a:lnTo>
                  <a:lnTo>
                    <a:pt x="19905" y="51443"/>
                  </a:lnTo>
                  <a:lnTo>
                    <a:pt x="19905" y="48050"/>
                  </a:lnTo>
                  <a:lnTo>
                    <a:pt x="21119" y="45307"/>
                  </a:lnTo>
                  <a:lnTo>
                    <a:pt x="23569" y="43244"/>
                  </a:lnTo>
                  <a:lnTo>
                    <a:pt x="25999" y="41171"/>
                  </a:lnTo>
                  <a:lnTo>
                    <a:pt x="30355" y="40040"/>
                  </a:lnTo>
                  <a:lnTo>
                    <a:pt x="36616" y="39873"/>
                  </a:lnTo>
                  <a:lnTo>
                    <a:pt x="44113" y="39611"/>
                  </a:lnTo>
                  <a:lnTo>
                    <a:pt x="44113" y="45475"/>
                  </a:lnTo>
                </a:path>
              </a:pathLst>
            </a:custGeom>
            <a:ln w="4303">
              <a:solidFill>
                <a:srgbClr val="FFFFFF"/>
              </a:solidFill>
            </a:ln>
          </p:spPr>
          <p:txBody>
            <a:bodyPr wrap="square" lIns="0" tIns="0" rIns="0" bIns="0" rtlCol="0"/>
            <a:lstStyle/>
            <a:p>
              <a:endParaRPr/>
            </a:p>
          </p:txBody>
        </p:sp>
        <p:sp>
          <p:nvSpPr>
            <p:cNvPr id="139" name="object 139"/>
            <p:cNvSpPr/>
            <p:nvPr/>
          </p:nvSpPr>
          <p:spPr>
            <a:xfrm>
              <a:off x="17183307" y="5669200"/>
              <a:ext cx="107950" cy="73025"/>
            </a:xfrm>
            <a:custGeom>
              <a:avLst/>
              <a:gdLst/>
              <a:ahLst/>
              <a:cxnLst/>
              <a:rect l="l" t="t" r="r" b="b"/>
              <a:pathLst>
                <a:path w="107950" h="73025">
                  <a:moveTo>
                    <a:pt x="71474" y="2471"/>
                  </a:moveTo>
                  <a:lnTo>
                    <a:pt x="67600" y="4125"/>
                  </a:lnTo>
                  <a:lnTo>
                    <a:pt x="64626" y="6774"/>
                  </a:lnTo>
                  <a:lnTo>
                    <a:pt x="62511" y="10418"/>
                  </a:lnTo>
                  <a:lnTo>
                    <a:pt x="60773" y="10418"/>
                  </a:lnTo>
                  <a:lnTo>
                    <a:pt x="58835" y="6868"/>
                  </a:lnTo>
                  <a:lnTo>
                    <a:pt x="56040" y="4230"/>
                  </a:lnTo>
                  <a:lnTo>
                    <a:pt x="52417" y="2544"/>
                  </a:lnTo>
                  <a:lnTo>
                    <a:pt x="48794" y="837"/>
                  </a:lnTo>
                  <a:lnTo>
                    <a:pt x="44365" y="0"/>
                  </a:lnTo>
                  <a:lnTo>
                    <a:pt x="39150" y="0"/>
                  </a:lnTo>
                  <a:lnTo>
                    <a:pt x="36438" y="0"/>
                  </a:lnTo>
                  <a:lnTo>
                    <a:pt x="33768" y="356"/>
                  </a:lnTo>
                  <a:lnTo>
                    <a:pt x="31140" y="1078"/>
                  </a:lnTo>
                  <a:lnTo>
                    <a:pt x="28512" y="1790"/>
                  </a:lnTo>
                  <a:lnTo>
                    <a:pt x="18491" y="10418"/>
                  </a:lnTo>
                  <a:lnTo>
                    <a:pt x="17413" y="10418"/>
                  </a:lnTo>
                  <a:lnTo>
                    <a:pt x="14816" y="1340"/>
                  </a:lnTo>
                  <a:lnTo>
                    <a:pt x="0" y="1340"/>
                  </a:lnTo>
                  <a:lnTo>
                    <a:pt x="0" y="72427"/>
                  </a:lnTo>
                  <a:lnTo>
                    <a:pt x="19392" y="72427"/>
                  </a:lnTo>
                  <a:lnTo>
                    <a:pt x="19392" y="38972"/>
                  </a:lnTo>
                  <a:lnTo>
                    <a:pt x="19392" y="33925"/>
                  </a:lnTo>
                  <a:lnTo>
                    <a:pt x="25077" y="18219"/>
                  </a:lnTo>
                  <a:lnTo>
                    <a:pt x="27130" y="16407"/>
                  </a:lnTo>
                  <a:lnTo>
                    <a:pt x="29946" y="15507"/>
                  </a:lnTo>
                  <a:lnTo>
                    <a:pt x="33569" y="15507"/>
                  </a:lnTo>
                  <a:lnTo>
                    <a:pt x="36009" y="15507"/>
                  </a:lnTo>
                  <a:lnTo>
                    <a:pt x="44239" y="27507"/>
                  </a:lnTo>
                  <a:lnTo>
                    <a:pt x="44239" y="30899"/>
                  </a:lnTo>
                  <a:lnTo>
                    <a:pt x="44239" y="72427"/>
                  </a:lnTo>
                  <a:lnTo>
                    <a:pt x="63642" y="72427"/>
                  </a:lnTo>
                  <a:lnTo>
                    <a:pt x="63642" y="36742"/>
                  </a:lnTo>
                  <a:lnTo>
                    <a:pt x="63642" y="29915"/>
                  </a:lnTo>
                  <a:lnTo>
                    <a:pt x="64710" y="24669"/>
                  </a:lnTo>
                  <a:lnTo>
                    <a:pt x="66867" y="21015"/>
                  </a:lnTo>
                  <a:lnTo>
                    <a:pt x="69034" y="17339"/>
                  </a:lnTo>
                  <a:lnTo>
                    <a:pt x="72678" y="15507"/>
                  </a:lnTo>
                  <a:lnTo>
                    <a:pt x="77809" y="15507"/>
                  </a:lnTo>
                  <a:lnTo>
                    <a:pt x="81453" y="15507"/>
                  </a:lnTo>
                  <a:lnTo>
                    <a:pt x="84133" y="16805"/>
                  </a:lnTo>
                  <a:lnTo>
                    <a:pt x="85892" y="19381"/>
                  </a:lnTo>
                  <a:lnTo>
                    <a:pt x="87620" y="21967"/>
                  </a:lnTo>
                  <a:lnTo>
                    <a:pt x="88499" y="25810"/>
                  </a:lnTo>
                  <a:lnTo>
                    <a:pt x="88499" y="30899"/>
                  </a:lnTo>
                  <a:lnTo>
                    <a:pt x="88499" y="72427"/>
                  </a:lnTo>
                  <a:lnTo>
                    <a:pt x="107933" y="72427"/>
                  </a:lnTo>
                  <a:lnTo>
                    <a:pt x="107933" y="26072"/>
                  </a:lnTo>
                  <a:lnTo>
                    <a:pt x="107933" y="16941"/>
                  </a:lnTo>
                  <a:lnTo>
                    <a:pt x="105871" y="10324"/>
                  </a:lnTo>
                  <a:lnTo>
                    <a:pt x="101766" y="6188"/>
                  </a:lnTo>
                  <a:lnTo>
                    <a:pt x="97620" y="2062"/>
                  </a:lnTo>
                  <a:lnTo>
                    <a:pt x="91526" y="0"/>
                  </a:lnTo>
                  <a:lnTo>
                    <a:pt x="83473" y="0"/>
                  </a:lnTo>
                  <a:lnTo>
                    <a:pt x="79348" y="0"/>
                  </a:lnTo>
                  <a:lnTo>
                    <a:pt x="75369" y="827"/>
                  </a:lnTo>
                  <a:lnTo>
                    <a:pt x="71474" y="2471"/>
                  </a:lnTo>
                </a:path>
              </a:pathLst>
            </a:custGeom>
            <a:ln w="4303">
              <a:solidFill>
                <a:srgbClr val="FFFFFF"/>
              </a:solidFill>
            </a:ln>
          </p:spPr>
          <p:txBody>
            <a:bodyPr wrap="square" lIns="0" tIns="0" rIns="0" bIns="0" rtlCol="0"/>
            <a:lstStyle/>
            <a:p>
              <a:endParaRPr/>
            </a:p>
          </p:txBody>
        </p:sp>
        <p:sp>
          <p:nvSpPr>
            <p:cNvPr id="140" name="object 140"/>
            <p:cNvSpPr/>
            <p:nvPr/>
          </p:nvSpPr>
          <p:spPr>
            <a:xfrm>
              <a:off x="17299429" y="5669191"/>
              <a:ext cx="66040" cy="74295"/>
            </a:xfrm>
            <a:custGeom>
              <a:avLst/>
              <a:gdLst/>
              <a:ahLst/>
              <a:cxnLst/>
              <a:rect l="l" t="t" r="r" b="b"/>
              <a:pathLst>
                <a:path w="66040" h="74295">
                  <a:moveTo>
                    <a:pt x="16009" y="4167"/>
                  </a:moveTo>
                  <a:lnTo>
                    <a:pt x="0" y="29088"/>
                  </a:lnTo>
                  <a:lnTo>
                    <a:pt x="0" y="37391"/>
                  </a:lnTo>
                  <a:lnTo>
                    <a:pt x="0" y="45569"/>
                  </a:lnTo>
                  <a:lnTo>
                    <a:pt x="1539" y="52364"/>
                  </a:lnTo>
                  <a:lnTo>
                    <a:pt x="4680" y="57725"/>
                  </a:lnTo>
                  <a:lnTo>
                    <a:pt x="7779" y="63128"/>
                  </a:lnTo>
                  <a:lnTo>
                    <a:pt x="12083" y="67118"/>
                  </a:lnTo>
                  <a:lnTo>
                    <a:pt x="17570" y="69757"/>
                  </a:lnTo>
                  <a:lnTo>
                    <a:pt x="23056" y="72374"/>
                  </a:lnTo>
                  <a:lnTo>
                    <a:pt x="29360" y="73704"/>
                  </a:lnTo>
                  <a:lnTo>
                    <a:pt x="36470" y="73704"/>
                  </a:lnTo>
                  <a:lnTo>
                    <a:pt x="41967" y="73704"/>
                  </a:lnTo>
                  <a:lnTo>
                    <a:pt x="61485" y="68668"/>
                  </a:lnTo>
                  <a:lnTo>
                    <a:pt x="61485" y="53673"/>
                  </a:lnTo>
                  <a:lnTo>
                    <a:pt x="57485" y="55527"/>
                  </a:lnTo>
                  <a:lnTo>
                    <a:pt x="53631" y="56919"/>
                  </a:lnTo>
                  <a:lnTo>
                    <a:pt x="49830" y="57872"/>
                  </a:lnTo>
                  <a:lnTo>
                    <a:pt x="46071" y="58804"/>
                  </a:lnTo>
                  <a:lnTo>
                    <a:pt x="41925" y="59265"/>
                  </a:lnTo>
                  <a:lnTo>
                    <a:pt x="37370" y="59265"/>
                  </a:lnTo>
                  <a:lnTo>
                    <a:pt x="31915" y="59265"/>
                  </a:lnTo>
                  <a:lnTo>
                    <a:pt x="27632" y="57694"/>
                  </a:lnTo>
                  <a:lnTo>
                    <a:pt x="24564" y="54574"/>
                  </a:lnTo>
                  <a:lnTo>
                    <a:pt x="21486" y="51485"/>
                  </a:lnTo>
                  <a:lnTo>
                    <a:pt x="19852" y="47192"/>
                  </a:lnTo>
                  <a:lnTo>
                    <a:pt x="19653" y="41716"/>
                  </a:lnTo>
                  <a:lnTo>
                    <a:pt x="65484" y="41716"/>
                  </a:lnTo>
                  <a:lnTo>
                    <a:pt x="65484" y="32313"/>
                  </a:lnTo>
                  <a:lnTo>
                    <a:pt x="65484" y="25381"/>
                  </a:lnTo>
                  <a:lnTo>
                    <a:pt x="64196" y="19549"/>
                  </a:lnTo>
                  <a:lnTo>
                    <a:pt x="61600" y="14763"/>
                  </a:lnTo>
                  <a:lnTo>
                    <a:pt x="59013" y="9968"/>
                  </a:lnTo>
                  <a:lnTo>
                    <a:pt x="55349" y="6313"/>
                  </a:lnTo>
                  <a:lnTo>
                    <a:pt x="50616" y="3790"/>
                  </a:lnTo>
                  <a:lnTo>
                    <a:pt x="45852" y="1277"/>
                  </a:lnTo>
                  <a:lnTo>
                    <a:pt x="40197" y="0"/>
                  </a:lnTo>
                  <a:lnTo>
                    <a:pt x="33622" y="0"/>
                  </a:lnTo>
                  <a:lnTo>
                    <a:pt x="26931" y="0"/>
                  </a:lnTo>
                  <a:lnTo>
                    <a:pt x="21056" y="1392"/>
                  </a:lnTo>
                  <a:lnTo>
                    <a:pt x="16009" y="4167"/>
                  </a:lnTo>
                </a:path>
                <a:path w="66040" h="74295">
                  <a:moveTo>
                    <a:pt x="41297" y="15769"/>
                  </a:moveTo>
                  <a:lnTo>
                    <a:pt x="43265" y="17078"/>
                  </a:lnTo>
                  <a:lnTo>
                    <a:pt x="44742" y="18868"/>
                  </a:lnTo>
                  <a:lnTo>
                    <a:pt x="45736" y="21109"/>
                  </a:lnTo>
                  <a:lnTo>
                    <a:pt x="46742" y="23350"/>
                  </a:lnTo>
                  <a:lnTo>
                    <a:pt x="47255" y="25915"/>
                  </a:lnTo>
                  <a:lnTo>
                    <a:pt x="47286" y="28815"/>
                  </a:lnTo>
                  <a:lnTo>
                    <a:pt x="20083" y="28815"/>
                  </a:lnTo>
                  <a:lnTo>
                    <a:pt x="20470" y="23622"/>
                  </a:lnTo>
                  <a:lnTo>
                    <a:pt x="21894" y="19842"/>
                  </a:lnTo>
                  <a:lnTo>
                    <a:pt x="24365" y="17434"/>
                  </a:lnTo>
                  <a:lnTo>
                    <a:pt x="26857" y="14994"/>
                  </a:lnTo>
                  <a:lnTo>
                    <a:pt x="29999" y="13811"/>
                  </a:lnTo>
                  <a:lnTo>
                    <a:pt x="33747" y="13811"/>
                  </a:lnTo>
                  <a:lnTo>
                    <a:pt x="36794" y="13811"/>
                  </a:lnTo>
                  <a:lnTo>
                    <a:pt x="39339" y="14460"/>
                  </a:lnTo>
                  <a:lnTo>
                    <a:pt x="41297" y="15769"/>
                  </a:lnTo>
                </a:path>
              </a:pathLst>
            </a:custGeom>
            <a:ln w="4303">
              <a:solidFill>
                <a:srgbClr val="FFFFFF"/>
              </a:solidFill>
            </a:ln>
          </p:spPr>
          <p:txBody>
            <a:bodyPr wrap="square" lIns="0" tIns="0" rIns="0" bIns="0" rtlCol="0"/>
            <a:lstStyle/>
            <a:p>
              <a:endParaRPr/>
            </a:p>
          </p:txBody>
        </p:sp>
        <p:sp>
          <p:nvSpPr>
            <p:cNvPr id="141" name="object 141"/>
            <p:cNvSpPr/>
            <p:nvPr/>
          </p:nvSpPr>
          <p:spPr>
            <a:xfrm>
              <a:off x="17368927" y="5642687"/>
              <a:ext cx="66675" cy="100330"/>
            </a:xfrm>
            <a:custGeom>
              <a:avLst/>
              <a:gdLst/>
              <a:ahLst/>
              <a:cxnLst/>
              <a:rect l="l" t="t" r="r" b="b"/>
              <a:pathLst>
                <a:path w="66675" h="100329">
                  <a:moveTo>
                    <a:pt x="35799" y="98803"/>
                  </a:moveTo>
                  <a:lnTo>
                    <a:pt x="38323" y="97871"/>
                  </a:lnTo>
                  <a:lnTo>
                    <a:pt x="40532" y="96614"/>
                  </a:lnTo>
                  <a:lnTo>
                    <a:pt x="42375" y="95012"/>
                  </a:lnTo>
                  <a:lnTo>
                    <a:pt x="44218" y="93421"/>
                  </a:lnTo>
                  <a:lnTo>
                    <a:pt x="45747" y="91651"/>
                  </a:lnTo>
                  <a:lnTo>
                    <a:pt x="46972" y="89704"/>
                  </a:lnTo>
                  <a:lnTo>
                    <a:pt x="47799" y="89704"/>
                  </a:lnTo>
                  <a:lnTo>
                    <a:pt x="51558" y="98928"/>
                  </a:lnTo>
                  <a:lnTo>
                    <a:pt x="66437" y="98928"/>
                  </a:lnTo>
                  <a:lnTo>
                    <a:pt x="66437" y="0"/>
                  </a:lnTo>
                  <a:lnTo>
                    <a:pt x="46972" y="0"/>
                  </a:lnTo>
                  <a:lnTo>
                    <a:pt x="46972" y="22753"/>
                  </a:lnTo>
                  <a:lnTo>
                    <a:pt x="46972" y="25569"/>
                  </a:lnTo>
                  <a:lnTo>
                    <a:pt x="47160" y="28292"/>
                  </a:lnTo>
                  <a:lnTo>
                    <a:pt x="47527" y="30941"/>
                  </a:lnTo>
                  <a:lnTo>
                    <a:pt x="47883" y="33580"/>
                  </a:lnTo>
                  <a:lnTo>
                    <a:pt x="48197" y="35590"/>
                  </a:lnTo>
                  <a:lnTo>
                    <a:pt x="48438" y="36930"/>
                  </a:lnTo>
                  <a:lnTo>
                    <a:pt x="47799" y="36930"/>
                  </a:lnTo>
                  <a:lnTo>
                    <a:pt x="46490" y="34983"/>
                  </a:lnTo>
                  <a:lnTo>
                    <a:pt x="44888" y="33224"/>
                  </a:lnTo>
                  <a:lnTo>
                    <a:pt x="43003" y="31663"/>
                  </a:lnTo>
                  <a:lnTo>
                    <a:pt x="41140" y="30093"/>
                  </a:lnTo>
                  <a:lnTo>
                    <a:pt x="38899" y="28836"/>
                  </a:lnTo>
                  <a:lnTo>
                    <a:pt x="36292" y="27904"/>
                  </a:lnTo>
                  <a:lnTo>
                    <a:pt x="33716" y="26983"/>
                  </a:lnTo>
                  <a:lnTo>
                    <a:pt x="30732" y="26512"/>
                  </a:lnTo>
                  <a:lnTo>
                    <a:pt x="27329" y="26512"/>
                  </a:lnTo>
                  <a:lnTo>
                    <a:pt x="19193" y="26512"/>
                  </a:lnTo>
                  <a:lnTo>
                    <a:pt x="0" y="63505"/>
                  </a:lnTo>
                  <a:lnTo>
                    <a:pt x="465" y="71991"/>
                  </a:lnTo>
                  <a:lnTo>
                    <a:pt x="18920" y="100195"/>
                  </a:lnTo>
                  <a:lnTo>
                    <a:pt x="26826" y="100195"/>
                  </a:lnTo>
                  <a:lnTo>
                    <a:pt x="30271" y="100195"/>
                  </a:lnTo>
                  <a:lnTo>
                    <a:pt x="33266" y="99735"/>
                  </a:lnTo>
                  <a:lnTo>
                    <a:pt x="35799" y="98803"/>
                  </a:lnTo>
                </a:path>
                <a:path w="66675" h="100329">
                  <a:moveTo>
                    <a:pt x="23297" y="79474"/>
                  </a:moveTo>
                  <a:lnTo>
                    <a:pt x="20858" y="75945"/>
                  </a:lnTo>
                  <a:lnTo>
                    <a:pt x="19653" y="70720"/>
                  </a:lnTo>
                  <a:lnTo>
                    <a:pt x="19653" y="63767"/>
                  </a:lnTo>
                  <a:lnTo>
                    <a:pt x="19653" y="56804"/>
                  </a:lnTo>
                  <a:lnTo>
                    <a:pt x="20858" y="51485"/>
                  </a:lnTo>
                  <a:lnTo>
                    <a:pt x="23255" y="47820"/>
                  </a:lnTo>
                  <a:lnTo>
                    <a:pt x="25685" y="44113"/>
                  </a:lnTo>
                  <a:lnTo>
                    <a:pt x="29035" y="42270"/>
                  </a:lnTo>
                  <a:lnTo>
                    <a:pt x="33297" y="42270"/>
                  </a:lnTo>
                  <a:lnTo>
                    <a:pt x="39066" y="42270"/>
                  </a:lnTo>
                  <a:lnTo>
                    <a:pt x="43024" y="44113"/>
                  </a:lnTo>
                  <a:lnTo>
                    <a:pt x="45150" y="47789"/>
                  </a:lnTo>
                  <a:lnTo>
                    <a:pt x="47265" y="51443"/>
                  </a:lnTo>
                  <a:lnTo>
                    <a:pt x="48333" y="56731"/>
                  </a:lnTo>
                  <a:lnTo>
                    <a:pt x="48333" y="63631"/>
                  </a:lnTo>
                  <a:lnTo>
                    <a:pt x="48333" y="65746"/>
                  </a:lnTo>
                  <a:lnTo>
                    <a:pt x="38930" y="84740"/>
                  </a:lnTo>
                  <a:lnTo>
                    <a:pt x="33622" y="84740"/>
                  </a:lnTo>
                  <a:lnTo>
                    <a:pt x="29182" y="84740"/>
                  </a:lnTo>
                  <a:lnTo>
                    <a:pt x="25737" y="82981"/>
                  </a:lnTo>
                  <a:lnTo>
                    <a:pt x="23297" y="79474"/>
                  </a:lnTo>
                </a:path>
              </a:pathLst>
            </a:custGeom>
            <a:ln w="4303">
              <a:solidFill>
                <a:srgbClr val="FFFFFF"/>
              </a:solidFill>
            </a:ln>
          </p:spPr>
          <p:txBody>
            <a:bodyPr wrap="square" lIns="0" tIns="0" rIns="0" bIns="0" rtlCol="0"/>
            <a:lstStyle/>
            <a:p>
              <a:endParaRPr/>
            </a:p>
          </p:txBody>
        </p:sp>
        <p:sp>
          <p:nvSpPr>
            <p:cNvPr id="142" name="object 142"/>
            <p:cNvSpPr/>
            <p:nvPr/>
          </p:nvSpPr>
          <p:spPr>
            <a:xfrm>
              <a:off x="17443531" y="5669064"/>
              <a:ext cx="63500" cy="74295"/>
            </a:xfrm>
            <a:custGeom>
              <a:avLst/>
              <a:gdLst/>
              <a:ahLst/>
              <a:cxnLst/>
              <a:rect l="l" t="t" r="r" b="b"/>
              <a:pathLst>
                <a:path w="63500" h="74295">
                  <a:moveTo>
                    <a:pt x="19287" y="1717"/>
                  </a:moveTo>
                  <a:lnTo>
                    <a:pt x="14627" y="2848"/>
                  </a:lnTo>
                  <a:lnTo>
                    <a:pt x="10366" y="4439"/>
                  </a:lnTo>
                  <a:lnTo>
                    <a:pt x="6607" y="6418"/>
                  </a:lnTo>
                  <a:lnTo>
                    <a:pt x="13036" y="19528"/>
                  </a:lnTo>
                  <a:lnTo>
                    <a:pt x="16345" y="18051"/>
                  </a:lnTo>
                  <a:lnTo>
                    <a:pt x="19643" y="16805"/>
                  </a:lnTo>
                  <a:lnTo>
                    <a:pt x="22962" y="15831"/>
                  </a:lnTo>
                  <a:lnTo>
                    <a:pt x="26250" y="14858"/>
                  </a:lnTo>
                  <a:lnTo>
                    <a:pt x="29632" y="14376"/>
                  </a:lnTo>
                  <a:lnTo>
                    <a:pt x="33067" y="14376"/>
                  </a:lnTo>
                  <a:lnTo>
                    <a:pt x="36522" y="14376"/>
                  </a:lnTo>
                  <a:lnTo>
                    <a:pt x="39244" y="15235"/>
                  </a:lnTo>
                  <a:lnTo>
                    <a:pt x="41202" y="16983"/>
                  </a:lnTo>
                  <a:lnTo>
                    <a:pt x="43140" y="18721"/>
                  </a:lnTo>
                  <a:lnTo>
                    <a:pt x="44103" y="21465"/>
                  </a:lnTo>
                  <a:lnTo>
                    <a:pt x="44103" y="25172"/>
                  </a:lnTo>
                  <a:lnTo>
                    <a:pt x="44103" y="28292"/>
                  </a:lnTo>
                  <a:lnTo>
                    <a:pt x="2649" y="38197"/>
                  </a:lnTo>
                  <a:lnTo>
                    <a:pt x="0" y="43768"/>
                  </a:lnTo>
                  <a:lnTo>
                    <a:pt x="0" y="51307"/>
                  </a:lnTo>
                  <a:lnTo>
                    <a:pt x="0" y="56448"/>
                  </a:lnTo>
                  <a:lnTo>
                    <a:pt x="10711" y="71400"/>
                  </a:lnTo>
                  <a:lnTo>
                    <a:pt x="14030" y="73013"/>
                  </a:lnTo>
                  <a:lnTo>
                    <a:pt x="17790" y="73819"/>
                  </a:lnTo>
                  <a:lnTo>
                    <a:pt x="21999" y="73819"/>
                  </a:lnTo>
                  <a:lnTo>
                    <a:pt x="25936" y="73819"/>
                  </a:lnTo>
                  <a:lnTo>
                    <a:pt x="45579" y="62888"/>
                  </a:lnTo>
                  <a:lnTo>
                    <a:pt x="46113" y="62888"/>
                  </a:lnTo>
                  <a:lnTo>
                    <a:pt x="49841" y="72552"/>
                  </a:lnTo>
                  <a:lnTo>
                    <a:pt x="63401" y="72552"/>
                  </a:lnTo>
                  <a:lnTo>
                    <a:pt x="63401" y="25172"/>
                  </a:lnTo>
                  <a:lnTo>
                    <a:pt x="63401" y="16711"/>
                  </a:lnTo>
                  <a:lnTo>
                    <a:pt x="60856" y="10376"/>
                  </a:lnTo>
                  <a:lnTo>
                    <a:pt x="55746" y="6240"/>
                  </a:lnTo>
                  <a:lnTo>
                    <a:pt x="50668" y="2083"/>
                  </a:lnTo>
                  <a:lnTo>
                    <a:pt x="43349" y="0"/>
                  </a:lnTo>
                  <a:lnTo>
                    <a:pt x="33831" y="0"/>
                  </a:lnTo>
                  <a:lnTo>
                    <a:pt x="28826" y="0"/>
                  </a:lnTo>
                  <a:lnTo>
                    <a:pt x="23967" y="586"/>
                  </a:lnTo>
                  <a:lnTo>
                    <a:pt x="19287" y="1717"/>
                  </a:lnTo>
                </a:path>
                <a:path w="63500" h="74295">
                  <a:moveTo>
                    <a:pt x="44103" y="45475"/>
                  </a:moveTo>
                  <a:lnTo>
                    <a:pt x="44103" y="49998"/>
                  </a:lnTo>
                  <a:lnTo>
                    <a:pt x="42679" y="53495"/>
                  </a:lnTo>
                  <a:lnTo>
                    <a:pt x="39820" y="55956"/>
                  </a:lnTo>
                  <a:lnTo>
                    <a:pt x="36951" y="58417"/>
                  </a:lnTo>
                  <a:lnTo>
                    <a:pt x="33464" y="59642"/>
                  </a:lnTo>
                  <a:lnTo>
                    <a:pt x="29308" y="59642"/>
                  </a:lnTo>
                  <a:lnTo>
                    <a:pt x="26501" y="59642"/>
                  </a:lnTo>
                  <a:lnTo>
                    <a:pt x="24250" y="59024"/>
                  </a:lnTo>
                  <a:lnTo>
                    <a:pt x="22512" y="57767"/>
                  </a:lnTo>
                  <a:lnTo>
                    <a:pt x="20774" y="56521"/>
                  </a:lnTo>
                  <a:lnTo>
                    <a:pt x="19894" y="54406"/>
                  </a:lnTo>
                  <a:lnTo>
                    <a:pt x="19894" y="51443"/>
                  </a:lnTo>
                  <a:lnTo>
                    <a:pt x="19894" y="48050"/>
                  </a:lnTo>
                  <a:lnTo>
                    <a:pt x="21119" y="45307"/>
                  </a:lnTo>
                  <a:lnTo>
                    <a:pt x="23559" y="43244"/>
                  </a:lnTo>
                  <a:lnTo>
                    <a:pt x="25988" y="41171"/>
                  </a:lnTo>
                  <a:lnTo>
                    <a:pt x="30355" y="40040"/>
                  </a:lnTo>
                  <a:lnTo>
                    <a:pt x="36616" y="39873"/>
                  </a:lnTo>
                  <a:lnTo>
                    <a:pt x="44103" y="39611"/>
                  </a:lnTo>
                  <a:lnTo>
                    <a:pt x="44103" y="45475"/>
                  </a:lnTo>
                </a:path>
              </a:pathLst>
            </a:custGeom>
            <a:ln w="4303">
              <a:solidFill>
                <a:srgbClr val="FFFFFF"/>
              </a:solidFill>
            </a:ln>
          </p:spPr>
          <p:txBody>
            <a:bodyPr wrap="square" lIns="0" tIns="0" rIns="0" bIns="0" rtlCol="0"/>
            <a:lstStyle/>
            <a:p>
              <a:endParaRPr/>
            </a:p>
          </p:txBody>
        </p:sp>
      </p:grpSp>
      <p:sp>
        <p:nvSpPr>
          <p:cNvPr id="143" name="object 143"/>
          <p:cNvSpPr txBox="1"/>
          <p:nvPr/>
        </p:nvSpPr>
        <p:spPr>
          <a:xfrm>
            <a:off x="18125316" y="3153972"/>
            <a:ext cx="119380" cy="204470"/>
          </a:xfrm>
          <a:prstGeom prst="rect">
            <a:avLst/>
          </a:prstGeom>
        </p:spPr>
        <p:txBody>
          <a:bodyPr vert="horz" wrap="square" lIns="0" tIns="15240" rIns="0" bIns="0" rtlCol="0">
            <a:spAutoFit/>
          </a:bodyPr>
          <a:lstStyle/>
          <a:p>
            <a:pPr marL="12700">
              <a:lnSpc>
                <a:spcPct val="100000"/>
              </a:lnSpc>
              <a:spcBef>
                <a:spcPts val="120"/>
              </a:spcBef>
            </a:pPr>
            <a:r>
              <a:rPr sz="1150" b="1" spc="10" dirty="0">
                <a:latin typeface="Open Sans"/>
                <a:cs typeface="Open Sans"/>
              </a:rPr>
              <a:t>P</a:t>
            </a:r>
            <a:endParaRPr sz="1150">
              <a:latin typeface="Open Sans"/>
              <a:cs typeface="Open Sans"/>
            </a:endParaRPr>
          </a:p>
        </p:txBody>
      </p:sp>
      <p:grpSp>
        <p:nvGrpSpPr>
          <p:cNvPr id="144" name="object 144"/>
          <p:cNvGrpSpPr/>
          <p:nvPr/>
        </p:nvGrpSpPr>
        <p:grpSpPr>
          <a:xfrm>
            <a:off x="10344700" y="3058022"/>
            <a:ext cx="7882255" cy="3633470"/>
            <a:chOff x="10344700" y="3058022"/>
            <a:chExt cx="7882255" cy="3633470"/>
          </a:xfrm>
        </p:grpSpPr>
        <p:pic>
          <p:nvPicPr>
            <p:cNvPr id="145" name="object 145"/>
            <p:cNvPicPr/>
            <p:nvPr/>
          </p:nvPicPr>
          <p:blipFill>
            <a:blip r:embed="rId74" cstate="print"/>
            <a:stretch>
              <a:fillRect/>
            </a:stretch>
          </p:blipFill>
          <p:spPr>
            <a:xfrm>
              <a:off x="18149230" y="3207072"/>
              <a:ext cx="77693" cy="110541"/>
            </a:xfrm>
            <a:prstGeom prst="rect">
              <a:avLst/>
            </a:prstGeom>
          </p:spPr>
        </p:pic>
        <p:pic>
          <p:nvPicPr>
            <p:cNvPr id="146" name="object 146"/>
            <p:cNvPicPr/>
            <p:nvPr/>
          </p:nvPicPr>
          <p:blipFill>
            <a:blip r:embed="rId75" cstate="print"/>
            <a:stretch>
              <a:fillRect/>
            </a:stretch>
          </p:blipFill>
          <p:spPr>
            <a:xfrm>
              <a:off x="10344700" y="5270614"/>
              <a:ext cx="4301963" cy="1420323"/>
            </a:xfrm>
            <a:prstGeom prst="rect">
              <a:avLst/>
            </a:prstGeom>
          </p:spPr>
        </p:pic>
        <p:pic>
          <p:nvPicPr>
            <p:cNvPr id="147" name="object 147"/>
            <p:cNvPicPr/>
            <p:nvPr/>
          </p:nvPicPr>
          <p:blipFill>
            <a:blip r:embed="rId76" cstate="print"/>
            <a:stretch>
              <a:fillRect/>
            </a:stretch>
          </p:blipFill>
          <p:spPr>
            <a:xfrm>
              <a:off x="10867019" y="3058022"/>
              <a:ext cx="329791" cy="406102"/>
            </a:xfrm>
            <a:prstGeom prst="rect">
              <a:avLst/>
            </a:prstGeom>
          </p:spPr>
        </p:pic>
      </p:grpSp>
      <p:sp>
        <p:nvSpPr>
          <p:cNvPr id="148" name="object 148"/>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149" name="object 149"/>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150" name="object 150"/>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151" name="object 151"/>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90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1291" y="58636"/>
              <a:ext cx="14283962"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68" y="593896"/>
            <a:ext cx="1273727" cy="678793"/>
          </a:xfrm>
          <a:prstGeom prst="rect">
            <a:avLst/>
          </a:prstGeom>
        </p:spPr>
      </p:pic>
      <p:sp>
        <p:nvSpPr>
          <p:cNvPr id="9" name="object 9"/>
          <p:cNvSpPr txBox="1"/>
          <p:nvPr/>
        </p:nvSpPr>
        <p:spPr>
          <a:xfrm>
            <a:off x="1116908" y="2389969"/>
            <a:ext cx="5580380" cy="804545"/>
          </a:xfrm>
          <a:prstGeom prst="rect">
            <a:avLst/>
          </a:prstGeom>
        </p:spPr>
        <p:txBody>
          <a:bodyPr vert="horz" wrap="square" lIns="0" tIns="13335" rIns="0" bIns="0" rtlCol="0">
            <a:spAutoFit/>
          </a:bodyPr>
          <a:lstStyle/>
          <a:p>
            <a:pPr marL="12700" marR="5080">
              <a:lnSpc>
                <a:spcPct val="100000"/>
              </a:lnSpc>
              <a:spcBef>
                <a:spcPts val="105"/>
              </a:spcBef>
            </a:pPr>
            <a:r>
              <a:rPr sz="2550" b="1" i="1" dirty="0">
                <a:solidFill>
                  <a:srgbClr val="241B54"/>
                </a:solidFill>
                <a:latin typeface="Open Sans"/>
                <a:cs typeface="Open Sans"/>
              </a:rPr>
              <a:t>8.5.4</a:t>
            </a:r>
            <a:r>
              <a:rPr sz="2550" b="1" i="1" spc="-5" dirty="0">
                <a:solidFill>
                  <a:srgbClr val="241B54"/>
                </a:solidFill>
                <a:latin typeface="Open Sans"/>
                <a:cs typeface="Open Sans"/>
              </a:rPr>
              <a:t> </a:t>
            </a:r>
            <a:r>
              <a:rPr sz="2550" b="1" i="1" dirty="0">
                <a:solidFill>
                  <a:srgbClr val="241B54"/>
                </a:solidFill>
                <a:latin typeface="Open Sans"/>
                <a:cs typeface="Open Sans"/>
              </a:rPr>
              <a:t>Circular</a:t>
            </a:r>
            <a:r>
              <a:rPr sz="2550" b="1" i="1" spc="-5" dirty="0">
                <a:solidFill>
                  <a:srgbClr val="241B54"/>
                </a:solidFill>
                <a:latin typeface="Open Sans"/>
                <a:cs typeface="Open Sans"/>
              </a:rPr>
              <a:t> </a:t>
            </a:r>
            <a:r>
              <a:rPr sz="2550" b="1" i="1" dirty="0">
                <a:solidFill>
                  <a:srgbClr val="241B54"/>
                </a:solidFill>
                <a:latin typeface="Open Sans"/>
                <a:cs typeface="Open Sans"/>
              </a:rPr>
              <a:t>Economies</a:t>
            </a:r>
            <a:r>
              <a:rPr sz="2550" b="1" i="1" spc="-5" dirty="0">
                <a:solidFill>
                  <a:srgbClr val="241B54"/>
                </a:solidFill>
                <a:latin typeface="Open Sans"/>
                <a:cs typeface="Open Sans"/>
              </a:rPr>
              <a:t> </a:t>
            </a:r>
            <a:r>
              <a:rPr sz="2550" b="1" i="1" dirty="0">
                <a:solidFill>
                  <a:srgbClr val="241B54"/>
                </a:solidFill>
                <a:latin typeface="Open Sans"/>
                <a:cs typeface="Open Sans"/>
              </a:rPr>
              <a:t>and </a:t>
            </a:r>
            <a:r>
              <a:rPr sz="2550" b="1" i="1" spc="-10" dirty="0">
                <a:solidFill>
                  <a:srgbClr val="241B54"/>
                </a:solidFill>
                <a:latin typeface="Open Sans"/>
                <a:cs typeface="Open Sans"/>
              </a:rPr>
              <a:t>Bitcoin </a:t>
            </a:r>
            <a:r>
              <a:rPr sz="2550" b="1" i="1" dirty="0">
                <a:solidFill>
                  <a:srgbClr val="241B54"/>
                </a:solidFill>
                <a:latin typeface="Open Sans"/>
                <a:cs typeface="Open Sans"/>
              </a:rPr>
              <a:t>as</a:t>
            </a:r>
            <a:r>
              <a:rPr sz="2550" b="1" i="1" spc="-5" dirty="0">
                <a:solidFill>
                  <a:srgbClr val="241B54"/>
                </a:solidFill>
                <a:latin typeface="Open Sans"/>
                <a:cs typeface="Open Sans"/>
              </a:rPr>
              <a:t> </a:t>
            </a:r>
            <a:r>
              <a:rPr sz="2550" b="1" i="1" dirty="0">
                <a:solidFill>
                  <a:srgbClr val="241B54"/>
                </a:solidFill>
                <a:latin typeface="Open Sans"/>
                <a:cs typeface="Open Sans"/>
              </a:rPr>
              <a:t>a</a:t>
            </a:r>
            <a:r>
              <a:rPr sz="2550" b="1" i="1" spc="5" dirty="0">
                <a:solidFill>
                  <a:srgbClr val="241B54"/>
                </a:solidFill>
                <a:latin typeface="Open Sans"/>
                <a:cs typeface="Open Sans"/>
              </a:rPr>
              <a:t> </a:t>
            </a:r>
            <a:r>
              <a:rPr sz="2550" b="1" i="1" dirty="0">
                <a:solidFill>
                  <a:srgbClr val="241B54"/>
                </a:solidFill>
                <a:latin typeface="Open Sans"/>
                <a:cs typeface="Open Sans"/>
              </a:rPr>
              <a:t>Medium</a:t>
            </a:r>
            <a:r>
              <a:rPr sz="2550" b="1" i="1" spc="-5" dirty="0">
                <a:solidFill>
                  <a:srgbClr val="241B54"/>
                </a:solidFill>
                <a:latin typeface="Open Sans"/>
                <a:cs typeface="Open Sans"/>
              </a:rPr>
              <a:t> </a:t>
            </a:r>
            <a:r>
              <a:rPr sz="2550" b="1" i="1" dirty="0">
                <a:solidFill>
                  <a:srgbClr val="241B54"/>
                </a:solidFill>
                <a:latin typeface="Open Sans"/>
                <a:cs typeface="Open Sans"/>
              </a:rPr>
              <a:t>of </a:t>
            </a:r>
            <a:r>
              <a:rPr sz="2550" b="1" i="1" spc="-10" dirty="0">
                <a:solidFill>
                  <a:srgbClr val="241B54"/>
                </a:solidFill>
                <a:latin typeface="Open Sans"/>
                <a:cs typeface="Open Sans"/>
              </a:rPr>
              <a:t>Exchange</a:t>
            </a:r>
            <a:endParaRPr sz="2550">
              <a:latin typeface="Open Sans"/>
              <a:cs typeface="Open Sans"/>
            </a:endParaRPr>
          </a:p>
        </p:txBody>
      </p:sp>
      <p:sp>
        <p:nvSpPr>
          <p:cNvPr id="10" name="object 10"/>
          <p:cNvSpPr txBox="1"/>
          <p:nvPr/>
        </p:nvSpPr>
        <p:spPr>
          <a:xfrm>
            <a:off x="1116898" y="3500179"/>
            <a:ext cx="8626475" cy="1833835"/>
          </a:xfrm>
          <a:prstGeom prst="rect">
            <a:avLst/>
          </a:prstGeom>
        </p:spPr>
        <p:txBody>
          <a:bodyPr vert="horz" wrap="square" lIns="0" tIns="12065" rIns="0" bIns="0" rtlCol="0">
            <a:spAutoFit/>
          </a:bodyPr>
          <a:lstStyle/>
          <a:p>
            <a:pPr marL="12700" marR="340360">
              <a:lnSpc>
                <a:spcPct val="101800"/>
              </a:lnSpc>
              <a:spcBef>
                <a:spcPts val="95"/>
              </a:spcBef>
            </a:pP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concept</a:t>
            </a:r>
            <a:r>
              <a:rPr sz="1700" spc="5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lang="en-US" sz="1700" spc="60" dirty="0">
                <a:solidFill>
                  <a:srgbClr val="57585B"/>
                </a:solidFill>
                <a:latin typeface="Open Sans"/>
                <a:cs typeface="Open Sans"/>
              </a:rPr>
              <a:t>the </a:t>
            </a:r>
            <a:r>
              <a:rPr sz="1700" dirty="0">
                <a:solidFill>
                  <a:srgbClr val="57585B"/>
                </a:solidFill>
                <a:latin typeface="Open Sans"/>
                <a:cs typeface="Open Sans"/>
              </a:rPr>
              <a:t>circular</a:t>
            </a:r>
            <a:r>
              <a:rPr sz="1700" spc="50" dirty="0">
                <a:solidFill>
                  <a:srgbClr val="57585B"/>
                </a:solidFill>
                <a:latin typeface="Open Sans"/>
                <a:cs typeface="Open Sans"/>
              </a:rPr>
              <a:t> </a:t>
            </a:r>
            <a:r>
              <a:rPr sz="1700" dirty="0">
                <a:solidFill>
                  <a:srgbClr val="57585B"/>
                </a:solidFill>
                <a:latin typeface="Open Sans"/>
                <a:cs typeface="Open Sans"/>
              </a:rPr>
              <a:t>economy</a:t>
            </a:r>
            <a:r>
              <a:rPr sz="1700" spc="55" dirty="0">
                <a:solidFill>
                  <a:srgbClr val="57585B"/>
                </a:solidFill>
                <a:latin typeface="Open Sans"/>
                <a:cs typeface="Open Sans"/>
              </a:rPr>
              <a:t> </a:t>
            </a:r>
            <a:r>
              <a:rPr sz="1700" dirty="0">
                <a:solidFill>
                  <a:srgbClr val="57585B"/>
                </a:solidFill>
                <a:latin typeface="Open Sans"/>
                <a:cs typeface="Open Sans"/>
              </a:rPr>
              <a:t>comes</a:t>
            </a:r>
            <a:r>
              <a:rPr sz="1700" spc="60" dirty="0">
                <a:solidFill>
                  <a:srgbClr val="57585B"/>
                </a:solidFill>
                <a:latin typeface="Open Sans"/>
                <a:cs typeface="Open Sans"/>
              </a:rPr>
              <a:t> </a:t>
            </a:r>
            <a:r>
              <a:rPr sz="1700" dirty="0">
                <a:solidFill>
                  <a:srgbClr val="57585B"/>
                </a:solidFill>
                <a:latin typeface="Open Sans"/>
                <a:cs typeface="Open Sans"/>
              </a:rPr>
              <a:t>from</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idea</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minimizing</a:t>
            </a:r>
            <a:r>
              <a:rPr sz="1700" spc="50" dirty="0">
                <a:solidFill>
                  <a:srgbClr val="57585B"/>
                </a:solidFill>
                <a:latin typeface="Open Sans"/>
                <a:cs typeface="Open Sans"/>
              </a:rPr>
              <a:t> </a:t>
            </a:r>
            <a:r>
              <a:rPr sz="1700" dirty="0">
                <a:solidFill>
                  <a:srgbClr val="57585B"/>
                </a:solidFill>
                <a:latin typeface="Open Sans"/>
                <a:cs typeface="Open Sans"/>
              </a:rPr>
              <a:t>waste</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spc="-25" dirty="0">
                <a:solidFill>
                  <a:srgbClr val="57585B"/>
                </a:solidFill>
                <a:latin typeface="Open Sans"/>
                <a:cs typeface="Open Sans"/>
              </a:rPr>
              <a:t>an </a:t>
            </a:r>
            <a:r>
              <a:rPr sz="1700" dirty="0">
                <a:solidFill>
                  <a:srgbClr val="57585B"/>
                </a:solidFill>
                <a:latin typeface="Open Sans"/>
                <a:cs typeface="Open Sans"/>
              </a:rPr>
              <a:t>economy</a:t>
            </a:r>
            <a:r>
              <a:rPr sz="1700" spc="60" dirty="0">
                <a:solidFill>
                  <a:srgbClr val="57585B"/>
                </a:solidFill>
                <a:latin typeface="Open Sans"/>
                <a:cs typeface="Open Sans"/>
              </a:rPr>
              <a:t> </a:t>
            </a:r>
            <a:r>
              <a:rPr sz="1700" dirty="0">
                <a:solidFill>
                  <a:srgbClr val="57585B"/>
                </a:solidFill>
                <a:latin typeface="Open Sans"/>
                <a:cs typeface="Open Sans"/>
              </a:rPr>
              <a:t>by</a:t>
            </a:r>
            <a:r>
              <a:rPr sz="1700" spc="55" dirty="0">
                <a:solidFill>
                  <a:srgbClr val="57585B"/>
                </a:solidFill>
                <a:latin typeface="Open Sans"/>
                <a:cs typeface="Open Sans"/>
              </a:rPr>
              <a:t> </a:t>
            </a:r>
            <a:r>
              <a:rPr sz="1700" dirty="0">
                <a:solidFill>
                  <a:srgbClr val="57585B"/>
                </a:solidFill>
                <a:latin typeface="Open Sans"/>
                <a:cs typeface="Open Sans"/>
              </a:rPr>
              <a:t>reusing</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recycling</a:t>
            </a:r>
            <a:r>
              <a:rPr sz="1700" spc="60" dirty="0">
                <a:solidFill>
                  <a:srgbClr val="57585B"/>
                </a:solidFill>
                <a:latin typeface="Open Sans"/>
                <a:cs typeface="Open Sans"/>
              </a:rPr>
              <a:t> </a:t>
            </a:r>
            <a:r>
              <a:rPr sz="1700" dirty="0">
                <a:solidFill>
                  <a:srgbClr val="57585B"/>
                </a:solidFill>
                <a:latin typeface="Open Sans"/>
                <a:cs typeface="Open Sans"/>
              </a:rPr>
              <a:t>as</a:t>
            </a:r>
            <a:r>
              <a:rPr sz="1700" spc="55" dirty="0">
                <a:solidFill>
                  <a:srgbClr val="57585B"/>
                </a:solidFill>
                <a:latin typeface="Open Sans"/>
                <a:cs typeface="Open Sans"/>
              </a:rPr>
              <a:t> </a:t>
            </a:r>
            <a:r>
              <a:rPr sz="1700" dirty="0">
                <a:solidFill>
                  <a:srgbClr val="57585B"/>
                </a:solidFill>
                <a:latin typeface="Open Sans"/>
                <a:cs typeface="Open Sans"/>
              </a:rPr>
              <a:t>many</a:t>
            </a:r>
            <a:r>
              <a:rPr sz="1700" spc="55" dirty="0">
                <a:solidFill>
                  <a:srgbClr val="57585B"/>
                </a:solidFill>
                <a:latin typeface="Open Sans"/>
                <a:cs typeface="Open Sans"/>
              </a:rPr>
              <a:t> </a:t>
            </a:r>
            <a:r>
              <a:rPr sz="1700" dirty="0">
                <a:solidFill>
                  <a:srgbClr val="57585B"/>
                </a:solidFill>
                <a:latin typeface="Open Sans"/>
                <a:cs typeface="Open Sans"/>
              </a:rPr>
              <a:t>products</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byproducts</a:t>
            </a:r>
            <a:r>
              <a:rPr sz="1700" spc="60" dirty="0">
                <a:solidFill>
                  <a:srgbClr val="57585B"/>
                </a:solidFill>
                <a:latin typeface="Open Sans"/>
                <a:cs typeface="Open Sans"/>
              </a:rPr>
              <a:t> </a:t>
            </a:r>
            <a:r>
              <a:rPr sz="1700" dirty="0">
                <a:solidFill>
                  <a:srgbClr val="57585B"/>
                </a:solidFill>
                <a:latin typeface="Open Sans"/>
                <a:cs typeface="Open Sans"/>
              </a:rPr>
              <a:t>as</a:t>
            </a:r>
            <a:r>
              <a:rPr sz="1700" spc="55" dirty="0">
                <a:solidFill>
                  <a:srgbClr val="57585B"/>
                </a:solidFill>
                <a:latin typeface="Open Sans"/>
                <a:cs typeface="Open Sans"/>
              </a:rPr>
              <a:t> </a:t>
            </a:r>
            <a:r>
              <a:rPr sz="1700" spc="-10" dirty="0">
                <a:solidFill>
                  <a:srgbClr val="57585B"/>
                </a:solidFill>
                <a:latin typeface="Open Sans"/>
                <a:cs typeface="Open Sans"/>
              </a:rPr>
              <a:t>possible.</a:t>
            </a:r>
            <a:endParaRPr sz="1700" dirty="0">
              <a:latin typeface="Open Sans"/>
              <a:cs typeface="Open Sans"/>
            </a:endParaRPr>
          </a:p>
          <a:p>
            <a:pPr>
              <a:lnSpc>
                <a:spcPct val="100000"/>
              </a:lnSpc>
              <a:spcBef>
                <a:spcPts val="35"/>
              </a:spcBef>
            </a:pPr>
            <a:endParaRPr sz="1500" dirty="0">
              <a:latin typeface="Open Sans"/>
              <a:cs typeface="Open Sans"/>
            </a:endParaRPr>
          </a:p>
          <a:p>
            <a:pPr marL="12700" marR="5080">
              <a:lnSpc>
                <a:spcPct val="101800"/>
              </a:lnSpc>
            </a:pPr>
            <a:r>
              <a:rPr sz="1700" dirty="0">
                <a:solidFill>
                  <a:srgbClr val="57585B"/>
                </a:solidFill>
                <a:latin typeface="Open Sans"/>
                <a:cs typeface="Open Sans"/>
              </a:rPr>
              <a:t>Drawing</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concept,</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circular</a:t>
            </a:r>
            <a:r>
              <a:rPr sz="1700" spc="50" dirty="0">
                <a:solidFill>
                  <a:srgbClr val="57585B"/>
                </a:solidFill>
                <a:latin typeface="Open Sans"/>
                <a:cs typeface="Open Sans"/>
              </a:rPr>
              <a:t> </a:t>
            </a:r>
            <a:r>
              <a:rPr sz="1700" dirty="0">
                <a:solidFill>
                  <a:srgbClr val="57585B"/>
                </a:solidFill>
                <a:latin typeface="Open Sans"/>
                <a:cs typeface="Open Sans"/>
              </a:rPr>
              <a:t>economy</a:t>
            </a:r>
            <a:r>
              <a:rPr sz="1700" spc="55"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one</a:t>
            </a:r>
            <a:r>
              <a:rPr sz="1700" spc="55" dirty="0">
                <a:solidFill>
                  <a:srgbClr val="57585B"/>
                </a:solidFill>
                <a:latin typeface="Open Sans"/>
                <a:cs typeface="Open Sans"/>
              </a:rPr>
              <a:t> </a:t>
            </a:r>
            <a:r>
              <a:rPr sz="1700" dirty="0">
                <a:solidFill>
                  <a:srgbClr val="57585B"/>
                </a:solidFill>
                <a:latin typeface="Open Sans"/>
                <a:cs typeface="Open Sans"/>
              </a:rPr>
              <a:t>where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transactions </a:t>
            </a:r>
            <a:r>
              <a:rPr sz="1700" dirty="0">
                <a:solidFill>
                  <a:srgbClr val="57585B"/>
                </a:solidFill>
                <a:latin typeface="Open Sans"/>
                <a:cs typeface="Open Sans"/>
              </a:rPr>
              <a:t>are</a:t>
            </a:r>
            <a:r>
              <a:rPr sz="1700" spc="45" dirty="0">
                <a:solidFill>
                  <a:srgbClr val="57585B"/>
                </a:solidFill>
                <a:latin typeface="Open Sans"/>
                <a:cs typeface="Open Sans"/>
              </a:rPr>
              <a:t> </a:t>
            </a:r>
            <a:r>
              <a:rPr sz="1700" dirty="0">
                <a:solidFill>
                  <a:srgbClr val="57585B"/>
                </a:solidFill>
                <a:latin typeface="Open Sans"/>
                <a:cs typeface="Open Sans"/>
              </a:rPr>
              <a:t>made</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where</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money</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form</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stays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spc="-10" dirty="0">
                <a:solidFill>
                  <a:srgbClr val="57585B"/>
                </a:solidFill>
                <a:latin typeface="Open Sans"/>
                <a:cs typeface="Open Sans"/>
              </a:rPr>
              <a:t>grows </a:t>
            </a:r>
            <a:r>
              <a:rPr sz="1700" dirty="0">
                <a:solidFill>
                  <a:srgbClr val="57585B"/>
                </a:solidFill>
                <a:latin typeface="Open Sans"/>
                <a:cs typeface="Open Sans"/>
              </a:rPr>
              <a:t>within</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economy,</a:t>
            </a:r>
            <a:r>
              <a:rPr sz="1700" spc="55" dirty="0">
                <a:solidFill>
                  <a:srgbClr val="57585B"/>
                </a:solidFill>
                <a:latin typeface="Open Sans"/>
                <a:cs typeface="Open Sans"/>
              </a:rPr>
              <a:t> </a:t>
            </a:r>
            <a:r>
              <a:rPr sz="1700" dirty="0">
                <a:solidFill>
                  <a:srgbClr val="57585B"/>
                </a:solidFill>
                <a:latin typeface="Open Sans"/>
                <a:cs typeface="Open Sans"/>
              </a:rPr>
              <a:t>benefitting</a:t>
            </a:r>
            <a:r>
              <a:rPr sz="1700" spc="55" dirty="0">
                <a:solidFill>
                  <a:srgbClr val="57585B"/>
                </a:solidFill>
                <a:latin typeface="Open Sans"/>
                <a:cs typeface="Open Sans"/>
              </a:rPr>
              <a:t> </a:t>
            </a:r>
            <a:r>
              <a:rPr sz="1700" dirty="0">
                <a:solidFill>
                  <a:srgbClr val="57585B"/>
                </a:solidFill>
                <a:latin typeface="Open Sans"/>
                <a:cs typeface="Open Sans"/>
              </a:rPr>
              <a:t>its</a:t>
            </a:r>
            <a:r>
              <a:rPr sz="1700" spc="55" dirty="0">
                <a:solidFill>
                  <a:srgbClr val="57585B"/>
                </a:solidFill>
                <a:latin typeface="Open Sans"/>
                <a:cs typeface="Open Sans"/>
              </a:rPr>
              <a:t> </a:t>
            </a:r>
            <a:r>
              <a:rPr sz="1700" dirty="0">
                <a:solidFill>
                  <a:srgbClr val="57585B"/>
                </a:solidFill>
                <a:latin typeface="Open Sans"/>
                <a:cs typeface="Open Sans"/>
              </a:rPr>
              <a:t>individuals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spc="-10" dirty="0">
                <a:solidFill>
                  <a:srgbClr val="57585B"/>
                </a:solidFill>
                <a:latin typeface="Open Sans"/>
                <a:cs typeface="Open Sans"/>
              </a:rPr>
              <a:t>businesses.</a:t>
            </a:r>
            <a:endParaRPr sz="1700" dirty="0">
              <a:latin typeface="Open Sans"/>
              <a:cs typeface="Open Sans"/>
            </a:endParaRPr>
          </a:p>
        </p:txBody>
      </p:sp>
      <p:grpSp>
        <p:nvGrpSpPr>
          <p:cNvPr id="11" name="object 11"/>
          <p:cNvGrpSpPr/>
          <p:nvPr/>
        </p:nvGrpSpPr>
        <p:grpSpPr>
          <a:xfrm>
            <a:off x="7150972" y="2419699"/>
            <a:ext cx="930910" cy="813435"/>
            <a:chOff x="7150972" y="2419699"/>
            <a:chExt cx="930910" cy="813435"/>
          </a:xfrm>
        </p:grpSpPr>
        <p:sp>
          <p:nvSpPr>
            <p:cNvPr id="12" name="object 12"/>
            <p:cNvSpPr/>
            <p:nvPr/>
          </p:nvSpPr>
          <p:spPr>
            <a:xfrm>
              <a:off x="7150972" y="2419699"/>
              <a:ext cx="807085" cy="773430"/>
            </a:xfrm>
            <a:custGeom>
              <a:avLst/>
              <a:gdLst/>
              <a:ahLst/>
              <a:cxnLst/>
              <a:rect l="l" t="t" r="r" b="b"/>
              <a:pathLst>
                <a:path w="807084" h="773430">
                  <a:moveTo>
                    <a:pt x="384889" y="0"/>
                  </a:moveTo>
                  <a:lnTo>
                    <a:pt x="337930" y="4838"/>
                  </a:lnTo>
                  <a:lnTo>
                    <a:pt x="290593" y="14922"/>
                  </a:lnTo>
                  <a:lnTo>
                    <a:pt x="253475" y="26962"/>
                  </a:lnTo>
                  <a:lnTo>
                    <a:pt x="218180" y="42539"/>
                  </a:lnTo>
                  <a:lnTo>
                    <a:pt x="184627" y="61366"/>
                  </a:lnTo>
                  <a:lnTo>
                    <a:pt x="152733" y="83160"/>
                  </a:lnTo>
                  <a:lnTo>
                    <a:pt x="115156" y="115222"/>
                  </a:lnTo>
                  <a:lnTo>
                    <a:pt x="83027" y="150951"/>
                  </a:lnTo>
                  <a:lnTo>
                    <a:pt x="55999" y="190074"/>
                  </a:lnTo>
                  <a:lnTo>
                    <a:pt x="33728" y="232316"/>
                  </a:lnTo>
                  <a:lnTo>
                    <a:pt x="15868" y="277406"/>
                  </a:lnTo>
                  <a:lnTo>
                    <a:pt x="5007" y="319853"/>
                  </a:lnTo>
                  <a:lnTo>
                    <a:pt x="225" y="363361"/>
                  </a:lnTo>
                  <a:lnTo>
                    <a:pt x="0" y="399410"/>
                  </a:lnTo>
                  <a:lnTo>
                    <a:pt x="2939" y="435052"/>
                  </a:lnTo>
                  <a:lnTo>
                    <a:pt x="19837" y="505179"/>
                  </a:lnTo>
                  <a:lnTo>
                    <a:pt x="38811" y="550264"/>
                  </a:lnTo>
                  <a:lnTo>
                    <a:pt x="62296" y="592092"/>
                  </a:lnTo>
                  <a:lnTo>
                    <a:pt x="90593" y="630504"/>
                  </a:lnTo>
                  <a:lnTo>
                    <a:pt x="124000" y="665343"/>
                  </a:lnTo>
                  <a:lnTo>
                    <a:pt x="162817" y="696451"/>
                  </a:lnTo>
                  <a:lnTo>
                    <a:pt x="227870" y="734395"/>
                  </a:lnTo>
                  <a:lnTo>
                    <a:pt x="299158" y="759883"/>
                  </a:lnTo>
                  <a:lnTo>
                    <a:pt x="370615" y="771764"/>
                  </a:lnTo>
                  <a:lnTo>
                    <a:pt x="406703" y="773090"/>
                  </a:lnTo>
                  <a:lnTo>
                    <a:pt x="443070" y="771213"/>
                  </a:lnTo>
                  <a:lnTo>
                    <a:pt x="488949" y="764317"/>
                  </a:lnTo>
                  <a:lnTo>
                    <a:pt x="533161" y="752631"/>
                  </a:lnTo>
                  <a:lnTo>
                    <a:pt x="575701" y="736161"/>
                  </a:lnTo>
                  <a:lnTo>
                    <a:pt x="616562" y="714911"/>
                  </a:lnTo>
                  <a:lnTo>
                    <a:pt x="664823" y="681019"/>
                  </a:lnTo>
                  <a:lnTo>
                    <a:pt x="707187" y="640390"/>
                  </a:lnTo>
                  <a:lnTo>
                    <a:pt x="712276" y="634735"/>
                  </a:lnTo>
                  <a:lnTo>
                    <a:pt x="601369" y="604851"/>
                  </a:lnTo>
                  <a:lnTo>
                    <a:pt x="602458" y="603124"/>
                  </a:lnTo>
                  <a:lnTo>
                    <a:pt x="630801" y="572842"/>
                  </a:lnTo>
                  <a:lnTo>
                    <a:pt x="686431" y="512843"/>
                  </a:lnTo>
                  <a:lnTo>
                    <a:pt x="737451" y="459311"/>
                  </a:lnTo>
                  <a:lnTo>
                    <a:pt x="806608" y="384460"/>
                  </a:lnTo>
                  <a:lnTo>
                    <a:pt x="806902" y="382282"/>
                  </a:lnTo>
                  <a:lnTo>
                    <a:pt x="806199" y="366219"/>
                  </a:lnTo>
                  <a:lnTo>
                    <a:pt x="801876" y="326012"/>
                  </a:lnTo>
                  <a:lnTo>
                    <a:pt x="789092" y="273191"/>
                  </a:lnTo>
                  <a:lnTo>
                    <a:pt x="769574" y="223421"/>
                  </a:lnTo>
                  <a:lnTo>
                    <a:pt x="742872" y="176874"/>
                  </a:lnTo>
                  <a:lnTo>
                    <a:pt x="708538" y="133724"/>
                  </a:lnTo>
                  <a:lnTo>
                    <a:pt x="677743" y="103342"/>
                  </a:lnTo>
                  <a:lnTo>
                    <a:pt x="644393" y="76392"/>
                  </a:lnTo>
                  <a:lnTo>
                    <a:pt x="608225" y="53120"/>
                  </a:lnTo>
                  <a:lnTo>
                    <a:pt x="568972" y="33769"/>
                  </a:lnTo>
                  <a:lnTo>
                    <a:pt x="523510" y="17292"/>
                  </a:lnTo>
                  <a:lnTo>
                    <a:pt x="477677" y="6194"/>
                  </a:lnTo>
                  <a:lnTo>
                    <a:pt x="431471" y="440"/>
                  </a:lnTo>
                  <a:lnTo>
                    <a:pt x="384889" y="0"/>
                  </a:lnTo>
                  <a:close/>
                </a:path>
              </a:pathLst>
            </a:custGeom>
            <a:solidFill>
              <a:srgbClr val="FD8F00"/>
            </a:solidFill>
          </p:spPr>
          <p:txBody>
            <a:bodyPr wrap="square" lIns="0" tIns="0" rIns="0" bIns="0" rtlCol="0"/>
            <a:lstStyle/>
            <a:p>
              <a:endParaRPr/>
            </a:p>
          </p:txBody>
        </p:sp>
        <p:sp>
          <p:nvSpPr>
            <p:cNvPr id="13" name="object 13"/>
            <p:cNvSpPr/>
            <p:nvPr/>
          </p:nvSpPr>
          <p:spPr>
            <a:xfrm>
              <a:off x="7794086" y="2771483"/>
              <a:ext cx="287655" cy="461645"/>
            </a:xfrm>
            <a:custGeom>
              <a:avLst/>
              <a:gdLst/>
              <a:ahLst/>
              <a:cxnLst/>
              <a:rect l="l" t="t" r="r" b="b"/>
              <a:pathLst>
                <a:path w="287654" h="461644">
                  <a:moveTo>
                    <a:pt x="225773" y="0"/>
                  </a:moveTo>
                  <a:lnTo>
                    <a:pt x="64742" y="172739"/>
                  </a:lnTo>
                  <a:lnTo>
                    <a:pt x="0" y="241301"/>
                  </a:lnTo>
                  <a:lnTo>
                    <a:pt x="127776" y="275384"/>
                  </a:lnTo>
                  <a:lnTo>
                    <a:pt x="128079" y="276913"/>
                  </a:lnTo>
                  <a:lnTo>
                    <a:pt x="111072" y="312069"/>
                  </a:lnTo>
                  <a:lnTo>
                    <a:pt x="96735" y="342756"/>
                  </a:lnTo>
                  <a:lnTo>
                    <a:pt x="82170" y="373345"/>
                  </a:lnTo>
                  <a:lnTo>
                    <a:pt x="61827" y="413307"/>
                  </a:lnTo>
                  <a:lnTo>
                    <a:pt x="39946" y="460226"/>
                  </a:lnTo>
                  <a:lnTo>
                    <a:pt x="41297" y="461054"/>
                  </a:lnTo>
                  <a:lnTo>
                    <a:pt x="76582" y="427408"/>
                  </a:lnTo>
                  <a:lnTo>
                    <a:pt x="111679" y="393561"/>
                  </a:lnTo>
                  <a:lnTo>
                    <a:pt x="181681" y="325543"/>
                  </a:lnTo>
                  <a:lnTo>
                    <a:pt x="252048" y="257552"/>
                  </a:lnTo>
                  <a:lnTo>
                    <a:pt x="287603" y="223741"/>
                  </a:lnTo>
                  <a:lnTo>
                    <a:pt x="283206" y="222338"/>
                  </a:lnTo>
                  <a:lnTo>
                    <a:pt x="138131" y="184905"/>
                  </a:lnTo>
                  <a:lnTo>
                    <a:pt x="138309" y="183408"/>
                  </a:lnTo>
                  <a:lnTo>
                    <a:pt x="181716" y="93128"/>
                  </a:lnTo>
                  <a:lnTo>
                    <a:pt x="202657" y="50071"/>
                  </a:lnTo>
                  <a:lnTo>
                    <a:pt x="224904" y="5539"/>
                  </a:lnTo>
                  <a:lnTo>
                    <a:pt x="226265" y="3916"/>
                  </a:lnTo>
                  <a:lnTo>
                    <a:pt x="225773" y="0"/>
                  </a:lnTo>
                  <a:close/>
                </a:path>
              </a:pathLst>
            </a:custGeom>
            <a:solidFill>
              <a:srgbClr val="FDB800"/>
            </a:solidFill>
          </p:spPr>
          <p:txBody>
            <a:bodyPr wrap="square" lIns="0" tIns="0" rIns="0" bIns="0" rtlCol="0"/>
            <a:lstStyle/>
            <a:p>
              <a:endParaRPr/>
            </a:p>
          </p:txBody>
        </p:sp>
        <p:sp>
          <p:nvSpPr>
            <p:cNvPr id="14" name="object 14"/>
            <p:cNvSpPr/>
            <p:nvPr/>
          </p:nvSpPr>
          <p:spPr>
            <a:xfrm>
              <a:off x="7347638" y="2554085"/>
              <a:ext cx="386715" cy="490220"/>
            </a:xfrm>
            <a:custGeom>
              <a:avLst/>
              <a:gdLst/>
              <a:ahLst/>
              <a:cxnLst/>
              <a:rect l="l" t="t" r="r" b="b"/>
              <a:pathLst>
                <a:path w="386715" h="490219">
                  <a:moveTo>
                    <a:pt x="190947" y="0"/>
                  </a:moveTo>
                  <a:lnTo>
                    <a:pt x="189753" y="1225"/>
                  </a:lnTo>
                  <a:lnTo>
                    <a:pt x="172539" y="69055"/>
                  </a:lnTo>
                  <a:lnTo>
                    <a:pt x="170832" y="69579"/>
                  </a:lnTo>
                  <a:lnTo>
                    <a:pt x="83620" y="48721"/>
                  </a:lnTo>
                  <a:lnTo>
                    <a:pt x="81861" y="49642"/>
                  </a:lnTo>
                  <a:lnTo>
                    <a:pt x="78654" y="63057"/>
                  </a:lnTo>
                  <a:lnTo>
                    <a:pt x="70856" y="92792"/>
                  </a:lnTo>
                  <a:lnTo>
                    <a:pt x="71097" y="94143"/>
                  </a:lnTo>
                  <a:lnTo>
                    <a:pt x="99578" y="100352"/>
                  </a:lnTo>
                  <a:lnTo>
                    <a:pt x="111436" y="104277"/>
                  </a:lnTo>
                  <a:lnTo>
                    <a:pt x="119785" y="110829"/>
                  </a:lnTo>
                  <a:lnTo>
                    <a:pt x="123719" y="120678"/>
                  </a:lnTo>
                  <a:lnTo>
                    <a:pt x="122331" y="134498"/>
                  </a:lnTo>
                  <a:lnTo>
                    <a:pt x="100033" y="217971"/>
                  </a:lnTo>
                  <a:lnTo>
                    <a:pt x="87671" y="262644"/>
                  </a:lnTo>
                  <a:lnTo>
                    <a:pt x="74678" y="313676"/>
                  </a:lnTo>
                  <a:lnTo>
                    <a:pt x="71719" y="320874"/>
                  </a:lnTo>
                  <a:lnTo>
                    <a:pt x="67164" y="325490"/>
                  </a:lnTo>
                  <a:lnTo>
                    <a:pt x="60941" y="327526"/>
                  </a:lnTo>
                  <a:lnTo>
                    <a:pt x="52982" y="326984"/>
                  </a:lnTo>
                  <a:lnTo>
                    <a:pt x="33325" y="322446"/>
                  </a:lnTo>
                  <a:lnTo>
                    <a:pt x="22920" y="319560"/>
                  </a:lnTo>
                  <a:lnTo>
                    <a:pt x="21224" y="320210"/>
                  </a:lnTo>
                  <a:lnTo>
                    <a:pt x="11049" y="343599"/>
                  </a:lnTo>
                  <a:lnTo>
                    <a:pt x="0" y="367423"/>
                  </a:lnTo>
                  <a:lnTo>
                    <a:pt x="931" y="368470"/>
                  </a:lnTo>
                  <a:lnTo>
                    <a:pt x="87033" y="389077"/>
                  </a:lnTo>
                  <a:lnTo>
                    <a:pt x="88374" y="390071"/>
                  </a:lnTo>
                  <a:lnTo>
                    <a:pt x="70175" y="459179"/>
                  </a:lnTo>
                  <a:lnTo>
                    <a:pt x="71359" y="460593"/>
                  </a:lnTo>
                  <a:lnTo>
                    <a:pt x="84601" y="463339"/>
                  </a:lnTo>
                  <a:lnTo>
                    <a:pt x="101489" y="467321"/>
                  </a:lnTo>
                  <a:lnTo>
                    <a:pt x="114666" y="470886"/>
                  </a:lnTo>
                  <a:lnTo>
                    <a:pt x="115807" y="469430"/>
                  </a:lnTo>
                  <a:lnTo>
                    <a:pt x="133043" y="401317"/>
                  </a:lnTo>
                  <a:lnTo>
                    <a:pt x="134666" y="401129"/>
                  </a:lnTo>
                  <a:lnTo>
                    <a:pt x="154581" y="406594"/>
                  </a:lnTo>
                  <a:lnTo>
                    <a:pt x="167649" y="409139"/>
                  </a:lnTo>
                  <a:lnTo>
                    <a:pt x="168078" y="411170"/>
                  </a:lnTo>
                  <a:lnTo>
                    <a:pt x="150571" y="477849"/>
                  </a:lnTo>
                  <a:lnTo>
                    <a:pt x="150728" y="479493"/>
                  </a:lnTo>
                  <a:lnTo>
                    <a:pt x="163712" y="482181"/>
                  </a:lnTo>
                  <a:lnTo>
                    <a:pt x="180589" y="486232"/>
                  </a:lnTo>
                  <a:lnTo>
                    <a:pt x="193627" y="489848"/>
                  </a:lnTo>
                  <a:lnTo>
                    <a:pt x="194737" y="488372"/>
                  </a:lnTo>
                  <a:lnTo>
                    <a:pt x="211867" y="420824"/>
                  </a:lnTo>
                  <a:lnTo>
                    <a:pt x="212925" y="419327"/>
                  </a:lnTo>
                  <a:lnTo>
                    <a:pt x="233154" y="422672"/>
                  </a:lnTo>
                  <a:lnTo>
                    <a:pt x="248481" y="424459"/>
                  </a:lnTo>
                  <a:lnTo>
                    <a:pt x="263884" y="425384"/>
                  </a:lnTo>
                  <a:lnTo>
                    <a:pt x="279363" y="425254"/>
                  </a:lnTo>
                  <a:lnTo>
                    <a:pt x="299304" y="423044"/>
                  </a:lnTo>
                  <a:lnTo>
                    <a:pt x="334801" y="408840"/>
                  </a:lnTo>
                  <a:lnTo>
                    <a:pt x="367075" y="366118"/>
                  </a:lnTo>
                  <a:lnTo>
                    <a:pt x="375119" y="333225"/>
                  </a:lnTo>
                  <a:lnTo>
                    <a:pt x="374871" y="314157"/>
                  </a:lnTo>
                  <a:lnTo>
                    <a:pt x="345214" y="269562"/>
                  </a:lnTo>
                  <a:lnTo>
                    <a:pt x="334932" y="262965"/>
                  </a:lnTo>
                  <a:lnTo>
                    <a:pt x="328482" y="258840"/>
                  </a:lnTo>
                  <a:lnTo>
                    <a:pt x="370998" y="233030"/>
                  </a:lnTo>
                  <a:lnTo>
                    <a:pt x="386155" y="192601"/>
                  </a:lnTo>
                  <a:lnTo>
                    <a:pt x="385070" y="169678"/>
                  </a:lnTo>
                  <a:lnTo>
                    <a:pt x="357099" y="129859"/>
                  </a:lnTo>
                  <a:lnTo>
                    <a:pt x="316578" y="106834"/>
                  </a:lnTo>
                  <a:lnTo>
                    <a:pt x="297362" y="99944"/>
                  </a:lnTo>
                  <a:lnTo>
                    <a:pt x="296158" y="98332"/>
                  </a:lnTo>
                  <a:lnTo>
                    <a:pt x="314105" y="30239"/>
                  </a:lnTo>
                  <a:lnTo>
                    <a:pt x="313131" y="29150"/>
                  </a:lnTo>
                  <a:lnTo>
                    <a:pt x="292150" y="24394"/>
                  </a:lnTo>
                  <a:lnTo>
                    <a:pt x="271185" y="19046"/>
                  </a:lnTo>
                  <a:lnTo>
                    <a:pt x="270002" y="19695"/>
                  </a:lnTo>
                  <a:lnTo>
                    <a:pt x="253060" y="86049"/>
                  </a:lnTo>
                  <a:lnTo>
                    <a:pt x="251929" y="86803"/>
                  </a:lnTo>
                  <a:lnTo>
                    <a:pt x="241602" y="84243"/>
                  </a:lnTo>
                  <a:lnTo>
                    <a:pt x="228151" y="81291"/>
                  </a:lnTo>
                  <a:lnTo>
                    <a:pt x="217103" y="79285"/>
                  </a:lnTo>
                  <a:lnTo>
                    <a:pt x="216548" y="77882"/>
                  </a:lnTo>
                  <a:lnTo>
                    <a:pt x="233898" y="11811"/>
                  </a:lnTo>
                  <a:lnTo>
                    <a:pt x="233186" y="10219"/>
                  </a:lnTo>
                  <a:lnTo>
                    <a:pt x="212035" y="5495"/>
                  </a:lnTo>
                  <a:lnTo>
                    <a:pt x="190947" y="0"/>
                  </a:lnTo>
                  <a:close/>
                </a:path>
              </a:pathLst>
            </a:custGeom>
            <a:solidFill>
              <a:srgbClr val="FDFDFD"/>
            </a:solidFill>
          </p:spPr>
          <p:txBody>
            <a:bodyPr wrap="square" lIns="0" tIns="0" rIns="0" bIns="0" rtlCol="0"/>
            <a:lstStyle/>
            <a:p>
              <a:endParaRPr/>
            </a:p>
          </p:txBody>
        </p:sp>
        <p:pic>
          <p:nvPicPr>
            <p:cNvPr id="15" name="object 15"/>
            <p:cNvPicPr/>
            <p:nvPr/>
          </p:nvPicPr>
          <p:blipFill>
            <a:blip r:embed="rId6" cstate="print"/>
            <a:stretch>
              <a:fillRect/>
            </a:stretch>
          </p:blipFill>
          <p:spPr>
            <a:xfrm>
              <a:off x="7495363" y="2810738"/>
              <a:ext cx="137468" cy="107399"/>
            </a:xfrm>
            <a:prstGeom prst="rect">
              <a:avLst/>
            </a:prstGeom>
          </p:spPr>
        </p:pic>
        <p:pic>
          <p:nvPicPr>
            <p:cNvPr id="16" name="object 16"/>
            <p:cNvPicPr/>
            <p:nvPr/>
          </p:nvPicPr>
          <p:blipFill>
            <a:blip r:embed="rId7" cstate="print"/>
            <a:stretch>
              <a:fillRect/>
            </a:stretch>
          </p:blipFill>
          <p:spPr>
            <a:xfrm>
              <a:off x="7530440" y="2682925"/>
              <a:ext cx="115945" cy="96562"/>
            </a:xfrm>
            <a:prstGeom prst="rect">
              <a:avLst/>
            </a:prstGeom>
          </p:spPr>
        </p:pic>
      </p:grpSp>
      <p:sp>
        <p:nvSpPr>
          <p:cNvPr id="17" name="object 17"/>
          <p:cNvSpPr txBox="1"/>
          <p:nvPr/>
        </p:nvSpPr>
        <p:spPr>
          <a:xfrm>
            <a:off x="8018724" y="2333299"/>
            <a:ext cx="1754505" cy="728345"/>
          </a:xfrm>
          <a:prstGeom prst="rect">
            <a:avLst/>
          </a:prstGeom>
        </p:spPr>
        <p:txBody>
          <a:bodyPr vert="horz" wrap="square" lIns="0" tIns="13970" rIns="0" bIns="0" rtlCol="0">
            <a:spAutoFit/>
          </a:bodyPr>
          <a:lstStyle/>
          <a:p>
            <a:pPr marL="12700">
              <a:lnSpc>
                <a:spcPct val="100000"/>
              </a:lnSpc>
              <a:spcBef>
                <a:spcPts val="110"/>
              </a:spcBef>
            </a:pPr>
            <a:r>
              <a:rPr sz="4600" b="1" i="1" spc="-145" dirty="0">
                <a:solidFill>
                  <a:srgbClr val="4E4E4E"/>
                </a:solidFill>
                <a:latin typeface="Ubuntu"/>
                <a:cs typeface="Ubuntu"/>
              </a:rPr>
              <a:t>bitcoin</a:t>
            </a:r>
            <a:endParaRPr sz="4600">
              <a:latin typeface="Ubuntu"/>
              <a:cs typeface="Ubuntu"/>
            </a:endParaRPr>
          </a:p>
        </p:txBody>
      </p:sp>
      <p:sp>
        <p:nvSpPr>
          <p:cNvPr id="18" name="object 18"/>
          <p:cNvSpPr txBox="1"/>
          <p:nvPr/>
        </p:nvSpPr>
        <p:spPr>
          <a:xfrm>
            <a:off x="8081744" y="2976071"/>
            <a:ext cx="1685925" cy="180975"/>
          </a:xfrm>
          <a:prstGeom prst="rect">
            <a:avLst/>
          </a:prstGeom>
        </p:spPr>
        <p:txBody>
          <a:bodyPr vert="horz" wrap="square" lIns="0" tIns="14604" rIns="0" bIns="0" rtlCol="0">
            <a:spAutoFit/>
          </a:bodyPr>
          <a:lstStyle/>
          <a:p>
            <a:pPr marL="12700">
              <a:lnSpc>
                <a:spcPct val="100000"/>
              </a:lnSpc>
              <a:spcBef>
                <a:spcPts val="114"/>
              </a:spcBef>
            </a:pPr>
            <a:r>
              <a:rPr sz="1000" b="1" i="1" dirty="0">
                <a:solidFill>
                  <a:srgbClr val="4E4E4E"/>
                </a:solidFill>
                <a:latin typeface="Ubuntu"/>
                <a:cs typeface="Ubuntu"/>
              </a:rPr>
              <a:t>LIGHTNING</a:t>
            </a:r>
            <a:r>
              <a:rPr sz="1000" b="1" i="1" spc="55" dirty="0">
                <a:solidFill>
                  <a:srgbClr val="4E4E4E"/>
                </a:solidFill>
                <a:latin typeface="Ubuntu"/>
                <a:cs typeface="Ubuntu"/>
              </a:rPr>
              <a:t> </a:t>
            </a:r>
            <a:r>
              <a:rPr sz="1000" i="1" spc="-20" dirty="0">
                <a:solidFill>
                  <a:srgbClr val="4E4E4E"/>
                </a:solidFill>
                <a:latin typeface="Ubuntu"/>
                <a:cs typeface="Ubuntu"/>
              </a:rPr>
              <a:t>ACCEPTED</a:t>
            </a:r>
            <a:r>
              <a:rPr sz="1000" i="1" spc="25" dirty="0">
                <a:solidFill>
                  <a:srgbClr val="4E4E4E"/>
                </a:solidFill>
                <a:latin typeface="Ubuntu"/>
                <a:cs typeface="Ubuntu"/>
              </a:rPr>
              <a:t> </a:t>
            </a:r>
            <a:r>
              <a:rPr sz="1000" i="1" spc="-20" dirty="0">
                <a:solidFill>
                  <a:srgbClr val="4E4E4E"/>
                </a:solidFill>
                <a:latin typeface="Ubuntu"/>
                <a:cs typeface="Ubuntu"/>
              </a:rPr>
              <a:t>HERE</a:t>
            </a:r>
            <a:endParaRPr sz="1000">
              <a:latin typeface="Ubuntu"/>
              <a:cs typeface="Ubuntu"/>
            </a:endParaRPr>
          </a:p>
        </p:txBody>
      </p:sp>
      <p:sp>
        <p:nvSpPr>
          <p:cNvPr id="19" name="object 19"/>
          <p:cNvSpPr txBox="1"/>
          <p:nvPr/>
        </p:nvSpPr>
        <p:spPr>
          <a:xfrm>
            <a:off x="1116898" y="5455510"/>
            <a:ext cx="2797810" cy="160909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Lightning</a:t>
            </a:r>
            <a:r>
              <a:rPr sz="1700" spc="55" dirty="0">
                <a:solidFill>
                  <a:srgbClr val="57585B"/>
                </a:solidFill>
                <a:latin typeface="Open Sans"/>
                <a:cs typeface="Open Sans"/>
              </a:rPr>
              <a:t> </a:t>
            </a:r>
            <a:r>
              <a:rPr sz="1700" spc="-10" dirty="0">
                <a:solidFill>
                  <a:srgbClr val="57585B"/>
                </a:solidFill>
                <a:latin typeface="Open Sans"/>
                <a:cs typeface="Open Sans"/>
              </a:rPr>
              <a:t>Network </a:t>
            </a:r>
            <a:r>
              <a:rPr sz="1700" dirty="0">
                <a:solidFill>
                  <a:srgbClr val="57585B"/>
                </a:solidFill>
                <a:latin typeface="Open Sans"/>
                <a:cs typeface="Open Sans"/>
              </a:rPr>
              <a:t>enables</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65" dirty="0">
                <a:solidFill>
                  <a:srgbClr val="57585B"/>
                </a:solidFill>
                <a:latin typeface="Open Sans"/>
                <a:cs typeface="Open Sans"/>
              </a:rPr>
              <a:t> </a:t>
            </a:r>
            <a:r>
              <a:rPr sz="1700" spc="-10" dirty="0">
                <a:solidFill>
                  <a:srgbClr val="57585B"/>
                </a:solidFill>
                <a:latin typeface="Open Sans"/>
                <a:cs typeface="Open Sans"/>
              </a:rPr>
              <a:t>circular </a:t>
            </a:r>
            <a:r>
              <a:rPr sz="1700" dirty="0">
                <a:solidFill>
                  <a:srgbClr val="57585B"/>
                </a:solidFill>
                <a:latin typeface="Open Sans"/>
                <a:cs typeface="Open Sans"/>
              </a:rPr>
              <a:t>economies</a:t>
            </a:r>
            <a:r>
              <a:rPr sz="1700" spc="60" dirty="0">
                <a:solidFill>
                  <a:srgbClr val="57585B"/>
                </a:solidFill>
                <a:latin typeface="Open Sans"/>
                <a:cs typeface="Open Sans"/>
              </a:rPr>
              <a:t> </a:t>
            </a:r>
            <a:r>
              <a:rPr sz="1700" dirty="0">
                <a:solidFill>
                  <a:srgbClr val="57585B"/>
                </a:solidFill>
                <a:latin typeface="Open Sans"/>
                <a:cs typeface="Open Sans"/>
              </a:rPr>
              <a:t>to</a:t>
            </a:r>
            <a:r>
              <a:rPr sz="1700" spc="60" dirty="0">
                <a:solidFill>
                  <a:srgbClr val="57585B"/>
                </a:solidFill>
                <a:latin typeface="Open Sans"/>
                <a:cs typeface="Open Sans"/>
              </a:rPr>
              <a:t> </a:t>
            </a:r>
            <a:r>
              <a:rPr sz="1700" dirty="0">
                <a:solidFill>
                  <a:srgbClr val="57585B"/>
                </a:solidFill>
                <a:latin typeface="Open Sans"/>
                <a:cs typeface="Open Sans"/>
              </a:rPr>
              <a:t>flourish</a:t>
            </a:r>
            <a:r>
              <a:rPr sz="1700" spc="55" dirty="0">
                <a:solidFill>
                  <a:srgbClr val="57585B"/>
                </a:solidFill>
                <a:latin typeface="Open Sans"/>
                <a:cs typeface="Open Sans"/>
              </a:rPr>
              <a:t> </a:t>
            </a:r>
            <a:r>
              <a:rPr sz="1700" spc="-25" dirty="0">
                <a:solidFill>
                  <a:srgbClr val="57585B"/>
                </a:solidFill>
                <a:latin typeface="Open Sans"/>
                <a:cs typeface="Open Sans"/>
              </a:rPr>
              <a:t>all </a:t>
            </a:r>
            <a:r>
              <a:rPr sz="1700" dirty="0">
                <a:solidFill>
                  <a:srgbClr val="57585B"/>
                </a:solidFill>
                <a:latin typeface="Open Sans"/>
                <a:cs typeface="Open Sans"/>
              </a:rPr>
              <a:t>around</a:t>
            </a:r>
            <a:r>
              <a:rPr sz="1700" spc="70" dirty="0">
                <a:solidFill>
                  <a:srgbClr val="57585B"/>
                </a:solidFill>
                <a:latin typeface="Open Sans"/>
                <a:cs typeface="Open Sans"/>
              </a:rPr>
              <a:t> </a:t>
            </a:r>
            <a:r>
              <a:rPr sz="1700" dirty="0">
                <a:solidFill>
                  <a:srgbClr val="57585B"/>
                </a:solidFill>
                <a:latin typeface="Open Sans"/>
                <a:cs typeface="Open Sans"/>
              </a:rPr>
              <a:t>the</a:t>
            </a:r>
            <a:r>
              <a:rPr sz="1700" spc="70" dirty="0">
                <a:solidFill>
                  <a:srgbClr val="57585B"/>
                </a:solidFill>
                <a:latin typeface="Open Sans"/>
                <a:cs typeface="Open Sans"/>
              </a:rPr>
              <a:t> </a:t>
            </a:r>
            <a:r>
              <a:rPr sz="1700" dirty="0">
                <a:solidFill>
                  <a:srgbClr val="57585B"/>
                </a:solidFill>
                <a:latin typeface="Open Sans"/>
                <a:cs typeface="Open Sans"/>
              </a:rPr>
              <a:t>world,</a:t>
            </a:r>
            <a:r>
              <a:rPr sz="1700" spc="70" dirty="0">
                <a:solidFill>
                  <a:srgbClr val="57585B"/>
                </a:solidFill>
                <a:latin typeface="Open Sans"/>
                <a:cs typeface="Open Sans"/>
              </a:rPr>
              <a:t> </a:t>
            </a:r>
            <a:r>
              <a:rPr sz="1700" spc="-10" dirty="0">
                <a:solidFill>
                  <a:srgbClr val="57585B"/>
                </a:solidFill>
                <a:latin typeface="Open Sans"/>
                <a:cs typeface="Open Sans"/>
              </a:rPr>
              <a:t>thanks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near-instant</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low-</a:t>
            </a:r>
            <a:r>
              <a:rPr sz="1700" spc="-25" dirty="0">
                <a:solidFill>
                  <a:srgbClr val="57585B"/>
                </a:solidFill>
                <a:latin typeface="Open Sans"/>
                <a:cs typeface="Open Sans"/>
              </a:rPr>
              <a:t>fee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spc="-10" dirty="0">
                <a:solidFill>
                  <a:srgbClr val="57585B"/>
                </a:solidFill>
                <a:latin typeface="Open Sans"/>
                <a:cs typeface="Open Sans"/>
              </a:rPr>
              <a:t>transactions.</a:t>
            </a:r>
            <a:endParaRPr sz="1700">
              <a:latin typeface="Open Sans"/>
              <a:cs typeface="Open Sans"/>
            </a:endParaRPr>
          </a:p>
        </p:txBody>
      </p:sp>
      <p:sp>
        <p:nvSpPr>
          <p:cNvPr id="20" name="object 20"/>
          <p:cNvSpPr txBox="1"/>
          <p:nvPr/>
        </p:nvSpPr>
        <p:spPr>
          <a:xfrm>
            <a:off x="4696024" y="5455510"/>
            <a:ext cx="4996815"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first</a:t>
            </a:r>
            <a:r>
              <a:rPr sz="1700" spc="65" dirty="0">
                <a:solidFill>
                  <a:srgbClr val="57585B"/>
                </a:solidFill>
                <a:latin typeface="Open Sans"/>
                <a:cs typeface="Open Sans"/>
              </a:rPr>
              <a:t> </a:t>
            </a:r>
            <a:r>
              <a:rPr sz="1700" dirty="0">
                <a:solidFill>
                  <a:srgbClr val="57585B"/>
                </a:solidFill>
                <a:latin typeface="Open Sans"/>
                <a:cs typeface="Open Sans"/>
              </a:rPr>
              <a:t>Bitcoin</a:t>
            </a:r>
            <a:r>
              <a:rPr sz="1700" spc="60" dirty="0">
                <a:solidFill>
                  <a:srgbClr val="57585B"/>
                </a:solidFill>
                <a:latin typeface="Open Sans"/>
                <a:cs typeface="Open Sans"/>
              </a:rPr>
              <a:t> </a:t>
            </a:r>
            <a:r>
              <a:rPr sz="1700" dirty="0">
                <a:solidFill>
                  <a:srgbClr val="57585B"/>
                </a:solidFill>
                <a:latin typeface="Open Sans"/>
                <a:cs typeface="Open Sans"/>
              </a:rPr>
              <a:t>circular</a:t>
            </a:r>
            <a:r>
              <a:rPr sz="1700" spc="65" dirty="0">
                <a:solidFill>
                  <a:srgbClr val="57585B"/>
                </a:solidFill>
                <a:latin typeface="Open Sans"/>
                <a:cs typeface="Open Sans"/>
              </a:rPr>
              <a:t> </a:t>
            </a:r>
            <a:r>
              <a:rPr sz="1700" dirty="0">
                <a:solidFill>
                  <a:srgbClr val="57585B"/>
                </a:solidFill>
                <a:latin typeface="Open Sans"/>
                <a:cs typeface="Open Sans"/>
              </a:rPr>
              <a:t>economy</a:t>
            </a:r>
            <a:r>
              <a:rPr sz="1700" spc="70" dirty="0">
                <a:solidFill>
                  <a:srgbClr val="57585B"/>
                </a:solidFill>
                <a:latin typeface="Open Sans"/>
                <a:cs typeface="Open Sans"/>
              </a:rPr>
              <a:t> </a:t>
            </a:r>
            <a:r>
              <a:rPr sz="1700" dirty="0">
                <a:solidFill>
                  <a:srgbClr val="57585B"/>
                </a:solidFill>
                <a:latin typeface="Open Sans"/>
                <a:cs typeface="Open Sans"/>
              </a:rPr>
              <a:t>ever</a:t>
            </a:r>
            <a:r>
              <a:rPr sz="1700" spc="65" dirty="0">
                <a:solidFill>
                  <a:srgbClr val="57585B"/>
                </a:solidFill>
                <a:latin typeface="Open Sans"/>
                <a:cs typeface="Open Sans"/>
              </a:rPr>
              <a:t> </a:t>
            </a:r>
            <a:r>
              <a:rPr sz="1700" dirty="0">
                <a:solidFill>
                  <a:srgbClr val="57585B"/>
                </a:solidFill>
                <a:latin typeface="Open Sans"/>
                <a:cs typeface="Open Sans"/>
              </a:rPr>
              <a:t>created</a:t>
            </a:r>
            <a:r>
              <a:rPr sz="1700" spc="60" dirty="0">
                <a:solidFill>
                  <a:srgbClr val="57585B"/>
                </a:solidFill>
                <a:latin typeface="Open Sans"/>
                <a:cs typeface="Open Sans"/>
              </a:rPr>
              <a:t> </a:t>
            </a:r>
            <a:r>
              <a:rPr sz="1700" spc="-25" dirty="0">
                <a:solidFill>
                  <a:srgbClr val="57585B"/>
                </a:solidFill>
                <a:latin typeface="Open Sans"/>
                <a:cs typeface="Open Sans"/>
              </a:rPr>
              <a:t>is </a:t>
            </a:r>
            <a:r>
              <a:rPr sz="1700" dirty="0">
                <a:solidFill>
                  <a:srgbClr val="57585B"/>
                </a:solidFill>
                <a:latin typeface="Open Sans"/>
                <a:cs typeface="Open Sans"/>
              </a:rPr>
              <a:t>located</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Arnhem,</a:t>
            </a:r>
            <a:r>
              <a:rPr sz="1700" spc="55" dirty="0">
                <a:solidFill>
                  <a:srgbClr val="57585B"/>
                </a:solidFill>
                <a:latin typeface="Open Sans"/>
                <a:cs typeface="Open Sans"/>
              </a:rPr>
              <a:t> </a:t>
            </a:r>
            <a:r>
              <a:rPr sz="1700" dirty="0">
                <a:solidFill>
                  <a:srgbClr val="57585B"/>
                </a:solidFill>
                <a:latin typeface="Open Sans"/>
                <a:cs typeface="Open Sans"/>
              </a:rPr>
              <a:t>Netherlands.</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5" dirty="0">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sz="1700" spc="-10" dirty="0">
                <a:solidFill>
                  <a:srgbClr val="57585B"/>
                </a:solidFill>
                <a:latin typeface="Open Sans"/>
                <a:cs typeface="Open Sans"/>
              </a:rPr>
              <a:t>created </a:t>
            </a:r>
            <a:r>
              <a:rPr sz="1700" dirty="0">
                <a:solidFill>
                  <a:srgbClr val="57585B"/>
                </a:solidFill>
                <a:latin typeface="Open Sans"/>
                <a:cs typeface="Open Sans"/>
              </a:rPr>
              <a:t>way</a:t>
            </a:r>
            <a:r>
              <a:rPr sz="1700" spc="60" dirty="0">
                <a:solidFill>
                  <a:srgbClr val="57585B"/>
                </a:solidFill>
                <a:latin typeface="Open Sans"/>
                <a:cs typeface="Open Sans"/>
              </a:rPr>
              <a:t> </a:t>
            </a:r>
            <a:r>
              <a:rPr sz="1700" dirty="0">
                <a:solidFill>
                  <a:srgbClr val="57585B"/>
                </a:solidFill>
                <a:latin typeface="Open Sans"/>
                <a:cs typeface="Open Sans"/>
              </a:rPr>
              <a:t>before</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Lightning</a:t>
            </a:r>
            <a:r>
              <a:rPr sz="1700" spc="65" dirty="0">
                <a:solidFill>
                  <a:srgbClr val="57585B"/>
                </a:solidFill>
                <a:latin typeface="Open Sans"/>
                <a:cs typeface="Open Sans"/>
              </a:rPr>
              <a:t> </a:t>
            </a:r>
            <a:r>
              <a:rPr sz="1700" dirty="0">
                <a:solidFill>
                  <a:srgbClr val="57585B"/>
                </a:solidFill>
                <a:latin typeface="Open Sans"/>
                <a:cs typeface="Open Sans"/>
              </a:rPr>
              <a:t>Network</a:t>
            </a:r>
            <a:r>
              <a:rPr sz="1700" spc="60" dirty="0">
                <a:solidFill>
                  <a:srgbClr val="57585B"/>
                </a:solidFill>
                <a:latin typeface="Open Sans"/>
                <a:cs typeface="Open Sans"/>
              </a:rPr>
              <a:t> </a:t>
            </a:r>
            <a:r>
              <a:rPr sz="1700" dirty="0">
                <a:solidFill>
                  <a:srgbClr val="57585B"/>
                </a:solidFill>
                <a:latin typeface="Open Sans"/>
                <a:cs typeface="Open Sans"/>
              </a:rPr>
              <a:t>existed,</a:t>
            </a:r>
            <a:r>
              <a:rPr sz="1700" spc="60" dirty="0">
                <a:solidFill>
                  <a:srgbClr val="57585B"/>
                </a:solidFill>
                <a:latin typeface="Open Sans"/>
                <a:cs typeface="Open Sans"/>
              </a:rPr>
              <a:t> </a:t>
            </a:r>
            <a:r>
              <a:rPr sz="1700" spc="-25" dirty="0">
                <a:solidFill>
                  <a:srgbClr val="57585B"/>
                </a:solidFill>
                <a:latin typeface="Open Sans"/>
                <a:cs typeface="Open Sans"/>
              </a:rPr>
              <a:t>but </a:t>
            </a:r>
            <a:r>
              <a:rPr sz="1700" dirty="0">
                <a:solidFill>
                  <a:srgbClr val="57585B"/>
                </a:solidFill>
                <a:latin typeface="Open Sans"/>
                <a:cs typeface="Open Sans"/>
              </a:rPr>
              <a:t>back</a:t>
            </a:r>
            <a:r>
              <a:rPr sz="1700" spc="40" dirty="0">
                <a:solidFill>
                  <a:srgbClr val="57585B"/>
                </a:solidFill>
                <a:latin typeface="Open Sans"/>
                <a:cs typeface="Open Sans"/>
              </a:rPr>
              <a:t> </a:t>
            </a:r>
            <a:r>
              <a:rPr sz="1700" dirty="0">
                <a:solidFill>
                  <a:srgbClr val="57585B"/>
                </a:solidFill>
                <a:latin typeface="Open Sans"/>
                <a:cs typeface="Open Sans"/>
              </a:rPr>
              <a:t>then</a:t>
            </a:r>
            <a:r>
              <a:rPr sz="1700" spc="40" dirty="0">
                <a:solidFill>
                  <a:srgbClr val="57585B"/>
                </a:solidFill>
                <a:latin typeface="Open Sans"/>
                <a:cs typeface="Open Sans"/>
              </a:rPr>
              <a:t> </a:t>
            </a:r>
            <a:r>
              <a:rPr sz="1700" dirty="0">
                <a:solidFill>
                  <a:srgbClr val="57585B"/>
                </a:solidFill>
                <a:latin typeface="Open Sans"/>
                <a:cs typeface="Open Sans"/>
              </a:rPr>
              <a:t>on-chain</a:t>
            </a:r>
            <a:r>
              <a:rPr sz="1700" spc="45" dirty="0">
                <a:solidFill>
                  <a:srgbClr val="57585B"/>
                </a:solidFill>
                <a:latin typeface="Open Sans"/>
                <a:cs typeface="Open Sans"/>
              </a:rPr>
              <a:t> </a:t>
            </a:r>
            <a:r>
              <a:rPr sz="1700" dirty="0">
                <a:solidFill>
                  <a:srgbClr val="57585B"/>
                </a:solidFill>
                <a:latin typeface="Open Sans"/>
                <a:cs typeface="Open Sans"/>
              </a:rPr>
              <a:t>fees</a:t>
            </a:r>
            <a:r>
              <a:rPr sz="1700" spc="40" dirty="0">
                <a:solidFill>
                  <a:srgbClr val="57585B"/>
                </a:solidFill>
                <a:latin typeface="Open Sans"/>
                <a:cs typeface="Open Sans"/>
              </a:rPr>
              <a:t> </a:t>
            </a:r>
            <a:r>
              <a:rPr sz="1700" dirty="0">
                <a:solidFill>
                  <a:srgbClr val="57585B"/>
                </a:solidFill>
                <a:latin typeface="Open Sans"/>
                <a:cs typeface="Open Sans"/>
              </a:rPr>
              <a:t>were</a:t>
            </a:r>
            <a:r>
              <a:rPr sz="1700" spc="50" dirty="0">
                <a:solidFill>
                  <a:srgbClr val="57585B"/>
                </a:solidFill>
                <a:latin typeface="Open Sans"/>
                <a:cs typeface="Open Sans"/>
              </a:rPr>
              <a:t> </a:t>
            </a:r>
            <a:r>
              <a:rPr sz="1700" dirty="0">
                <a:solidFill>
                  <a:srgbClr val="57585B"/>
                </a:solidFill>
                <a:latin typeface="Open Sans"/>
                <a:cs typeface="Open Sans"/>
              </a:rPr>
              <a:t>really</a:t>
            </a:r>
            <a:r>
              <a:rPr sz="1700" spc="45" dirty="0">
                <a:solidFill>
                  <a:srgbClr val="57585B"/>
                </a:solidFill>
                <a:latin typeface="Open Sans"/>
                <a:cs typeface="Open Sans"/>
              </a:rPr>
              <a:t> </a:t>
            </a:r>
            <a:r>
              <a:rPr sz="1700" spc="-20" dirty="0">
                <a:solidFill>
                  <a:srgbClr val="57585B"/>
                </a:solidFill>
                <a:latin typeface="Open Sans"/>
                <a:cs typeface="Open Sans"/>
              </a:rPr>
              <a:t>low!</a:t>
            </a:r>
            <a:endParaRPr sz="1700">
              <a:latin typeface="Open Sans"/>
              <a:cs typeface="Open Sans"/>
            </a:endParaRPr>
          </a:p>
        </p:txBody>
      </p:sp>
      <p:pic>
        <p:nvPicPr>
          <p:cNvPr id="21" name="object 21"/>
          <p:cNvPicPr/>
          <p:nvPr/>
        </p:nvPicPr>
        <p:blipFill>
          <a:blip r:embed="rId8" cstate="print"/>
          <a:stretch>
            <a:fillRect/>
          </a:stretch>
        </p:blipFill>
        <p:spPr>
          <a:xfrm>
            <a:off x="4773708" y="7484431"/>
            <a:ext cx="5011921" cy="2852281"/>
          </a:xfrm>
          <a:prstGeom prst="rect">
            <a:avLst/>
          </a:prstGeom>
        </p:spPr>
      </p:pic>
      <p:sp>
        <p:nvSpPr>
          <p:cNvPr id="22" name="object 22"/>
          <p:cNvSpPr/>
          <p:nvPr/>
        </p:nvSpPr>
        <p:spPr>
          <a:xfrm>
            <a:off x="1908962" y="11308556"/>
            <a:ext cx="5264785" cy="0"/>
          </a:xfrm>
          <a:custGeom>
            <a:avLst/>
            <a:gdLst/>
            <a:ahLst/>
            <a:cxnLst/>
            <a:rect l="l" t="t" r="r" b="b"/>
            <a:pathLst>
              <a:path w="5264784">
                <a:moveTo>
                  <a:pt x="0" y="0"/>
                </a:moveTo>
                <a:lnTo>
                  <a:pt x="5264289" y="0"/>
                </a:lnTo>
              </a:path>
            </a:pathLst>
          </a:custGeom>
          <a:ln w="10470">
            <a:solidFill>
              <a:srgbClr val="241B54"/>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13403512" y="2449108"/>
            <a:ext cx="5569732" cy="6678131"/>
          </a:xfrm>
          <a:prstGeom prst="rect">
            <a:avLst/>
          </a:prstGeom>
        </p:spPr>
      </p:pic>
      <p:sp>
        <p:nvSpPr>
          <p:cNvPr id="24" name="object 24"/>
          <p:cNvSpPr txBox="1"/>
          <p:nvPr/>
        </p:nvSpPr>
        <p:spPr>
          <a:xfrm>
            <a:off x="10306633" y="2404955"/>
            <a:ext cx="2784475" cy="266446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second</a:t>
            </a:r>
            <a:r>
              <a:rPr sz="1700" spc="50" dirty="0">
                <a:solidFill>
                  <a:srgbClr val="57585B"/>
                </a:solidFill>
                <a:latin typeface="Open Sans"/>
                <a:cs typeface="Open Sans"/>
              </a:rPr>
              <a:t> </a:t>
            </a:r>
            <a:r>
              <a:rPr sz="1700" dirty="0">
                <a:solidFill>
                  <a:srgbClr val="57585B"/>
                </a:solidFill>
                <a:latin typeface="Open Sans"/>
                <a:cs typeface="Open Sans"/>
              </a:rPr>
              <a:t>one</a:t>
            </a:r>
            <a:r>
              <a:rPr sz="1700" spc="50" dirty="0">
                <a:solidFill>
                  <a:srgbClr val="57585B"/>
                </a:solidFill>
                <a:latin typeface="Open Sans"/>
                <a:cs typeface="Open Sans"/>
              </a:rPr>
              <a:t> </a:t>
            </a:r>
            <a:r>
              <a:rPr sz="1700" spc="-25" dirty="0">
                <a:solidFill>
                  <a:srgbClr val="57585B"/>
                </a:solidFill>
                <a:latin typeface="Open Sans"/>
                <a:cs typeface="Open Sans"/>
              </a:rPr>
              <a:t>was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Beach,</a:t>
            </a:r>
            <a:r>
              <a:rPr sz="1700" spc="55" dirty="0">
                <a:solidFill>
                  <a:srgbClr val="57585B"/>
                </a:solidFill>
                <a:latin typeface="Open Sans"/>
                <a:cs typeface="Open Sans"/>
              </a:rPr>
              <a:t> </a:t>
            </a:r>
            <a:r>
              <a:rPr sz="1700" dirty="0">
                <a:solidFill>
                  <a:srgbClr val="57585B"/>
                </a:solidFill>
                <a:latin typeface="Open Sans"/>
                <a:cs typeface="Open Sans"/>
              </a:rPr>
              <a:t>located</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spc="-25" dirty="0">
                <a:solidFill>
                  <a:srgbClr val="57585B"/>
                </a:solidFill>
                <a:latin typeface="Open Sans"/>
                <a:cs typeface="Open Sans"/>
              </a:rPr>
              <a:t>El </a:t>
            </a:r>
            <a:r>
              <a:rPr sz="1700" dirty="0">
                <a:solidFill>
                  <a:srgbClr val="57585B"/>
                </a:solidFill>
                <a:latin typeface="Open Sans"/>
                <a:cs typeface="Open Sans"/>
              </a:rPr>
              <a:t>Zonte,</a:t>
            </a:r>
            <a:r>
              <a:rPr sz="1700" spc="45" dirty="0">
                <a:solidFill>
                  <a:srgbClr val="57585B"/>
                </a:solidFill>
                <a:latin typeface="Open Sans"/>
                <a:cs typeface="Open Sans"/>
              </a:rPr>
              <a:t> </a:t>
            </a:r>
            <a:r>
              <a:rPr sz="1700" dirty="0">
                <a:solidFill>
                  <a:srgbClr val="57585B"/>
                </a:solidFill>
                <a:latin typeface="Open Sans"/>
                <a:cs typeface="Open Sans"/>
              </a:rPr>
              <a:t>El</a:t>
            </a:r>
            <a:r>
              <a:rPr sz="1700" spc="45" dirty="0">
                <a:solidFill>
                  <a:srgbClr val="57585B"/>
                </a:solidFill>
                <a:latin typeface="Open Sans"/>
                <a:cs typeface="Open Sans"/>
              </a:rPr>
              <a:t> </a:t>
            </a:r>
            <a:r>
              <a:rPr sz="1700" dirty="0">
                <a:solidFill>
                  <a:srgbClr val="57585B"/>
                </a:solidFill>
                <a:latin typeface="Open Sans"/>
                <a:cs typeface="Open Sans"/>
              </a:rPr>
              <a:t>Salvador.</a:t>
            </a:r>
            <a:r>
              <a:rPr sz="1700" spc="45" dirty="0">
                <a:solidFill>
                  <a:srgbClr val="57585B"/>
                </a:solidFill>
                <a:latin typeface="Open Sans"/>
                <a:cs typeface="Open Sans"/>
              </a:rPr>
              <a:t> </a:t>
            </a:r>
            <a:r>
              <a:rPr sz="1700" spc="-25" dirty="0">
                <a:solidFill>
                  <a:srgbClr val="57585B"/>
                </a:solidFill>
                <a:latin typeface="Open Sans"/>
                <a:cs typeface="Open Sans"/>
              </a:rPr>
              <a:t>It </a:t>
            </a:r>
            <a:r>
              <a:rPr sz="1700" dirty="0">
                <a:solidFill>
                  <a:srgbClr val="57585B"/>
                </a:solidFill>
                <a:latin typeface="Open Sans"/>
                <a:cs typeface="Open Sans"/>
              </a:rPr>
              <a:t>leveraged</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power</a:t>
            </a:r>
            <a:r>
              <a:rPr sz="1700" spc="4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Lightning</a:t>
            </a:r>
            <a:r>
              <a:rPr sz="1700" spc="75" dirty="0">
                <a:solidFill>
                  <a:srgbClr val="57585B"/>
                </a:solidFill>
                <a:latin typeface="Open Sans"/>
                <a:cs typeface="Open Sans"/>
              </a:rPr>
              <a:t> </a:t>
            </a:r>
            <a:r>
              <a:rPr sz="1700" dirty="0">
                <a:solidFill>
                  <a:srgbClr val="57585B"/>
                </a:solidFill>
                <a:latin typeface="Open Sans"/>
                <a:cs typeface="Open Sans"/>
              </a:rPr>
              <a:t>Network</a:t>
            </a:r>
            <a:r>
              <a:rPr sz="1700" spc="7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provide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spc="-10" dirty="0">
                <a:solidFill>
                  <a:srgbClr val="57585B"/>
                </a:solidFill>
                <a:latin typeface="Open Sans"/>
                <a:cs typeface="Open Sans"/>
              </a:rPr>
              <a:t>community</a:t>
            </a:r>
            <a:r>
              <a:rPr sz="1700" spc="-10">
                <a:solidFill>
                  <a:srgbClr val="57585B"/>
                </a:solidFill>
                <a:latin typeface="Open Sans"/>
                <a:cs typeface="Open Sans"/>
              </a:rPr>
              <a:t>, </a:t>
            </a:r>
            <a:r>
              <a:rPr lang="en-US" sz="1700">
                <a:solidFill>
                  <a:srgbClr val="57585B"/>
                </a:solidFill>
                <a:latin typeface="Open Sans"/>
                <a:cs typeface="Open Sans"/>
              </a:rPr>
              <a:t>which</a:t>
            </a:r>
            <a:r>
              <a:rPr sz="1700" spc="45">
                <a:solidFill>
                  <a:srgbClr val="57585B"/>
                </a:solidFill>
                <a:latin typeface="Open Sans"/>
                <a:cs typeface="Open Sans"/>
              </a:rPr>
              <a:t> </a:t>
            </a:r>
            <a:r>
              <a:rPr sz="1700" dirty="0">
                <a:solidFill>
                  <a:srgbClr val="57585B"/>
                </a:solidFill>
                <a:latin typeface="Open Sans"/>
                <a:cs typeface="Open Sans"/>
              </a:rPr>
              <a:t>was</a:t>
            </a:r>
            <a:r>
              <a:rPr sz="1700" spc="50" dirty="0">
                <a:solidFill>
                  <a:srgbClr val="57585B"/>
                </a:solidFill>
                <a:latin typeface="Open Sans"/>
                <a:cs typeface="Open Sans"/>
              </a:rPr>
              <a:t> </a:t>
            </a:r>
            <a:r>
              <a:rPr sz="1700" dirty="0">
                <a:solidFill>
                  <a:srgbClr val="57585B"/>
                </a:solidFill>
                <a:latin typeface="Open Sans"/>
                <a:cs typeface="Open Sans"/>
              </a:rPr>
              <a:t>mostly</a:t>
            </a:r>
            <a:r>
              <a:rPr sz="1700" spc="50" dirty="0">
                <a:solidFill>
                  <a:srgbClr val="57585B"/>
                </a:solidFill>
                <a:latin typeface="Open Sans"/>
                <a:cs typeface="Open Sans"/>
              </a:rPr>
              <a:t> </a:t>
            </a:r>
            <a:r>
              <a:rPr sz="1700" spc="-10" dirty="0">
                <a:solidFill>
                  <a:srgbClr val="57585B"/>
                </a:solidFill>
                <a:latin typeface="Open Sans"/>
                <a:cs typeface="Open Sans"/>
              </a:rPr>
              <a:t>unbanked, </a:t>
            </a:r>
            <a:r>
              <a:rPr sz="1700" dirty="0">
                <a:solidFill>
                  <a:srgbClr val="57585B"/>
                </a:solidFill>
                <a:latin typeface="Open Sans"/>
                <a:cs typeface="Open Sans"/>
              </a:rPr>
              <a:t>with</a:t>
            </a:r>
            <a:r>
              <a:rPr sz="1700" spc="30" dirty="0">
                <a:solidFill>
                  <a:srgbClr val="57585B"/>
                </a:solidFill>
                <a:latin typeface="Open Sans"/>
                <a:cs typeface="Open Sans"/>
              </a:rPr>
              <a:t> </a:t>
            </a:r>
            <a:r>
              <a:rPr sz="1700" dirty="0">
                <a:solidFill>
                  <a:srgbClr val="57585B"/>
                </a:solidFill>
                <a:latin typeface="Open Sans"/>
                <a:cs typeface="Open Sans"/>
              </a:rPr>
              <a:t>instant</a:t>
            </a:r>
            <a:r>
              <a:rPr sz="1700" spc="35" dirty="0">
                <a:solidFill>
                  <a:srgbClr val="57585B"/>
                </a:solidFill>
                <a:latin typeface="Open Sans"/>
                <a:cs typeface="Open Sans"/>
              </a:rPr>
              <a:t> </a:t>
            </a:r>
            <a:r>
              <a:rPr sz="1700" spc="-10" dirty="0">
                <a:solidFill>
                  <a:srgbClr val="57585B"/>
                </a:solidFill>
                <a:latin typeface="Open Sans"/>
                <a:cs typeface="Open Sans"/>
              </a:rPr>
              <a:t>digital </a:t>
            </a:r>
            <a:r>
              <a:rPr sz="1700" dirty="0">
                <a:solidFill>
                  <a:srgbClr val="57585B"/>
                </a:solidFill>
                <a:latin typeface="Open Sans"/>
                <a:cs typeface="Open Sans"/>
              </a:rPr>
              <a:t>payments</a:t>
            </a:r>
            <a:r>
              <a:rPr sz="1700" spc="70" dirty="0">
                <a:solidFill>
                  <a:srgbClr val="57585B"/>
                </a:solidFill>
                <a:latin typeface="Open Sans"/>
                <a:cs typeface="Open Sans"/>
              </a:rPr>
              <a:t> </a:t>
            </a:r>
            <a:r>
              <a:rPr sz="1700" dirty="0">
                <a:solidFill>
                  <a:srgbClr val="57585B"/>
                </a:solidFill>
                <a:latin typeface="Open Sans"/>
                <a:cs typeface="Open Sans"/>
              </a:rPr>
              <a:t>directly</a:t>
            </a:r>
            <a:r>
              <a:rPr sz="1700" spc="75" dirty="0">
                <a:solidFill>
                  <a:srgbClr val="57585B"/>
                </a:solidFill>
                <a:latin typeface="Open Sans"/>
                <a:cs typeface="Open Sans"/>
              </a:rPr>
              <a:t> </a:t>
            </a:r>
            <a:r>
              <a:rPr sz="1700" spc="-20" dirty="0">
                <a:solidFill>
                  <a:srgbClr val="57585B"/>
                </a:solidFill>
                <a:latin typeface="Open Sans"/>
                <a:cs typeface="Open Sans"/>
              </a:rPr>
              <a:t>with </a:t>
            </a:r>
            <a:r>
              <a:rPr sz="1700" dirty="0">
                <a:solidFill>
                  <a:srgbClr val="57585B"/>
                </a:solidFill>
                <a:latin typeface="Open Sans"/>
                <a:cs typeface="Open Sans"/>
              </a:rPr>
              <a:t>their</a:t>
            </a:r>
            <a:r>
              <a:rPr sz="1700" spc="55" dirty="0">
                <a:solidFill>
                  <a:srgbClr val="57585B"/>
                </a:solidFill>
                <a:latin typeface="Open Sans"/>
                <a:cs typeface="Open Sans"/>
              </a:rPr>
              <a:t> </a:t>
            </a:r>
            <a:r>
              <a:rPr sz="1700" spc="-10" dirty="0">
                <a:solidFill>
                  <a:srgbClr val="57585B"/>
                </a:solidFill>
                <a:latin typeface="Open Sans"/>
                <a:cs typeface="Open Sans"/>
              </a:rPr>
              <a:t>smartphones!</a:t>
            </a:r>
            <a:endParaRPr sz="1700" dirty="0">
              <a:latin typeface="Open Sans"/>
              <a:cs typeface="Open Sans"/>
            </a:endParaRPr>
          </a:p>
        </p:txBody>
      </p:sp>
      <p:sp>
        <p:nvSpPr>
          <p:cNvPr id="25" name="object 25"/>
          <p:cNvSpPr txBox="1"/>
          <p:nvPr/>
        </p:nvSpPr>
        <p:spPr>
          <a:xfrm>
            <a:off x="10306633" y="5455469"/>
            <a:ext cx="2830195" cy="160909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Today,</a:t>
            </a:r>
            <a:r>
              <a:rPr sz="1700" spc="40" dirty="0">
                <a:solidFill>
                  <a:srgbClr val="57585B"/>
                </a:solidFill>
                <a:latin typeface="Open Sans"/>
                <a:cs typeface="Open Sans"/>
              </a:rPr>
              <a:t> </a:t>
            </a:r>
            <a:r>
              <a:rPr sz="1700" dirty="0">
                <a:solidFill>
                  <a:srgbClr val="57585B"/>
                </a:solidFill>
                <a:latin typeface="Open Sans"/>
                <a:cs typeface="Open Sans"/>
              </a:rPr>
              <a:t>hundreds</a:t>
            </a:r>
            <a:r>
              <a:rPr sz="1700" spc="4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spc="-10" dirty="0">
                <a:solidFill>
                  <a:srgbClr val="57585B"/>
                </a:solidFill>
                <a:latin typeface="Open Sans"/>
                <a:cs typeface="Open Sans"/>
              </a:rPr>
              <a:t>circular </a:t>
            </a:r>
            <a:r>
              <a:rPr sz="1700" dirty="0">
                <a:solidFill>
                  <a:srgbClr val="57585B"/>
                </a:solidFill>
                <a:latin typeface="Open Sans"/>
                <a:cs typeface="Open Sans"/>
              </a:rPr>
              <a:t>economies</a:t>
            </a:r>
            <a:r>
              <a:rPr sz="1700" spc="65"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spc="-10" dirty="0">
                <a:solidFill>
                  <a:srgbClr val="57585B"/>
                </a:solidFill>
                <a:latin typeface="Open Sans"/>
                <a:cs typeface="Open Sans"/>
              </a:rPr>
              <a:t>being </a:t>
            </a:r>
            <a:r>
              <a:rPr sz="1700" dirty="0">
                <a:solidFill>
                  <a:srgbClr val="57585B"/>
                </a:solidFill>
                <a:latin typeface="Open Sans"/>
                <a:cs typeface="Open Sans"/>
              </a:rPr>
              <a:t>created</a:t>
            </a:r>
            <a:r>
              <a:rPr sz="1700" spc="70" dirty="0">
                <a:solidFill>
                  <a:srgbClr val="57585B"/>
                </a:solidFill>
                <a:latin typeface="Open Sans"/>
                <a:cs typeface="Open Sans"/>
              </a:rPr>
              <a:t> </a:t>
            </a:r>
            <a:r>
              <a:rPr sz="1700" dirty="0">
                <a:solidFill>
                  <a:srgbClr val="57585B"/>
                </a:solidFill>
                <a:latin typeface="Open Sans"/>
                <a:cs typeface="Open Sans"/>
              </a:rPr>
              <a:t>all</a:t>
            </a:r>
            <a:r>
              <a:rPr sz="1700" spc="70" dirty="0">
                <a:solidFill>
                  <a:srgbClr val="57585B"/>
                </a:solidFill>
                <a:latin typeface="Open Sans"/>
                <a:cs typeface="Open Sans"/>
              </a:rPr>
              <a:t> </a:t>
            </a:r>
            <a:r>
              <a:rPr sz="1700" dirty="0">
                <a:solidFill>
                  <a:srgbClr val="57585B"/>
                </a:solidFill>
                <a:latin typeface="Open Sans"/>
                <a:cs typeface="Open Sans"/>
              </a:rPr>
              <a:t>around</a:t>
            </a:r>
            <a:r>
              <a:rPr sz="1700" spc="7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world,</a:t>
            </a:r>
            <a:r>
              <a:rPr sz="1700" spc="65" dirty="0">
                <a:solidFill>
                  <a:srgbClr val="57585B"/>
                </a:solidFill>
                <a:latin typeface="Open Sans"/>
                <a:cs typeface="Open Sans"/>
              </a:rPr>
              <a:t> </a:t>
            </a:r>
            <a:r>
              <a:rPr sz="1700" dirty="0">
                <a:solidFill>
                  <a:srgbClr val="57585B"/>
                </a:solidFill>
                <a:latin typeface="Open Sans"/>
                <a:cs typeface="Open Sans"/>
              </a:rPr>
              <a:t>powered</a:t>
            </a:r>
            <a:r>
              <a:rPr sz="1700" spc="70" dirty="0">
                <a:solidFill>
                  <a:srgbClr val="57585B"/>
                </a:solidFill>
                <a:latin typeface="Open Sans"/>
                <a:cs typeface="Open Sans"/>
              </a:rPr>
              <a:t> </a:t>
            </a:r>
            <a:r>
              <a:rPr sz="1700" dirty="0">
                <a:solidFill>
                  <a:srgbClr val="57585B"/>
                </a:solidFill>
                <a:latin typeface="Open Sans"/>
                <a:cs typeface="Open Sans"/>
              </a:rPr>
              <a:t>by</a:t>
            </a:r>
            <a:r>
              <a:rPr sz="1700" spc="6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the</a:t>
            </a:r>
            <a:r>
              <a:rPr sz="1700" spc="90" dirty="0">
                <a:solidFill>
                  <a:srgbClr val="57585B"/>
                </a:solidFill>
                <a:latin typeface="Open Sans"/>
                <a:cs typeface="Open Sans"/>
              </a:rPr>
              <a:t> </a:t>
            </a:r>
            <a:r>
              <a:rPr sz="1700" dirty="0">
                <a:solidFill>
                  <a:srgbClr val="57585B"/>
                </a:solidFill>
                <a:latin typeface="Open Sans"/>
                <a:cs typeface="Open Sans"/>
              </a:rPr>
              <a:t>Lightning</a:t>
            </a:r>
            <a:r>
              <a:rPr sz="1700" spc="90" dirty="0">
                <a:solidFill>
                  <a:srgbClr val="57585B"/>
                </a:solidFill>
                <a:latin typeface="Open Sans"/>
                <a:cs typeface="Open Sans"/>
              </a:rPr>
              <a:t> </a:t>
            </a:r>
            <a:r>
              <a:rPr sz="1700" dirty="0">
                <a:solidFill>
                  <a:srgbClr val="57585B"/>
                </a:solidFill>
                <a:latin typeface="Open Sans"/>
                <a:cs typeface="Open Sans"/>
              </a:rPr>
              <a:t>Network,</a:t>
            </a:r>
            <a:r>
              <a:rPr sz="1700" spc="9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educational</a:t>
            </a:r>
            <a:r>
              <a:rPr sz="1700" spc="100" dirty="0">
                <a:solidFill>
                  <a:srgbClr val="57585B"/>
                </a:solidFill>
                <a:latin typeface="Open Sans"/>
                <a:cs typeface="Open Sans"/>
              </a:rPr>
              <a:t> </a:t>
            </a:r>
            <a:r>
              <a:rPr sz="1700" spc="-10" dirty="0">
                <a:solidFill>
                  <a:srgbClr val="57585B"/>
                </a:solidFill>
                <a:latin typeface="Open Sans"/>
                <a:cs typeface="Open Sans"/>
              </a:rPr>
              <a:t>resources.</a:t>
            </a:r>
            <a:endParaRPr sz="1700">
              <a:latin typeface="Open Sans"/>
              <a:cs typeface="Open Sans"/>
            </a:endParaRPr>
          </a:p>
        </p:txBody>
      </p:sp>
      <p:pic>
        <p:nvPicPr>
          <p:cNvPr id="26" name="object 26"/>
          <p:cNvPicPr/>
          <p:nvPr/>
        </p:nvPicPr>
        <p:blipFill>
          <a:blip r:embed="rId10" cstate="print"/>
          <a:stretch>
            <a:fillRect/>
          </a:stretch>
        </p:blipFill>
        <p:spPr>
          <a:xfrm>
            <a:off x="1130855" y="7354980"/>
            <a:ext cx="2800731" cy="2836018"/>
          </a:xfrm>
          <a:prstGeom prst="rect">
            <a:avLst/>
          </a:prstGeom>
        </p:spPr>
      </p:pic>
      <p:sp>
        <p:nvSpPr>
          <p:cNvPr id="27" name="object 27"/>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28" name="object 28"/>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29" name="object 29"/>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30" name="object 30"/>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91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2966" y="58636"/>
              <a:ext cx="14281449"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68" y="593896"/>
            <a:ext cx="1273727" cy="678793"/>
          </a:xfrm>
          <a:prstGeom prst="rect">
            <a:avLst/>
          </a:prstGeom>
        </p:spPr>
      </p:pic>
      <p:sp>
        <p:nvSpPr>
          <p:cNvPr id="9" name="object 9"/>
          <p:cNvSpPr txBox="1"/>
          <p:nvPr/>
        </p:nvSpPr>
        <p:spPr>
          <a:xfrm>
            <a:off x="1118155" y="2404903"/>
            <a:ext cx="830834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BTCMap.org,</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also</a:t>
            </a:r>
            <a:r>
              <a:rPr sz="1700" spc="45" dirty="0">
                <a:solidFill>
                  <a:srgbClr val="57585B"/>
                </a:solidFill>
                <a:latin typeface="Open Sans"/>
                <a:cs typeface="Open Sans"/>
              </a:rPr>
              <a:t> </a:t>
            </a:r>
            <a:r>
              <a:rPr sz="1700" dirty="0">
                <a:solidFill>
                  <a:srgbClr val="57585B"/>
                </a:solidFill>
                <a:latin typeface="Open Sans"/>
                <a:cs typeface="Open Sans"/>
              </a:rPr>
              <a:t>look</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communities</a:t>
            </a:r>
            <a:r>
              <a:rPr sz="1700" spc="50" dirty="0">
                <a:solidFill>
                  <a:srgbClr val="57585B"/>
                </a:solidFill>
                <a:latin typeface="Open Sans"/>
                <a:cs typeface="Open Sans"/>
              </a:rPr>
              <a:t> </a:t>
            </a:r>
            <a:r>
              <a:rPr sz="1700" dirty="0">
                <a:solidFill>
                  <a:srgbClr val="57585B"/>
                </a:solidFill>
                <a:latin typeface="Open Sans"/>
                <a:cs typeface="Open Sans"/>
              </a:rPr>
              <a:t>where</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spc="-20" dirty="0">
                <a:solidFill>
                  <a:srgbClr val="57585B"/>
                </a:solidFill>
                <a:latin typeface="Open Sans"/>
                <a:cs typeface="Open Sans"/>
              </a:rPr>
              <a:t>meet </a:t>
            </a:r>
            <a:r>
              <a:rPr sz="1700" dirty="0">
                <a:solidFill>
                  <a:srgbClr val="57585B"/>
                </a:solidFill>
                <a:latin typeface="Open Sans"/>
                <a:cs typeface="Open Sans"/>
              </a:rPr>
              <a:t>other</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users</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find</a:t>
            </a:r>
            <a:r>
              <a:rPr sz="1700" spc="45" dirty="0">
                <a:solidFill>
                  <a:srgbClr val="57585B"/>
                </a:solidFill>
                <a:latin typeface="Open Sans"/>
                <a:cs typeface="Open Sans"/>
              </a:rPr>
              <a:t> </a:t>
            </a:r>
            <a:r>
              <a:rPr sz="1700" dirty="0">
                <a:solidFill>
                  <a:srgbClr val="57585B"/>
                </a:solidFill>
                <a:latin typeface="Open Sans"/>
                <a:cs typeface="Open Sans"/>
              </a:rPr>
              <a:t>businesses</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accept</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Some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our</a:t>
            </a:r>
            <a:r>
              <a:rPr sz="1700" spc="40" dirty="0">
                <a:solidFill>
                  <a:srgbClr val="57585B"/>
                </a:solidFill>
                <a:latin typeface="Open Sans"/>
                <a:cs typeface="Open Sans"/>
              </a:rPr>
              <a:t> </a:t>
            </a:r>
            <a:r>
              <a:rPr sz="1700" spc="-10" dirty="0">
                <a:solidFill>
                  <a:srgbClr val="57585B"/>
                </a:solidFill>
                <a:latin typeface="Open Sans"/>
                <a:cs typeface="Open Sans"/>
              </a:rPr>
              <a:t>teachers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students</a:t>
            </a:r>
            <a:r>
              <a:rPr sz="1700" spc="80" dirty="0">
                <a:solidFill>
                  <a:srgbClr val="57585B"/>
                </a:solidFill>
                <a:latin typeface="Open Sans"/>
                <a:cs typeface="Open Sans"/>
              </a:rPr>
              <a:t> </a:t>
            </a:r>
            <a:r>
              <a:rPr sz="1700" dirty="0">
                <a:solidFill>
                  <a:srgbClr val="57585B"/>
                </a:solidFill>
                <a:latin typeface="Open Sans"/>
                <a:cs typeface="Open Sans"/>
              </a:rPr>
              <a:t>have</a:t>
            </a:r>
            <a:r>
              <a:rPr sz="1700" spc="65" dirty="0">
                <a:solidFill>
                  <a:srgbClr val="57585B"/>
                </a:solidFill>
                <a:latin typeface="Open Sans"/>
                <a:cs typeface="Open Sans"/>
              </a:rPr>
              <a:t> </a:t>
            </a:r>
            <a:r>
              <a:rPr sz="1700" dirty="0">
                <a:solidFill>
                  <a:srgbClr val="57585B"/>
                </a:solidFill>
                <a:latin typeface="Open Sans"/>
                <a:cs typeface="Open Sans"/>
              </a:rPr>
              <a:t>actually</a:t>
            </a:r>
            <a:r>
              <a:rPr sz="1700" spc="70" dirty="0">
                <a:solidFill>
                  <a:srgbClr val="57585B"/>
                </a:solidFill>
                <a:latin typeface="Open Sans"/>
                <a:cs typeface="Open Sans"/>
              </a:rPr>
              <a:t> </a:t>
            </a:r>
            <a:r>
              <a:rPr sz="1700" dirty="0">
                <a:solidFill>
                  <a:srgbClr val="57585B"/>
                </a:solidFill>
                <a:latin typeface="Open Sans"/>
                <a:cs typeface="Open Sans"/>
              </a:rPr>
              <a:t>added</a:t>
            </a:r>
            <a:r>
              <a:rPr sz="1700" spc="70" dirty="0">
                <a:solidFill>
                  <a:srgbClr val="57585B"/>
                </a:solidFill>
                <a:latin typeface="Open Sans"/>
                <a:cs typeface="Open Sans"/>
              </a:rPr>
              <a:t> </a:t>
            </a:r>
            <a:r>
              <a:rPr sz="1700" dirty="0">
                <a:solidFill>
                  <a:srgbClr val="57585B"/>
                </a:solidFill>
                <a:latin typeface="Open Sans"/>
                <a:cs typeface="Open Sans"/>
              </a:rPr>
              <a:t>businesses</a:t>
            </a:r>
            <a:r>
              <a:rPr sz="1700" spc="70"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circular</a:t>
            </a:r>
            <a:r>
              <a:rPr sz="1700" spc="70" dirty="0">
                <a:solidFill>
                  <a:srgbClr val="57585B"/>
                </a:solidFill>
                <a:latin typeface="Open Sans"/>
                <a:cs typeface="Open Sans"/>
              </a:rPr>
              <a:t> </a:t>
            </a:r>
            <a:r>
              <a:rPr sz="1700" dirty="0">
                <a:solidFill>
                  <a:srgbClr val="57585B"/>
                </a:solidFill>
                <a:latin typeface="Open Sans"/>
                <a:cs typeface="Open Sans"/>
              </a:rPr>
              <a:t>economies</a:t>
            </a:r>
            <a:r>
              <a:rPr sz="1700" spc="7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BTCmap.org,</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once</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are</a:t>
            </a:r>
            <a:r>
              <a:rPr sz="1700" spc="55" dirty="0">
                <a:solidFill>
                  <a:srgbClr val="57585B"/>
                </a:solidFill>
                <a:latin typeface="Open Sans"/>
                <a:cs typeface="Open Sans"/>
              </a:rPr>
              <a:t> </a:t>
            </a:r>
            <a:r>
              <a:rPr sz="1700" dirty="0">
                <a:solidFill>
                  <a:srgbClr val="57585B"/>
                </a:solidFill>
                <a:latin typeface="Open Sans"/>
                <a:cs typeface="Open Sans"/>
              </a:rPr>
              <a:t>ready,</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spc="-20" dirty="0">
                <a:solidFill>
                  <a:srgbClr val="57585B"/>
                </a:solidFill>
                <a:latin typeface="Open Sans"/>
                <a:cs typeface="Open Sans"/>
              </a:rPr>
              <a:t>too!</a:t>
            </a:r>
            <a:endParaRPr sz="1700">
              <a:latin typeface="Open Sans"/>
              <a:cs typeface="Open Sans"/>
            </a:endParaRPr>
          </a:p>
        </p:txBody>
      </p:sp>
      <p:pic>
        <p:nvPicPr>
          <p:cNvPr id="10" name="object 10"/>
          <p:cNvPicPr/>
          <p:nvPr/>
        </p:nvPicPr>
        <p:blipFill>
          <a:blip r:embed="rId6" cstate="print"/>
          <a:stretch>
            <a:fillRect/>
          </a:stretch>
        </p:blipFill>
        <p:spPr>
          <a:xfrm>
            <a:off x="1130855" y="4071373"/>
            <a:ext cx="5261012" cy="505481"/>
          </a:xfrm>
          <a:prstGeom prst="rect">
            <a:avLst/>
          </a:prstGeom>
        </p:spPr>
      </p:pic>
      <p:sp>
        <p:nvSpPr>
          <p:cNvPr id="11" name="object 11"/>
          <p:cNvSpPr txBox="1"/>
          <p:nvPr/>
        </p:nvSpPr>
        <p:spPr>
          <a:xfrm>
            <a:off x="1119914" y="4175817"/>
            <a:ext cx="8630285" cy="2458085"/>
          </a:xfrm>
          <a:prstGeom prst="rect">
            <a:avLst/>
          </a:prstGeom>
        </p:spPr>
        <p:txBody>
          <a:bodyPr vert="horz" wrap="square" lIns="0" tIns="16510" rIns="0" bIns="0" rtlCol="0">
            <a:spAutoFit/>
          </a:bodyPr>
          <a:lstStyle/>
          <a:p>
            <a:pPr marL="234315">
              <a:lnSpc>
                <a:spcPct val="100000"/>
              </a:lnSpc>
              <a:spcBef>
                <a:spcPts val="130"/>
              </a:spcBef>
            </a:pPr>
            <a:r>
              <a:rPr sz="1700" b="1" dirty="0">
                <a:solidFill>
                  <a:srgbClr val="FFFFFF"/>
                </a:solidFill>
                <a:latin typeface="Open Sans"/>
                <a:cs typeface="Open Sans"/>
              </a:rPr>
              <a:t>Resource:</a:t>
            </a:r>
            <a:r>
              <a:rPr sz="1700" b="1" spc="45" dirty="0">
                <a:solidFill>
                  <a:srgbClr val="FFFFFF"/>
                </a:solidFill>
                <a:latin typeface="Open Sans"/>
                <a:cs typeface="Open Sans"/>
              </a:rPr>
              <a:t> </a:t>
            </a:r>
            <a:r>
              <a:rPr sz="1700" spc="-10" dirty="0">
                <a:solidFill>
                  <a:srgbClr val="FFFFFF"/>
                </a:solidFill>
                <a:latin typeface="Open Sans"/>
                <a:cs typeface="Open Sans"/>
              </a:rPr>
              <a:t>btcmap.org/communities</a:t>
            </a:r>
            <a:endParaRPr sz="1700">
              <a:latin typeface="Open Sans"/>
              <a:cs typeface="Open Sans"/>
            </a:endParaRPr>
          </a:p>
          <a:p>
            <a:pPr>
              <a:lnSpc>
                <a:spcPct val="100000"/>
              </a:lnSpc>
              <a:spcBef>
                <a:spcPts val="10"/>
              </a:spcBef>
            </a:pPr>
            <a:endParaRPr sz="1850">
              <a:latin typeface="Open Sans"/>
              <a:cs typeface="Open Sans"/>
            </a:endParaRPr>
          </a:p>
          <a:p>
            <a:pPr marL="12700" marR="160020" algn="just">
              <a:lnSpc>
                <a:spcPct val="101800"/>
              </a:lnSpc>
              <a:spcBef>
                <a:spcPts val="5"/>
              </a:spcBef>
            </a:pPr>
            <a:r>
              <a:rPr sz="1700" dirty="0">
                <a:solidFill>
                  <a:srgbClr val="57585B"/>
                </a:solidFill>
                <a:latin typeface="Open Sans"/>
                <a:cs typeface="Open Sans"/>
              </a:rPr>
              <a:t>As</a:t>
            </a:r>
            <a:r>
              <a:rPr sz="1700" spc="35" dirty="0">
                <a:solidFill>
                  <a:srgbClr val="57585B"/>
                </a:solidFill>
                <a:latin typeface="Open Sans"/>
                <a:cs typeface="Open Sans"/>
              </a:rPr>
              <a:t> </a:t>
            </a:r>
            <a:r>
              <a:rPr sz="1700" dirty="0">
                <a:solidFill>
                  <a:srgbClr val="57585B"/>
                </a:solidFill>
                <a:latin typeface="Open Sans"/>
                <a:cs typeface="Open Sans"/>
              </a:rPr>
              <a:t>we</a:t>
            </a:r>
            <a:r>
              <a:rPr sz="1700" spc="40" dirty="0">
                <a:solidFill>
                  <a:srgbClr val="57585B"/>
                </a:solidFill>
                <a:latin typeface="Open Sans"/>
                <a:cs typeface="Open Sans"/>
              </a:rPr>
              <a:t> </a:t>
            </a:r>
            <a:r>
              <a:rPr sz="1700" dirty="0">
                <a:solidFill>
                  <a:srgbClr val="57585B"/>
                </a:solidFill>
                <a:latin typeface="Open Sans"/>
                <a:cs typeface="Open Sans"/>
              </a:rPr>
              <a:t>wrap</a:t>
            </a:r>
            <a:r>
              <a:rPr sz="1700" spc="35" dirty="0">
                <a:solidFill>
                  <a:srgbClr val="57585B"/>
                </a:solidFill>
                <a:latin typeface="Open Sans"/>
                <a:cs typeface="Open Sans"/>
              </a:rPr>
              <a:t> </a:t>
            </a:r>
            <a:r>
              <a:rPr sz="1700" dirty="0">
                <a:solidFill>
                  <a:srgbClr val="57585B"/>
                </a:solidFill>
                <a:latin typeface="Open Sans"/>
                <a:cs typeface="Open Sans"/>
              </a:rPr>
              <a:t>up</a:t>
            </a:r>
            <a:r>
              <a:rPr sz="1700" spc="40" dirty="0">
                <a:solidFill>
                  <a:srgbClr val="57585B"/>
                </a:solidFill>
                <a:latin typeface="Open Sans"/>
                <a:cs typeface="Open Sans"/>
              </a:rPr>
              <a:t> </a:t>
            </a:r>
            <a:r>
              <a:rPr sz="1700" dirty="0">
                <a:solidFill>
                  <a:srgbClr val="57585B"/>
                </a:solidFill>
                <a:latin typeface="Open Sans"/>
                <a:cs typeface="Open Sans"/>
              </a:rPr>
              <a:t>Chapter</a:t>
            </a:r>
            <a:r>
              <a:rPr sz="1700" spc="30" dirty="0">
                <a:solidFill>
                  <a:srgbClr val="57585B"/>
                </a:solidFill>
                <a:latin typeface="Open Sans"/>
                <a:cs typeface="Open Sans"/>
              </a:rPr>
              <a:t> </a:t>
            </a:r>
            <a:r>
              <a:rPr sz="1700" dirty="0">
                <a:solidFill>
                  <a:srgbClr val="57585B"/>
                </a:solidFill>
                <a:latin typeface="Open Sans"/>
                <a:cs typeface="Open Sans"/>
              </a:rPr>
              <a:t>8,</a:t>
            </a:r>
            <a:r>
              <a:rPr sz="1700" spc="40" dirty="0">
                <a:solidFill>
                  <a:srgbClr val="57585B"/>
                </a:solidFill>
                <a:latin typeface="Open Sans"/>
                <a:cs typeface="Open Sans"/>
              </a:rPr>
              <a:t> </a:t>
            </a:r>
            <a:r>
              <a:rPr sz="1700" dirty="0">
                <a:solidFill>
                  <a:srgbClr val="57585B"/>
                </a:solidFill>
                <a:latin typeface="Open Sans"/>
                <a:cs typeface="Open Sans"/>
              </a:rPr>
              <a:t>you've</a:t>
            </a:r>
            <a:r>
              <a:rPr sz="1700" spc="35" dirty="0">
                <a:solidFill>
                  <a:srgbClr val="57585B"/>
                </a:solidFill>
                <a:latin typeface="Open Sans"/>
                <a:cs typeface="Open Sans"/>
              </a:rPr>
              <a:t> </a:t>
            </a:r>
            <a:r>
              <a:rPr sz="1700" dirty="0">
                <a:solidFill>
                  <a:srgbClr val="57585B"/>
                </a:solidFill>
                <a:latin typeface="Open Sans"/>
                <a:cs typeface="Open Sans"/>
              </a:rPr>
              <a:t>gained</a:t>
            </a:r>
            <a:r>
              <a:rPr sz="1700" spc="40" dirty="0">
                <a:solidFill>
                  <a:srgbClr val="57585B"/>
                </a:solidFill>
                <a:latin typeface="Open Sans"/>
                <a:cs typeface="Open Sans"/>
              </a:rPr>
              <a:t> </a:t>
            </a:r>
            <a:r>
              <a:rPr sz="1700" dirty="0">
                <a:solidFill>
                  <a:srgbClr val="57585B"/>
                </a:solidFill>
                <a:latin typeface="Open Sans"/>
                <a:cs typeface="Open Sans"/>
              </a:rPr>
              <a:t>insights</a:t>
            </a:r>
            <a:r>
              <a:rPr sz="1700" spc="35" dirty="0">
                <a:solidFill>
                  <a:srgbClr val="57585B"/>
                </a:solidFill>
                <a:latin typeface="Open Sans"/>
                <a:cs typeface="Open Sans"/>
              </a:rPr>
              <a:t> </a:t>
            </a:r>
            <a:r>
              <a:rPr sz="1700" dirty="0">
                <a:solidFill>
                  <a:srgbClr val="57585B"/>
                </a:solidFill>
                <a:latin typeface="Open Sans"/>
                <a:cs typeface="Open Sans"/>
              </a:rPr>
              <a:t>into</a:t>
            </a:r>
            <a:r>
              <a:rPr sz="1700" spc="40" dirty="0">
                <a:solidFill>
                  <a:srgbClr val="57585B"/>
                </a:solidFill>
                <a:latin typeface="Open Sans"/>
                <a:cs typeface="Open Sans"/>
              </a:rPr>
              <a:t> </a:t>
            </a:r>
            <a:r>
              <a:rPr sz="1700" dirty="0">
                <a:solidFill>
                  <a:srgbClr val="57585B"/>
                </a:solidFill>
                <a:latin typeface="Open Sans"/>
                <a:cs typeface="Open Sans"/>
              </a:rPr>
              <a:t>using</a:t>
            </a:r>
            <a:r>
              <a:rPr sz="1700" spc="35" dirty="0">
                <a:solidFill>
                  <a:srgbClr val="57585B"/>
                </a:solidFill>
                <a:latin typeface="Open Sans"/>
                <a:cs typeface="Open Sans"/>
              </a:rPr>
              <a:t> </a:t>
            </a:r>
            <a:r>
              <a:rPr sz="1700" dirty="0">
                <a:solidFill>
                  <a:srgbClr val="57585B"/>
                </a:solidFill>
                <a:latin typeface="Open Sans"/>
                <a:cs typeface="Open Sans"/>
              </a:rPr>
              <a:t>Bitcoin</a:t>
            </a:r>
            <a:r>
              <a:rPr sz="1700" spc="40" dirty="0">
                <a:solidFill>
                  <a:srgbClr val="57585B"/>
                </a:solidFill>
                <a:latin typeface="Open Sans"/>
                <a:cs typeface="Open Sans"/>
              </a:rPr>
              <a:t> </a:t>
            </a:r>
            <a:r>
              <a:rPr sz="1700" dirty="0">
                <a:solidFill>
                  <a:srgbClr val="57585B"/>
                </a:solidFill>
                <a:latin typeface="Open Sans"/>
                <a:cs typeface="Open Sans"/>
              </a:rPr>
              <a:t>in</a:t>
            </a:r>
            <a:r>
              <a:rPr sz="1700" spc="3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daily</a:t>
            </a:r>
            <a:r>
              <a:rPr sz="1700" spc="35" dirty="0">
                <a:solidFill>
                  <a:srgbClr val="57585B"/>
                </a:solidFill>
                <a:latin typeface="Open Sans"/>
                <a:cs typeface="Open Sans"/>
              </a:rPr>
              <a:t> </a:t>
            </a:r>
            <a:r>
              <a:rPr sz="1700" spc="-20" dirty="0">
                <a:solidFill>
                  <a:srgbClr val="57585B"/>
                </a:solidFill>
                <a:latin typeface="Open Sans"/>
                <a:cs typeface="Open Sans"/>
              </a:rPr>
              <a:t>life </a:t>
            </a:r>
            <a:r>
              <a:rPr sz="1700" dirty="0">
                <a:solidFill>
                  <a:srgbClr val="57585B"/>
                </a:solidFill>
                <a:latin typeface="Open Sans"/>
                <a:cs typeface="Open Sans"/>
              </a:rPr>
              <a:t>through</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Lightning</a:t>
            </a:r>
            <a:r>
              <a:rPr sz="1700" spc="60" dirty="0">
                <a:solidFill>
                  <a:srgbClr val="57585B"/>
                </a:solidFill>
                <a:latin typeface="Open Sans"/>
                <a:cs typeface="Open Sans"/>
              </a:rPr>
              <a:t> </a:t>
            </a:r>
            <a:r>
              <a:rPr sz="1700" dirty="0">
                <a:solidFill>
                  <a:srgbClr val="57585B"/>
                </a:solidFill>
                <a:latin typeface="Open Sans"/>
                <a:cs typeface="Open Sans"/>
              </a:rPr>
              <a:t>Network.</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dirty="0">
                <a:solidFill>
                  <a:srgbClr val="57585B"/>
                </a:solidFill>
                <a:latin typeface="Open Sans"/>
                <a:cs typeface="Open Sans"/>
              </a:rPr>
              <a:t>Lightning</a:t>
            </a:r>
            <a:r>
              <a:rPr sz="1700" spc="65" dirty="0">
                <a:solidFill>
                  <a:srgbClr val="57585B"/>
                </a:solidFill>
                <a:latin typeface="Open Sans"/>
                <a:cs typeface="Open Sans"/>
              </a:rPr>
              <a:t> </a:t>
            </a:r>
            <a:r>
              <a:rPr sz="1700" dirty="0">
                <a:solidFill>
                  <a:srgbClr val="57585B"/>
                </a:solidFill>
                <a:latin typeface="Open Sans"/>
                <a:cs typeface="Open Sans"/>
              </a:rPr>
              <a:t>Network</a:t>
            </a:r>
            <a:r>
              <a:rPr sz="1700" spc="60" dirty="0">
                <a:solidFill>
                  <a:srgbClr val="57585B"/>
                </a:solidFill>
                <a:latin typeface="Open Sans"/>
                <a:cs typeface="Open Sans"/>
              </a:rPr>
              <a:t> </a:t>
            </a:r>
            <a:r>
              <a:rPr sz="1700" dirty="0">
                <a:solidFill>
                  <a:srgbClr val="57585B"/>
                </a:solidFill>
                <a:latin typeface="Open Sans"/>
                <a:cs typeface="Open Sans"/>
              </a:rPr>
              <a:t>makes</a:t>
            </a:r>
            <a:r>
              <a:rPr sz="1700" spc="60" dirty="0">
                <a:solidFill>
                  <a:srgbClr val="57585B"/>
                </a:solidFill>
                <a:latin typeface="Open Sans"/>
                <a:cs typeface="Open Sans"/>
              </a:rPr>
              <a:t> </a:t>
            </a:r>
            <a:r>
              <a:rPr sz="1700" dirty="0">
                <a:solidFill>
                  <a:srgbClr val="57585B"/>
                </a:solidFill>
                <a:latin typeface="Open Sans"/>
                <a:cs typeface="Open Sans"/>
              </a:rPr>
              <a:t>transactions</a:t>
            </a:r>
            <a:r>
              <a:rPr sz="1700" spc="65" dirty="0">
                <a:solidFill>
                  <a:srgbClr val="57585B"/>
                </a:solidFill>
                <a:latin typeface="Open Sans"/>
                <a:cs typeface="Open Sans"/>
              </a:rPr>
              <a:t> </a:t>
            </a:r>
            <a:r>
              <a:rPr sz="1700" spc="-10" dirty="0">
                <a:solidFill>
                  <a:srgbClr val="57585B"/>
                </a:solidFill>
                <a:latin typeface="Open Sans"/>
                <a:cs typeface="Open Sans"/>
              </a:rPr>
              <a:t>quicker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more</a:t>
            </a:r>
            <a:r>
              <a:rPr sz="1700" spc="50" dirty="0">
                <a:solidFill>
                  <a:srgbClr val="57585B"/>
                </a:solidFill>
                <a:latin typeface="Open Sans"/>
                <a:cs typeface="Open Sans"/>
              </a:rPr>
              <a:t> </a:t>
            </a:r>
            <a:r>
              <a:rPr sz="1700" dirty="0">
                <a:solidFill>
                  <a:srgbClr val="57585B"/>
                </a:solidFill>
                <a:latin typeface="Open Sans"/>
                <a:cs typeface="Open Sans"/>
              </a:rPr>
              <a:t>accessible,</a:t>
            </a:r>
            <a:r>
              <a:rPr sz="1700" spc="50" dirty="0">
                <a:solidFill>
                  <a:srgbClr val="57585B"/>
                </a:solidFill>
                <a:latin typeface="Open Sans"/>
                <a:cs typeface="Open Sans"/>
              </a:rPr>
              <a:t> </a:t>
            </a:r>
            <a:r>
              <a:rPr sz="1700" dirty="0">
                <a:solidFill>
                  <a:srgbClr val="57585B"/>
                </a:solidFill>
                <a:latin typeface="Open Sans"/>
                <a:cs typeface="Open Sans"/>
              </a:rPr>
              <a:t>offering</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preview</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how</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will</a:t>
            </a:r>
            <a:r>
              <a:rPr sz="1700" spc="50" dirty="0">
                <a:solidFill>
                  <a:srgbClr val="57585B"/>
                </a:solidFill>
                <a:latin typeface="Open Sans"/>
                <a:cs typeface="Open Sans"/>
              </a:rPr>
              <a:t> </a:t>
            </a:r>
            <a:r>
              <a:rPr sz="1700" dirty="0">
                <a:solidFill>
                  <a:srgbClr val="57585B"/>
                </a:solidFill>
                <a:latin typeface="Open Sans"/>
                <a:cs typeface="Open Sans"/>
              </a:rPr>
              <a:t>continue</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change</a:t>
            </a:r>
            <a:r>
              <a:rPr sz="1700" spc="5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evolve</a:t>
            </a:r>
            <a:r>
              <a:rPr sz="1700" spc="40" dirty="0">
                <a:solidFill>
                  <a:srgbClr val="57585B"/>
                </a:solidFill>
                <a:latin typeface="Open Sans"/>
                <a:cs typeface="Open Sans"/>
              </a:rPr>
              <a:t> </a:t>
            </a:r>
            <a:r>
              <a:rPr sz="1700" dirty="0">
                <a:solidFill>
                  <a:srgbClr val="57585B"/>
                </a:solidFill>
                <a:latin typeface="Open Sans"/>
                <a:cs typeface="Open Sans"/>
              </a:rPr>
              <a:t>in</a:t>
            </a:r>
            <a:r>
              <a:rPr sz="1700" spc="35" dirty="0">
                <a:solidFill>
                  <a:srgbClr val="57585B"/>
                </a:solidFill>
                <a:latin typeface="Open Sans"/>
                <a:cs typeface="Open Sans"/>
              </a:rPr>
              <a:t> </a:t>
            </a:r>
            <a:r>
              <a:rPr sz="1700" spc="-10" dirty="0">
                <a:solidFill>
                  <a:srgbClr val="57585B"/>
                </a:solidFill>
                <a:latin typeface="Open Sans"/>
                <a:cs typeface="Open Sans"/>
              </a:rPr>
              <a:t>layers.</a:t>
            </a:r>
            <a:endParaRPr sz="1700">
              <a:latin typeface="Open Sans"/>
              <a:cs typeface="Open Sans"/>
            </a:endParaRPr>
          </a:p>
          <a:p>
            <a:pPr>
              <a:lnSpc>
                <a:spcPct val="100000"/>
              </a:lnSpc>
              <a:spcBef>
                <a:spcPts val="35"/>
              </a:spcBef>
            </a:pPr>
            <a:endParaRPr sz="1500">
              <a:latin typeface="Open Sans"/>
              <a:cs typeface="Open Sans"/>
            </a:endParaRPr>
          </a:p>
          <a:p>
            <a:pPr marL="12700" marR="5080">
              <a:lnSpc>
                <a:spcPct val="101800"/>
              </a:lnSpc>
            </a:pP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Chapter</a:t>
            </a:r>
            <a:r>
              <a:rPr sz="1700" spc="50" dirty="0">
                <a:solidFill>
                  <a:srgbClr val="57585B"/>
                </a:solidFill>
                <a:latin typeface="Open Sans"/>
                <a:cs typeface="Open Sans"/>
              </a:rPr>
              <a:t> </a:t>
            </a:r>
            <a:r>
              <a:rPr sz="1700" dirty="0">
                <a:solidFill>
                  <a:srgbClr val="57585B"/>
                </a:solidFill>
                <a:latin typeface="Open Sans"/>
                <a:cs typeface="Open Sans"/>
              </a:rPr>
              <a:t>9,</a:t>
            </a:r>
            <a:r>
              <a:rPr sz="1700" spc="50" dirty="0">
                <a:solidFill>
                  <a:srgbClr val="57585B"/>
                </a:solidFill>
                <a:latin typeface="Open Sans"/>
                <a:cs typeface="Open Sans"/>
              </a:rPr>
              <a:t> </a:t>
            </a:r>
            <a:r>
              <a:rPr sz="1700" dirty="0">
                <a:solidFill>
                  <a:srgbClr val="57585B"/>
                </a:solidFill>
                <a:latin typeface="Open Sans"/>
                <a:cs typeface="Open Sans"/>
              </a:rPr>
              <a:t>we</a:t>
            </a:r>
            <a:r>
              <a:rPr sz="1700" spc="50" dirty="0">
                <a:solidFill>
                  <a:srgbClr val="57585B"/>
                </a:solidFill>
                <a:latin typeface="Open Sans"/>
                <a:cs typeface="Open Sans"/>
              </a:rPr>
              <a:t> </a:t>
            </a:r>
            <a:r>
              <a:rPr sz="1700" dirty="0">
                <a:solidFill>
                  <a:srgbClr val="57585B"/>
                </a:solidFill>
                <a:latin typeface="Open Sans"/>
                <a:cs typeface="Open Sans"/>
              </a:rPr>
              <a:t>will</a:t>
            </a:r>
            <a:r>
              <a:rPr sz="1700" spc="55" dirty="0">
                <a:solidFill>
                  <a:srgbClr val="57585B"/>
                </a:solidFill>
                <a:latin typeface="Open Sans"/>
                <a:cs typeface="Open Sans"/>
              </a:rPr>
              <a:t> </a:t>
            </a:r>
            <a:r>
              <a:rPr sz="1700" dirty="0">
                <a:solidFill>
                  <a:srgbClr val="57585B"/>
                </a:solidFill>
                <a:latin typeface="Open Sans"/>
                <a:cs typeface="Open Sans"/>
              </a:rPr>
              <a:t>investigate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technical</a:t>
            </a:r>
            <a:r>
              <a:rPr sz="1700" spc="50" dirty="0">
                <a:solidFill>
                  <a:srgbClr val="57585B"/>
                </a:solidFill>
                <a:latin typeface="Open Sans"/>
                <a:cs typeface="Open Sans"/>
              </a:rPr>
              <a:t> </a:t>
            </a:r>
            <a:r>
              <a:rPr sz="1700" dirty="0">
                <a:solidFill>
                  <a:srgbClr val="57585B"/>
                </a:solidFill>
                <a:latin typeface="Open Sans"/>
                <a:cs typeface="Open Sans"/>
              </a:rPr>
              <a:t>side</a:t>
            </a:r>
            <a:r>
              <a:rPr sz="1700" spc="6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From</a:t>
            </a:r>
            <a:r>
              <a:rPr sz="1700" spc="50" dirty="0">
                <a:solidFill>
                  <a:srgbClr val="57585B"/>
                </a:solidFill>
                <a:latin typeface="Open Sans"/>
                <a:cs typeface="Open Sans"/>
              </a:rPr>
              <a:t> </a:t>
            </a:r>
            <a:r>
              <a:rPr sz="1700" dirty="0">
                <a:solidFill>
                  <a:srgbClr val="57585B"/>
                </a:solidFill>
                <a:latin typeface="Open Sans"/>
                <a:cs typeface="Open Sans"/>
              </a:rPr>
              <a:t>cryptography</a:t>
            </a:r>
            <a:r>
              <a:rPr sz="1700" spc="5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nodes,</a:t>
            </a:r>
            <a:r>
              <a:rPr sz="1700" spc="50" dirty="0">
                <a:solidFill>
                  <a:srgbClr val="57585B"/>
                </a:solidFill>
                <a:latin typeface="Open Sans"/>
                <a:cs typeface="Open Sans"/>
              </a:rPr>
              <a:t> </a:t>
            </a:r>
            <a:r>
              <a:rPr sz="1700" dirty="0">
                <a:solidFill>
                  <a:srgbClr val="57585B"/>
                </a:solidFill>
                <a:latin typeface="Open Sans"/>
                <a:cs typeface="Open Sans"/>
              </a:rPr>
              <a:t>miners,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more,</a:t>
            </a:r>
            <a:r>
              <a:rPr sz="1700" spc="50" dirty="0">
                <a:solidFill>
                  <a:srgbClr val="57585B"/>
                </a:solidFill>
                <a:latin typeface="Open Sans"/>
                <a:cs typeface="Open Sans"/>
              </a:rPr>
              <a:t> </a:t>
            </a:r>
            <a:r>
              <a:rPr sz="1700" dirty="0">
                <a:solidFill>
                  <a:srgbClr val="57585B"/>
                </a:solidFill>
                <a:latin typeface="Open Sans"/>
                <a:cs typeface="Open Sans"/>
              </a:rPr>
              <a:t>get</a:t>
            </a:r>
            <a:r>
              <a:rPr sz="1700" spc="50" dirty="0">
                <a:solidFill>
                  <a:srgbClr val="57585B"/>
                </a:solidFill>
                <a:latin typeface="Open Sans"/>
                <a:cs typeface="Open Sans"/>
              </a:rPr>
              <a:t> </a:t>
            </a:r>
            <a:r>
              <a:rPr sz="1700" dirty="0">
                <a:solidFill>
                  <a:srgbClr val="57585B"/>
                </a:solidFill>
                <a:latin typeface="Open Sans"/>
                <a:cs typeface="Open Sans"/>
              </a:rPr>
              <a:t>ready</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take</a:t>
            </a:r>
            <a:r>
              <a:rPr sz="1700" spc="50"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dirty="0">
                <a:solidFill>
                  <a:srgbClr val="57585B"/>
                </a:solidFill>
                <a:latin typeface="Open Sans"/>
                <a:cs typeface="Open Sans"/>
              </a:rPr>
              <a:t>closer</a:t>
            </a:r>
            <a:r>
              <a:rPr sz="1700" spc="45" dirty="0">
                <a:solidFill>
                  <a:srgbClr val="57585B"/>
                </a:solidFill>
                <a:latin typeface="Open Sans"/>
                <a:cs typeface="Open Sans"/>
              </a:rPr>
              <a:t> </a:t>
            </a:r>
            <a:r>
              <a:rPr sz="1700" dirty="0">
                <a:solidFill>
                  <a:srgbClr val="57585B"/>
                </a:solidFill>
                <a:latin typeface="Open Sans"/>
                <a:cs typeface="Open Sans"/>
              </a:rPr>
              <a:t>look</a:t>
            </a:r>
            <a:r>
              <a:rPr sz="1700" spc="50" dirty="0">
                <a:solidFill>
                  <a:srgbClr val="57585B"/>
                </a:solidFill>
                <a:latin typeface="Open Sans"/>
                <a:cs typeface="Open Sans"/>
              </a:rPr>
              <a:t> </a:t>
            </a:r>
            <a:r>
              <a:rPr sz="1700" dirty="0">
                <a:solidFill>
                  <a:srgbClr val="57585B"/>
                </a:solidFill>
                <a:latin typeface="Open Sans"/>
                <a:cs typeface="Open Sans"/>
              </a:rPr>
              <a:t>at</a:t>
            </a:r>
            <a:r>
              <a:rPr sz="1700" spc="50" dirty="0">
                <a:solidFill>
                  <a:srgbClr val="57585B"/>
                </a:solidFill>
                <a:latin typeface="Open Sans"/>
                <a:cs typeface="Open Sans"/>
              </a:rPr>
              <a:t> </a:t>
            </a:r>
            <a:r>
              <a:rPr sz="1700" dirty="0">
                <a:solidFill>
                  <a:srgbClr val="57585B"/>
                </a:solidFill>
                <a:latin typeface="Open Sans"/>
                <a:cs typeface="Open Sans"/>
              </a:rPr>
              <a:t>how</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really</a:t>
            </a:r>
            <a:r>
              <a:rPr sz="1700" spc="50" dirty="0">
                <a:solidFill>
                  <a:srgbClr val="57585B"/>
                </a:solidFill>
                <a:latin typeface="Open Sans"/>
                <a:cs typeface="Open Sans"/>
              </a:rPr>
              <a:t> </a:t>
            </a:r>
            <a:r>
              <a:rPr sz="1700" spc="-10" dirty="0">
                <a:solidFill>
                  <a:srgbClr val="57585B"/>
                </a:solidFill>
                <a:latin typeface="Open Sans"/>
                <a:cs typeface="Open Sans"/>
              </a:rPr>
              <a:t>works.</a:t>
            </a:r>
            <a:endParaRPr sz="1700">
              <a:latin typeface="Open Sans"/>
              <a:cs typeface="Open Sans"/>
            </a:endParaRPr>
          </a:p>
        </p:txBody>
      </p:sp>
      <p:pic>
        <p:nvPicPr>
          <p:cNvPr id="12" name="object 12"/>
          <p:cNvPicPr/>
          <p:nvPr/>
        </p:nvPicPr>
        <p:blipFill>
          <a:blip r:embed="rId7" cstate="print"/>
          <a:stretch>
            <a:fillRect/>
          </a:stretch>
        </p:blipFill>
        <p:spPr>
          <a:xfrm>
            <a:off x="10319329" y="2449066"/>
            <a:ext cx="8654678" cy="4528500"/>
          </a:xfrm>
          <a:prstGeom prst="rect">
            <a:avLst/>
          </a:prstGeom>
        </p:spPr>
      </p:pic>
      <p:sp>
        <p:nvSpPr>
          <p:cNvPr id="13" name="object 13"/>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14" name="object 14"/>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15" name="object 15"/>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92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635270" y="7093922"/>
            <a:ext cx="4369435" cy="804545"/>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Activity:</a:t>
            </a:r>
            <a:r>
              <a:rPr sz="2550" b="1" i="1" spc="-15" dirty="0">
                <a:solidFill>
                  <a:srgbClr val="241B54"/>
                </a:solidFill>
                <a:latin typeface="Open Sans"/>
                <a:cs typeface="Open Sans"/>
              </a:rPr>
              <a:t> </a:t>
            </a:r>
            <a:r>
              <a:rPr sz="2550" b="1" i="1" dirty="0">
                <a:solidFill>
                  <a:srgbClr val="241B54"/>
                </a:solidFill>
                <a:latin typeface="Open Sans"/>
                <a:cs typeface="Open Sans"/>
              </a:rPr>
              <a:t>Watch</a:t>
            </a:r>
            <a:r>
              <a:rPr sz="2550" b="1" i="1" spc="-15" dirty="0">
                <a:solidFill>
                  <a:srgbClr val="241B54"/>
                </a:solidFill>
                <a:latin typeface="Open Sans"/>
                <a:cs typeface="Open Sans"/>
              </a:rPr>
              <a:t> </a:t>
            </a:r>
            <a:r>
              <a:rPr sz="2550" b="1" i="1" dirty="0">
                <a:solidFill>
                  <a:srgbClr val="241B54"/>
                </a:solidFill>
                <a:latin typeface="Open Sans"/>
                <a:cs typeface="Open Sans"/>
              </a:rPr>
              <a:t>this</a:t>
            </a:r>
            <a:r>
              <a:rPr sz="2550" b="1" i="1" spc="-15" dirty="0">
                <a:solidFill>
                  <a:srgbClr val="241B54"/>
                </a:solidFill>
                <a:latin typeface="Open Sans"/>
                <a:cs typeface="Open Sans"/>
              </a:rPr>
              <a:t> </a:t>
            </a:r>
            <a:r>
              <a:rPr sz="2550" b="1" i="1" dirty="0">
                <a:solidFill>
                  <a:srgbClr val="241B54"/>
                </a:solidFill>
                <a:latin typeface="Open Sans"/>
                <a:cs typeface="Open Sans"/>
              </a:rPr>
              <a:t>video</a:t>
            </a:r>
            <a:r>
              <a:rPr sz="2550" b="1" i="1" spc="-10" dirty="0">
                <a:solidFill>
                  <a:srgbClr val="241B54"/>
                </a:solidFill>
                <a:latin typeface="Open Sans"/>
                <a:cs typeface="Open Sans"/>
              </a:rPr>
              <a:t> </a:t>
            </a:r>
            <a:r>
              <a:rPr sz="2550" b="1" i="1" spc="-25" dirty="0">
                <a:solidFill>
                  <a:srgbClr val="241B54"/>
                </a:solidFill>
                <a:latin typeface="Open Sans"/>
                <a:cs typeface="Open Sans"/>
              </a:rPr>
              <a:t>on</a:t>
            </a:r>
            <a:endParaRPr sz="2550">
              <a:latin typeface="Open Sans"/>
              <a:cs typeface="Open Sans"/>
            </a:endParaRPr>
          </a:p>
          <a:p>
            <a:pPr marL="12700">
              <a:lnSpc>
                <a:spcPct val="100000"/>
              </a:lnSpc>
              <a:spcBef>
                <a:spcPts val="5"/>
              </a:spcBef>
            </a:pPr>
            <a:r>
              <a:rPr sz="2550" b="1" i="1" dirty="0">
                <a:solidFill>
                  <a:srgbClr val="241B54"/>
                </a:solidFill>
                <a:latin typeface="Open Sans"/>
                <a:cs typeface="Open Sans"/>
              </a:rPr>
              <a:t>the</a:t>
            </a:r>
            <a:r>
              <a:rPr sz="2550" b="1" i="1" spc="-25" dirty="0">
                <a:solidFill>
                  <a:srgbClr val="241B54"/>
                </a:solidFill>
                <a:latin typeface="Open Sans"/>
                <a:cs typeface="Open Sans"/>
              </a:rPr>
              <a:t> </a:t>
            </a:r>
            <a:r>
              <a:rPr sz="2550" b="1" i="1" dirty="0">
                <a:solidFill>
                  <a:srgbClr val="241B54"/>
                </a:solidFill>
                <a:latin typeface="Open Sans"/>
                <a:cs typeface="Open Sans"/>
              </a:rPr>
              <a:t>Lightning</a:t>
            </a:r>
            <a:r>
              <a:rPr sz="2550" b="1" i="1" spc="-25" dirty="0">
                <a:solidFill>
                  <a:srgbClr val="241B54"/>
                </a:solidFill>
                <a:latin typeface="Open Sans"/>
                <a:cs typeface="Open Sans"/>
              </a:rPr>
              <a:t> </a:t>
            </a:r>
            <a:r>
              <a:rPr sz="2550" b="1" i="1" spc="-10" dirty="0">
                <a:solidFill>
                  <a:srgbClr val="241B54"/>
                </a:solidFill>
                <a:latin typeface="Open Sans"/>
                <a:cs typeface="Open Sans"/>
              </a:rPr>
              <a:t>Network</a:t>
            </a:r>
            <a:endParaRPr sz="2550">
              <a:latin typeface="Open Sans"/>
              <a:cs typeface="Open Sans"/>
            </a:endParaRPr>
          </a:p>
        </p:txBody>
      </p:sp>
      <p:grpSp>
        <p:nvGrpSpPr>
          <p:cNvPr id="3" name="object 3"/>
          <p:cNvGrpSpPr/>
          <p:nvPr/>
        </p:nvGrpSpPr>
        <p:grpSpPr>
          <a:xfrm>
            <a:off x="0" y="0"/>
            <a:ext cx="20104100" cy="1866900"/>
            <a:chOff x="0" y="0"/>
            <a:chExt cx="20104100" cy="1866900"/>
          </a:xfrm>
        </p:grpSpPr>
        <p:pic>
          <p:nvPicPr>
            <p:cNvPr id="4" name="object 4"/>
            <p:cNvPicPr/>
            <p:nvPr/>
          </p:nvPicPr>
          <p:blipFill>
            <a:blip r:embed="rId2" cstate="print"/>
            <a:stretch>
              <a:fillRect/>
            </a:stretch>
          </p:blipFill>
          <p:spPr>
            <a:xfrm>
              <a:off x="0" y="0"/>
              <a:ext cx="20104099" cy="1866592"/>
            </a:xfrm>
            <a:prstGeom prst="rect">
              <a:avLst/>
            </a:prstGeom>
          </p:spPr>
        </p:pic>
        <p:pic>
          <p:nvPicPr>
            <p:cNvPr id="5" name="object 5"/>
            <p:cNvPicPr/>
            <p:nvPr/>
          </p:nvPicPr>
          <p:blipFill>
            <a:blip r:embed="rId3" cstate="print"/>
            <a:stretch>
              <a:fillRect/>
            </a:stretch>
          </p:blipFill>
          <p:spPr>
            <a:xfrm>
              <a:off x="572129" y="57799"/>
              <a:ext cx="14281449"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4" cstate="print"/>
          <a:stretch>
            <a:fillRect/>
          </a:stretch>
        </p:blipFill>
        <p:spPr>
          <a:xfrm>
            <a:off x="17700068" y="593900"/>
            <a:ext cx="1273727" cy="678793"/>
          </a:xfrm>
          <a:prstGeom prst="rect">
            <a:avLst/>
          </a:prstGeom>
        </p:spPr>
      </p:pic>
      <p:sp>
        <p:nvSpPr>
          <p:cNvPr id="9" name="object 9"/>
          <p:cNvSpPr txBox="1"/>
          <p:nvPr/>
        </p:nvSpPr>
        <p:spPr>
          <a:xfrm>
            <a:off x="1116898" y="2373485"/>
            <a:ext cx="3354704" cy="553720"/>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8.0</a:t>
            </a:r>
            <a:r>
              <a:rPr sz="3450" b="1" i="1" spc="5" dirty="0">
                <a:solidFill>
                  <a:srgbClr val="241B54"/>
                </a:solidFill>
                <a:latin typeface="Open Sans"/>
                <a:cs typeface="Open Sans"/>
              </a:rPr>
              <a:t> </a:t>
            </a:r>
            <a:r>
              <a:rPr sz="3450" b="1" i="1" spc="-10" dirty="0">
                <a:solidFill>
                  <a:srgbClr val="241B54"/>
                </a:solidFill>
                <a:latin typeface="Open Sans"/>
                <a:cs typeface="Open Sans"/>
              </a:rPr>
              <a:t>Introduction</a:t>
            </a:r>
            <a:endParaRPr sz="3450">
              <a:latin typeface="Open Sans"/>
              <a:cs typeface="Open Sans"/>
            </a:endParaRPr>
          </a:p>
        </p:txBody>
      </p:sp>
      <p:sp>
        <p:nvSpPr>
          <p:cNvPr id="10" name="object 10"/>
          <p:cNvSpPr txBox="1"/>
          <p:nvPr/>
        </p:nvSpPr>
        <p:spPr>
          <a:xfrm>
            <a:off x="1119474" y="5553547"/>
            <a:ext cx="8535670" cy="1069267"/>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Technologies</a:t>
            </a:r>
            <a:r>
              <a:rPr sz="1700" spc="45" dirty="0">
                <a:solidFill>
                  <a:srgbClr val="57585B"/>
                </a:solidFill>
                <a:latin typeface="Open Sans"/>
                <a:cs typeface="Open Sans"/>
              </a:rPr>
              <a:t> </a:t>
            </a:r>
            <a:r>
              <a:rPr sz="1700" dirty="0">
                <a:solidFill>
                  <a:srgbClr val="57585B"/>
                </a:solidFill>
                <a:latin typeface="Open Sans"/>
                <a:cs typeface="Open Sans"/>
              </a:rPr>
              <a:t>typically</a:t>
            </a:r>
            <a:r>
              <a:rPr sz="1700" spc="40" dirty="0">
                <a:solidFill>
                  <a:srgbClr val="57585B"/>
                </a:solidFill>
                <a:latin typeface="Open Sans"/>
                <a:cs typeface="Open Sans"/>
              </a:rPr>
              <a:t> </a:t>
            </a:r>
            <a:r>
              <a:rPr sz="1700" dirty="0">
                <a:solidFill>
                  <a:srgbClr val="57585B"/>
                </a:solidFill>
                <a:latin typeface="Open Sans"/>
                <a:cs typeface="Open Sans"/>
              </a:rPr>
              <a:t>grow</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expand</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layers,</a:t>
            </a:r>
            <a:r>
              <a:rPr sz="1700" spc="50"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stack.</a:t>
            </a:r>
            <a:r>
              <a:rPr sz="1700" spc="45" dirty="0">
                <a:solidFill>
                  <a:srgbClr val="57585B"/>
                </a:solidFill>
                <a:latin typeface="Open Sans"/>
                <a:cs typeface="Open Sans"/>
              </a:rPr>
              <a:t> </a:t>
            </a:r>
            <a:r>
              <a:rPr sz="1700" dirty="0">
                <a:solidFill>
                  <a:srgbClr val="57585B"/>
                </a:solidFill>
                <a:latin typeface="Open Sans"/>
                <a:cs typeface="Open Sans"/>
              </a:rPr>
              <a:t>Think</a:t>
            </a:r>
            <a:r>
              <a:rPr sz="1700" spc="4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spc="-10" dirty="0">
                <a:solidFill>
                  <a:srgbClr val="57585B"/>
                </a:solidFill>
                <a:latin typeface="Open Sans"/>
                <a:cs typeface="Open Sans"/>
              </a:rPr>
              <a:t>favorite </a:t>
            </a:r>
            <a:r>
              <a:rPr sz="1700" dirty="0">
                <a:solidFill>
                  <a:srgbClr val="57585B"/>
                </a:solidFill>
                <a:latin typeface="Open Sans"/>
                <a:cs typeface="Open Sans"/>
              </a:rPr>
              <a:t>website,</a:t>
            </a:r>
            <a:r>
              <a:rPr sz="1700" spc="45" dirty="0">
                <a:solidFill>
                  <a:srgbClr val="57585B"/>
                </a:solidFill>
                <a:latin typeface="Open Sans"/>
                <a:cs typeface="Open Sans"/>
              </a:rPr>
              <a:t> </a:t>
            </a:r>
            <a:r>
              <a:rPr sz="1700" dirty="0">
                <a:solidFill>
                  <a:srgbClr val="57585B"/>
                </a:solidFill>
                <a:latin typeface="Open Sans"/>
                <a:cs typeface="Open Sans"/>
              </a:rPr>
              <a:t>email,</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social</a:t>
            </a:r>
            <a:r>
              <a:rPr sz="1700" spc="45" dirty="0">
                <a:solidFill>
                  <a:srgbClr val="57585B"/>
                </a:solidFill>
                <a:latin typeface="Open Sans"/>
                <a:cs typeface="Open Sans"/>
              </a:rPr>
              <a:t> </a:t>
            </a:r>
            <a:r>
              <a:rPr sz="1700" dirty="0">
                <a:solidFill>
                  <a:srgbClr val="57585B"/>
                </a:solidFill>
                <a:latin typeface="Open Sans"/>
                <a:cs typeface="Open Sans"/>
              </a:rPr>
              <a:t>media:</a:t>
            </a:r>
            <a:r>
              <a:rPr sz="1700" spc="40" dirty="0">
                <a:solidFill>
                  <a:srgbClr val="57585B"/>
                </a:solidFill>
                <a:latin typeface="Open Sans"/>
                <a:cs typeface="Open Sans"/>
              </a:rPr>
              <a:t> </a:t>
            </a:r>
            <a:r>
              <a:rPr sz="1700" dirty="0">
                <a:solidFill>
                  <a:srgbClr val="57585B"/>
                </a:solidFill>
                <a:latin typeface="Open Sans"/>
                <a:cs typeface="Open Sans"/>
              </a:rPr>
              <a:t>they</a:t>
            </a:r>
            <a:r>
              <a:rPr sz="1700" spc="45" dirty="0">
                <a:solidFill>
                  <a:srgbClr val="57585B"/>
                </a:solidFill>
                <a:latin typeface="Open Sans"/>
                <a:cs typeface="Open Sans"/>
              </a:rPr>
              <a:t> </a:t>
            </a:r>
            <a:r>
              <a:rPr sz="1700" dirty="0">
                <a:solidFill>
                  <a:srgbClr val="57585B"/>
                </a:solidFill>
                <a:latin typeface="Open Sans"/>
                <a:cs typeface="Open Sans"/>
              </a:rPr>
              <a:t>were</a:t>
            </a:r>
            <a:r>
              <a:rPr sz="1700" spc="50" dirty="0">
                <a:solidFill>
                  <a:srgbClr val="57585B"/>
                </a:solidFill>
                <a:latin typeface="Open Sans"/>
                <a:cs typeface="Open Sans"/>
              </a:rPr>
              <a:t> </a:t>
            </a:r>
            <a:r>
              <a:rPr sz="1700" dirty="0">
                <a:solidFill>
                  <a:srgbClr val="57585B"/>
                </a:solidFill>
                <a:latin typeface="Open Sans"/>
                <a:cs typeface="Open Sans"/>
              </a:rPr>
              <a:t>built</a:t>
            </a:r>
            <a:r>
              <a:rPr sz="1700" spc="45" dirty="0">
                <a:solidFill>
                  <a:srgbClr val="57585B"/>
                </a:solidFill>
                <a:latin typeface="Open Sans"/>
                <a:cs typeface="Open Sans"/>
              </a:rPr>
              <a:t> </a:t>
            </a:r>
            <a:r>
              <a:rPr sz="1700" dirty="0">
                <a:solidFill>
                  <a:srgbClr val="57585B"/>
                </a:solidFill>
                <a:latin typeface="Open Sans"/>
                <a:cs typeface="Open Sans"/>
              </a:rPr>
              <a:t>on</a:t>
            </a:r>
            <a:r>
              <a:rPr sz="1700" spc="50" dirty="0">
                <a:solidFill>
                  <a:srgbClr val="57585B"/>
                </a:solidFill>
                <a:latin typeface="Open Sans"/>
                <a:cs typeface="Open Sans"/>
              </a:rPr>
              <a:t> </a:t>
            </a:r>
            <a:r>
              <a:rPr sz="1700" dirty="0">
                <a:solidFill>
                  <a:srgbClr val="57585B"/>
                </a:solidFill>
                <a:latin typeface="Open Sans"/>
                <a:cs typeface="Open Sans"/>
              </a:rPr>
              <a:t>top</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internet</a:t>
            </a:r>
            <a:r>
              <a:rPr sz="1700" spc="45" dirty="0">
                <a:solidFill>
                  <a:srgbClr val="57585B"/>
                </a:solidFill>
                <a:latin typeface="Open Sans"/>
                <a:cs typeface="Open Sans"/>
              </a:rPr>
              <a:t> </a:t>
            </a:r>
            <a:r>
              <a:rPr sz="1700" spc="-10" dirty="0">
                <a:solidFill>
                  <a:srgbClr val="57585B"/>
                </a:solidFill>
                <a:latin typeface="Open Sans"/>
                <a:cs typeface="Open Sans"/>
              </a:rPr>
              <a:t>protocol, </a:t>
            </a:r>
            <a:r>
              <a:rPr sz="1700" dirty="0">
                <a:solidFill>
                  <a:srgbClr val="57585B"/>
                </a:solidFill>
                <a:latin typeface="Open Sans"/>
                <a:cs typeface="Open Sans"/>
              </a:rPr>
              <a:t>which</a:t>
            </a:r>
            <a:r>
              <a:rPr sz="1700" spc="45" dirty="0">
                <a:solidFill>
                  <a:srgbClr val="57585B"/>
                </a:solidFill>
                <a:latin typeface="Open Sans"/>
                <a:cs typeface="Open Sans"/>
              </a:rPr>
              <a:t> </a:t>
            </a:r>
            <a:r>
              <a:rPr sz="1700" dirty="0">
                <a:solidFill>
                  <a:srgbClr val="57585B"/>
                </a:solidFill>
                <a:latin typeface="Open Sans"/>
                <a:cs typeface="Open Sans"/>
              </a:rPr>
              <a:t>was</a:t>
            </a:r>
            <a:r>
              <a:rPr sz="1700" spc="45" dirty="0">
                <a:solidFill>
                  <a:srgbClr val="57585B"/>
                </a:solidFill>
                <a:latin typeface="Open Sans"/>
                <a:cs typeface="Open Sans"/>
              </a:rPr>
              <a:t> </a:t>
            </a:r>
            <a:r>
              <a:rPr sz="1700" dirty="0">
                <a:solidFill>
                  <a:srgbClr val="57585B"/>
                </a:solidFill>
                <a:latin typeface="Open Sans"/>
                <a:cs typeface="Open Sans"/>
              </a:rPr>
              <a:t>built</a:t>
            </a:r>
            <a:r>
              <a:rPr sz="1700" spc="45" dirty="0">
                <a:solidFill>
                  <a:srgbClr val="57585B"/>
                </a:solidFill>
                <a:latin typeface="Open Sans"/>
                <a:cs typeface="Open Sans"/>
              </a:rPr>
              <a:t> </a:t>
            </a:r>
            <a:r>
              <a:rPr sz="1700" dirty="0">
                <a:solidFill>
                  <a:srgbClr val="57585B"/>
                </a:solidFill>
                <a:latin typeface="Open Sans"/>
                <a:cs typeface="Open Sans"/>
              </a:rPr>
              <a:t>on</a:t>
            </a:r>
            <a:r>
              <a:rPr sz="1700" spc="50" dirty="0">
                <a:solidFill>
                  <a:srgbClr val="57585B"/>
                </a:solidFill>
                <a:latin typeface="Open Sans"/>
                <a:cs typeface="Open Sans"/>
              </a:rPr>
              <a:t> </a:t>
            </a:r>
            <a:r>
              <a:rPr sz="1700" dirty="0">
                <a:solidFill>
                  <a:srgbClr val="57585B"/>
                </a:solidFill>
                <a:latin typeface="Open Sans"/>
                <a:cs typeface="Open Sans"/>
              </a:rPr>
              <a:t>top</a:t>
            </a:r>
            <a:r>
              <a:rPr sz="1700" spc="45" dirty="0">
                <a:solidFill>
                  <a:srgbClr val="57585B"/>
                </a:solidFill>
                <a:latin typeface="Open Sans"/>
                <a:cs typeface="Open Sans"/>
              </a:rPr>
              <a:t> </a:t>
            </a:r>
            <a:r>
              <a:rPr lang="en-US" sz="1700" spc="45" dirty="0">
                <a:solidFill>
                  <a:srgbClr val="57585B"/>
                </a:solidFill>
                <a:latin typeface="Open Sans"/>
                <a:cs typeface="Open Sans"/>
              </a:rPr>
              <a:t>of </a:t>
            </a:r>
            <a:r>
              <a:rPr sz="1700" dirty="0">
                <a:solidFill>
                  <a:srgbClr val="57585B"/>
                </a:solidFill>
                <a:latin typeface="Open Sans"/>
                <a:cs typeface="Open Sans"/>
              </a:rPr>
              <a:t>computers,</a:t>
            </a:r>
            <a:r>
              <a:rPr sz="1700" spc="50" dirty="0">
                <a:solidFill>
                  <a:srgbClr val="57585B"/>
                </a:solidFill>
                <a:latin typeface="Open Sans"/>
                <a:cs typeface="Open Sans"/>
              </a:rPr>
              <a:t> </a:t>
            </a:r>
            <a:r>
              <a:rPr sz="1700" dirty="0">
                <a:solidFill>
                  <a:srgbClr val="57585B"/>
                </a:solidFill>
                <a:latin typeface="Open Sans"/>
                <a:cs typeface="Open Sans"/>
              </a:rPr>
              <a:t>which</a:t>
            </a:r>
            <a:r>
              <a:rPr sz="1700" spc="45" dirty="0">
                <a:solidFill>
                  <a:srgbClr val="57585B"/>
                </a:solidFill>
                <a:latin typeface="Open Sans"/>
                <a:cs typeface="Open Sans"/>
              </a:rPr>
              <a:t> </a:t>
            </a:r>
            <a:r>
              <a:rPr sz="1700" dirty="0">
                <a:solidFill>
                  <a:srgbClr val="57585B"/>
                </a:solidFill>
                <a:latin typeface="Open Sans"/>
                <a:cs typeface="Open Sans"/>
              </a:rPr>
              <a:t>were</a:t>
            </a:r>
            <a:r>
              <a:rPr sz="1700" spc="50" dirty="0">
                <a:solidFill>
                  <a:srgbClr val="57585B"/>
                </a:solidFill>
                <a:latin typeface="Open Sans"/>
                <a:cs typeface="Open Sans"/>
              </a:rPr>
              <a:t> </a:t>
            </a:r>
            <a:r>
              <a:rPr sz="1700" dirty="0">
                <a:solidFill>
                  <a:srgbClr val="57585B"/>
                </a:solidFill>
                <a:latin typeface="Open Sans"/>
                <a:cs typeface="Open Sans"/>
              </a:rPr>
              <a:t>built</a:t>
            </a:r>
            <a:r>
              <a:rPr sz="1700" spc="45" dirty="0">
                <a:solidFill>
                  <a:srgbClr val="57585B"/>
                </a:solidFill>
                <a:latin typeface="Open Sans"/>
                <a:cs typeface="Open Sans"/>
              </a:rPr>
              <a:t> </a:t>
            </a:r>
            <a:r>
              <a:rPr sz="1700" dirty="0">
                <a:solidFill>
                  <a:srgbClr val="57585B"/>
                </a:solidFill>
                <a:latin typeface="Open Sans"/>
                <a:cs typeface="Open Sans"/>
              </a:rPr>
              <a:t>on</a:t>
            </a:r>
            <a:r>
              <a:rPr sz="1700" spc="55" dirty="0">
                <a:solidFill>
                  <a:srgbClr val="57585B"/>
                </a:solidFill>
                <a:latin typeface="Open Sans"/>
                <a:cs typeface="Open Sans"/>
              </a:rPr>
              <a:t> </a:t>
            </a:r>
            <a:r>
              <a:rPr sz="1700" dirty="0">
                <a:solidFill>
                  <a:srgbClr val="57585B"/>
                </a:solidFill>
                <a:latin typeface="Open Sans"/>
                <a:cs typeface="Open Sans"/>
              </a:rPr>
              <a:t>top</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electricity,</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so</a:t>
            </a:r>
            <a:r>
              <a:rPr sz="1700" spc="55" dirty="0">
                <a:solidFill>
                  <a:srgbClr val="57585B"/>
                </a:solidFill>
                <a:latin typeface="Open Sans"/>
                <a:cs typeface="Open Sans"/>
              </a:rPr>
              <a:t> </a:t>
            </a:r>
            <a:r>
              <a:rPr sz="1700" spc="-25" dirty="0">
                <a:solidFill>
                  <a:srgbClr val="57585B"/>
                </a:solidFill>
                <a:latin typeface="Open Sans"/>
                <a:cs typeface="Open Sans"/>
              </a:rPr>
              <a:t>on.</a:t>
            </a:r>
            <a:endParaRPr sz="1700" dirty="0">
              <a:latin typeface="Open Sans"/>
              <a:cs typeface="Open Sans"/>
            </a:endParaRPr>
          </a:p>
        </p:txBody>
      </p:sp>
      <p:sp>
        <p:nvSpPr>
          <p:cNvPr id="11" name="object 11"/>
          <p:cNvSpPr txBox="1"/>
          <p:nvPr/>
        </p:nvSpPr>
        <p:spPr>
          <a:xfrm>
            <a:off x="1119474" y="6706423"/>
            <a:ext cx="618998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These</a:t>
            </a:r>
            <a:r>
              <a:rPr sz="1700" spc="45" dirty="0">
                <a:solidFill>
                  <a:srgbClr val="57585B"/>
                </a:solidFill>
                <a:latin typeface="Open Sans"/>
                <a:cs typeface="Open Sans"/>
              </a:rPr>
              <a:t> </a:t>
            </a:r>
            <a:r>
              <a:rPr sz="1700" dirty="0">
                <a:solidFill>
                  <a:srgbClr val="57585B"/>
                </a:solidFill>
                <a:latin typeface="Open Sans"/>
                <a:cs typeface="Open Sans"/>
              </a:rPr>
              <a:t>technologies</a:t>
            </a:r>
            <a:r>
              <a:rPr sz="1700" spc="50" dirty="0">
                <a:solidFill>
                  <a:srgbClr val="57585B"/>
                </a:solidFill>
                <a:latin typeface="Open Sans"/>
                <a:cs typeface="Open Sans"/>
              </a:rPr>
              <a:t> </a:t>
            </a:r>
            <a:r>
              <a:rPr sz="1700" dirty="0">
                <a:solidFill>
                  <a:srgbClr val="57585B"/>
                </a:solidFill>
                <a:latin typeface="Open Sans"/>
                <a:cs typeface="Open Sans"/>
              </a:rPr>
              <a:t>started</a:t>
            </a:r>
            <a:r>
              <a:rPr sz="1700" spc="50" dirty="0">
                <a:solidFill>
                  <a:srgbClr val="57585B"/>
                </a:solidFill>
                <a:latin typeface="Open Sans"/>
                <a:cs typeface="Open Sans"/>
              </a:rPr>
              <a:t> </a:t>
            </a:r>
            <a:r>
              <a:rPr sz="1700" dirty="0">
                <a:solidFill>
                  <a:srgbClr val="57585B"/>
                </a:solidFill>
                <a:latin typeface="Open Sans"/>
                <a:cs typeface="Open Sans"/>
              </a:rPr>
              <a:t>out</a:t>
            </a:r>
            <a:r>
              <a:rPr sz="1700" spc="55" dirty="0">
                <a:solidFill>
                  <a:srgbClr val="57585B"/>
                </a:solidFill>
                <a:latin typeface="Open Sans"/>
                <a:cs typeface="Open Sans"/>
              </a:rPr>
              <a:t> </a:t>
            </a:r>
            <a:r>
              <a:rPr sz="1700" dirty="0">
                <a:solidFill>
                  <a:srgbClr val="57585B"/>
                </a:solidFill>
                <a:latin typeface="Open Sans"/>
                <a:cs typeface="Open Sans"/>
              </a:rPr>
              <a:t>with</a:t>
            </a:r>
            <a:r>
              <a:rPr sz="1700" spc="4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very</a:t>
            </a:r>
            <a:r>
              <a:rPr sz="1700" spc="50" dirty="0">
                <a:solidFill>
                  <a:srgbClr val="57585B"/>
                </a:solidFill>
                <a:latin typeface="Open Sans"/>
                <a:cs typeface="Open Sans"/>
              </a:rPr>
              <a:t> </a:t>
            </a:r>
            <a:r>
              <a:rPr sz="1700" dirty="0">
                <a:solidFill>
                  <a:srgbClr val="57585B"/>
                </a:solidFill>
                <a:latin typeface="Open Sans"/>
                <a:cs typeface="Open Sans"/>
              </a:rPr>
              <a:t>simple</a:t>
            </a:r>
            <a:r>
              <a:rPr sz="1700" spc="50" dirty="0">
                <a:solidFill>
                  <a:srgbClr val="57585B"/>
                </a:solidFill>
                <a:latin typeface="Open Sans"/>
                <a:cs typeface="Open Sans"/>
              </a:rPr>
              <a:t> </a:t>
            </a:r>
            <a:r>
              <a:rPr sz="1700" spc="-10" dirty="0">
                <a:solidFill>
                  <a:srgbClr val="57585B"/>
                </a:solidFill>
                <a:latin typeface="Open Sans"/>
                <a:cs typeface="Open Sans"/>
              </a:rPr>
              <a:t>design</a:t>
            </a:r>
            <a:r>
              <a:rPr sz="1700" spc="500" dirty="0">
                <a:solidFill>
                  <a:srgbClr val="57585B"/>
                </a:solidFill>
                <a:latin typeface="Open Sans"/>
                <a:cs typeface="Open Sans"/>
              </a:rPr>
              <a:t> </a:t>
            </a:r>
            <a:r>
              <a:rPr sz="1700" dirty="0">
                <a:solidFill>
                  <a:srgbClr val="57585B"/>
                </a:solidFill>
                <a:latin typeface="Open Sans"/>
                <a:cs typeface="Open Sans"/>
              </a:rPr>
              <a:t>and</a:t>
            </a:r>
            <a:r>
              <a:rPr sz="1700" spc="30" dirty="0">
                <a:solidFill>
                  <a:srgbClr val="57585B"/>
                </a:solidFill>
                <a:latin typeface="Open Sans"/>
                <a:cs typeface="Open Sans"/>
              </a:rPr>
              <a:t> </a:t>
            </a:r>
            <a:r>
              <a:rPr sz="1700" dirty="0">
                <a:solidFill>
                  <a:srgbClr val="57585B"/>
                </a:solidFill>
                <a:latin typeface="Open Sans"/>
                <a:cs typeface="Open Sans"/>
              </a:rPr>
              <a:t>continued</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improve</a:t>
            </a:r>
            <a:r>
              <a:rPr sz="1700" spc="40" dirty="0">
                <a:solidFill>
                  <a:srgbClr val="57585B"/>
                </a:solidFill>
                <a:latin typeface="Open Sans"/>
                <a:cs typeface="Open Sans"/>
              </a:rPr>
              <a:t> </a:t>
            </a:r>
            <a:r>
              <a:rPr sz="1700" dirty="0">
                <a:solidFill>
                  <a:srgbClr val="57585B"/>
                </a:solidFill>
                <a:latin typeface="Open Sans"/>
                <a:cs typeface="Open Sans"/>
              </a:rPr>
              <a:t>over</a:t>
            </a:r>
            <a:r>
              <a:rPr sz="1700" spc="35" dirty="0">
                <a:solidFill>
                  <a:srgbClr val="57585B"/>
                </a:solidFill>
                <a:latin typeface="Open Sans"/>
                <a:cs typeface="Open Sans"/>
              </a:rPr>
              <a:t> </a:t>
            </a:r>
            <a:r>
              <a:rPr sz="1700" dirty="0">
                <a:solidFill>
                  <a:srgbClr val="57585B"/>
                </a:solidFill>
                <a:latin typeface="Open Sans"/>
                <a:cs typeface="Open Sans"/>
              </a:rPr>
              <a:t>time.</a:t>
            </a:r>
            <a:r>
              <a:rPr sz="1700" spc="35" dirty="0">
                <a:solidFill>
                  <a:srgbClr val="57585B"/>
                </a:solidFill>
                <a:latin typeface="Open Sans"/>
                <a:cs typeface="Open Sans"/>
              </a:rPr>
              <a:t> </a:t>
            </a:r>
            <a:r>
              <a:rPr sz="1700" dirty="0">
                <a:solidFill>
                  <a:srgbClr val="57585B"/>
                </a:solidFill>
                <a:latin typeface="Open Sans"/>
                <a:cs typeface="Open Sans"/>
              </a:rPr>
              <a:t>Bitcoin</a:t>
            </a:r>
            <a:r>
              <a:rPr sz="1700" spc="35"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no</a:t>
            </a:r>
            <a:r>
              <a:rPr sz="1700" spc="35" dirty="0">
                <a:solidFill>
                  <a:srgbClr val="57585B"/>
                </a:solidFill>
                <a:latin typeface="Open Sans"/>
                <a:cs typeface="Open Sans"/>
              </a:rPr>
              <a:t> </a:t>
            </a:r>
            <a:r>
              <a:rPr sz="1700" spc="-10" dirty="0">
                <a:solidFill>
                  <a:srgbClr val="57585B"/>
                </a:solidFill>
                <a:latin typeface="Open Sans"/>
                <a:cs typeface="Open Sans"/>
              </a:rPr>
              <a:t>exception. </a:t>
            </a:r>
            <a:r>
              <a:rPr sz="1700" dirty="0">
                <a:solidFill>
                  <a:srgbClr val="57585B"/>
                </a:solidFill>
                <a:latin typeface="Open Sans"/>
                <a:cs typeface="Open Sans"/>
              </a:rPr>
              <a:t>As</a:t>
            </a:r>
            <a:r>
              <a:rPr sz="1700" spc="40" dirty="0">
                <a:solidFill>
                  <a:srgbClr val="57585B"/>
                </a:solidFill>
                <a:latin typeface="Open Sans"/>
                <a:cs typeface="Open Sans"/>
              </a:rPr>
              <a:t> </a:t>
            </a:r>
            <a:r>
              <a:rPr sz="1700" dirty="0">
                <a:solidFill>
                  <a:srgbClr val="57585B"/>
                </a:solidFill>
                <a:latin typeface="Open Sans"/>
                <a:cs typeface="Open Sans"/>
              </a:rPr>
              <a:t>Andreas</a:t>
            </a:r>
            <a:r>
              <a:rPr sz="1700" spc="45" dirty="0">
                <a:solidFill>
                  <a:srgbClr val="57585B"/>
                </a:solidFill>
                <a:latin typeface="Open Sans"/>
                <a:cs typeface="Open Sans"/>
              </a:rPr>
              <a:t> </a:t>
            </a:r>
            <a:r>
              <a:rPr sz="1700" dirty="0">
                <a:solidFill>
                  <a:srgbClr val="57585B"/>
                </a:solidFill>
                <a:latin typeface="Open Sans"/>
                <a:cs typeface="Open Sans"/>
              </a:rPr>
              <a:t>Antonopoulos</a:t>
            </a:r>
            <a:r>
              <a:rPr sz="1700" spc="45" dirty="0">
                <a:solidFill>
                  <a:srgbClr val="57585B"/>
                </a:solidFill>
                <a:latin typeface="Open Sans"/>
                <a:cs typeface="Open Sans"/>
              </a:rPr>
              <a:t> </a:t>
            </a:r>
            <a:r>
              <a:rPr sz="1700" dirty="0">
                <a:solidFill>
                  <a:srgbClr val="57585B"/>
                </a:solidFill>
                <a:latin typeface="Open Sans"/>
                <a:cs typeface="Open Sans"/>
              </a:rPr>
              <a:t>famously</a:t>
            </a:r>
            <a:r>
              <a:rPr sz="1700" spc="45" dirty="0">
                <a:solidFill>
                  <a:srgbClr val="57585B"/>
                </a:solidFill>
                <a:latin typeface="Open Sans"/>
                <a:cs typeface="Open Sans"/>
              </a:rPr>
              <a:t> </a:t>
            </a:r>
            <a:r>
              <a:rPr sz="1700" dirty="0">
                <a:solidFill>
                  <a:srgbClr val="57585B"/>
                </a:solidFill>
                <a:latin typeface="Open Sans"/>
                <a:cs typeface="Open Sans"/>
              </a:rPr>
              <a:t>put</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spc="-25" dirty="0">
                <a:solidFill>
                  <a:srgbClr val="57585B"/>
                </a:solidFill>
                <a:latin typeface="Open Sans"/>
                <a:cs typeface="Open Sans"/>
              </a:rPr>
              <a:t>the </a:t>
            </a:r>
            <a:r>
              <a:rPr lang="en-US" sz="1700" spc="-25" dirty="0">
                <a:solidFill>
                  <a:srgbClr val="57585B"/>
                </a:solidFill>
                <a:latin typeface="Open Sans"/>
                <a:cs typeface="Open Sans"/>
              </a:rPr>
              <a:t>i</a:t>
            </a:r>
            <a:r>
              <a:rPr sz="1700" dirty="0">
                <a:solidFill>
                  <a:srgbClr val="57585B"/>
                </a:solidFill>
                <a:latin typeface="Open Sans"/>
                <a:cs typeface="Open Sans"/>
              </a:rPr>
              <a:t>nternet</a:t>
            </a:r>
            <a:r>
              <a:rPr sz="1700" spc="55" dirty="0">
                <a:solidFill>
                  <a:srgbClr val="57585B"/>
                </a:solidFill>
                <a:latin typeface="Open Sans"/>
                <a:cs typeface="Open Sans"/>
              </a:rPr>
              <a:t> </a:t>
            </a:r>
            <a:r>
              <a:rPr sz="1700" dirty="0">
                <a:solidFill>
                  <a:srgbClr val="57585B"/>
                </a:solidFill>
                <a:latin typeface="Open Sans"/>
                <a:cs typeface="Open Sans"/>
              </a:rPr>
              <a:t>of</a:t>
            </a:r>
            <a:r>
              <a:rPr sz="1700" spc="65" dirty="0">
                <a:solidFill>
                  <a:srgbClr val="57585B"/>
                </a:solidFill>
                <a:latin typeface="Open Sans"/>
                <a:cs typeface="Open Sans"/>
              </a:rPr>
              <a:t> </a:t>
            </a:r>
            <a:r>
              <a:rPr sz="1700" spc="-10" dirty="0" err="1">
                <a:solidFill>
                  <a:srgbClr val="57585B"/>
                </a:solidFill>
                <a:latin typeface="Open Sans"/>
                <a:cs typeface="Open Sans"/>
              </a:rPr>
              <a:t>oney</a:t>
            </a:r>
            <a:r>
              <a:rPr sz="1700" spc="-10" dirty="0">
                <a:solidFill>
                  <a:srgbClr val="57585B"/>
                </a:solidFill>
                <a:latin typeface="Open Sans"/>
                <a:cs typeface="Open Sans"/>
              </a:rPr>
              <a:t>.”</a:t>
            </a:r>
            <a:endParaRPr sz="1700" dirty="0">
              <a:latin typeface="Open Sans"/>
              <a:cs typeface="Open Sans"/>
            </a:endParaRPr>
          </a:p>
        </p:txBody>
      </p:sp>
      <p:sp>
        <p:nvSpPr>
          <p:cNvPr id="12" name="object 12"/>
          <p:cNvSpPr txBox="1"/>
          <p:nvPr/>
        </p:nvSpPr>
        <p:spPr>
          <a:xfrm>
            <a:off x="1119474" y="8136578"/>
            <a:ext cx="2839720" cy="134493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It</a:t>
            </a:r>
            <a:r>
              <a:rPr sz="1700" spc="30"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base</a:t>
            </a:r>
            <a:r>
              <a:rPr sz="1700" spc="30" dirty="0">
                <a:solidFill>
                  <a:srgbClr val="57585B"/>
                </a:solidFill>
                <a:latin typeface="Open Sans"/>
                <a:cs typeface="Open Sans"/>
              </a:rPr>
              <a:t> </a:t>
            </a:r>
            <a:r>
              <a:rPr sz="1700" dirty="0">
                <a:solidFill>
                  <a:srgbClr val="57585B"/>
                </a:solidFill>
                <a:latin typeface="Open Sans"/>
                <a:cs typeface="Open Sans"/>
              </a:rPr>
              <a:t>layer</a:t>
            </a:r>
            <a:r>
              <a:rPr sz="1700" spc="30"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spc="-10" dirty="0">
                <a:solidFill>
                  <a:srgbClr val="57585B"/>
                </a:solidFill>
                <a:latin typeface="Open Sans"/>
                <a:cs typeface="Open Sans"/>
              </a:rPr>
              <a:t>sound </a:t>
            </a:r>
            <a:r>
              <a:rPr sz="1700" dirty="0">
                <a:solidFill>
                  <a:srgbClr val="57585B"/>
                </a:solidFill>
                <a:latin typeface="Open Sans"/>
                <a:cs typeface="Open Sans"/>
              </a:rPr>
              <a:t>digital</a:t>
            </a:r>
            <a:r>
              <a:rPr sz="1700" spc="55" dirty="0">
                <a:solidFill>
                  <a:srgbClr val="57585B"/>
                </a:solidFill>
                <a:latin typeface="Open Sans"/>
                <a:cs typeface="Open Sans"/>
              </a:rPr>
              <a:t> </a:t>
            </a:r>
            <a:r>
              <a:rPr sz="1700" dirty="0">
                <a:solidFill>
                  <a:srgbClr val="57585B"/>
                </a:solidFill>
                <a:latin typeface="Open Sans"/>
                <a:cs typeface="Open Sans"/>
              </a:rPr>
              <a:t>money,</a:t>
            </a:r>
            <a:r>
              <a:rPr sz="1700" spc="55" dirty="0">
                <a:solidFill>
                  <a:srgbClr val="57585B"/>
                </a:solidFill>
                <a:latin typeface="Open Sans"/>
                <a:cs typeface="Open Sans"/>
              </a:rPr>
              <a:t> </a:t>
            </a:r>
            <a:r>
              <a:rPr sz="1700" dirty="0">
                <a:solidFill>
                  <a:srgbClr val="57585B"/>
                </a:solidFill>
                <a:latin typeface="Open Sans"/>
                <a:cs typeface="Open Sans"/>
              </a:rPr>
              <a:t>providing</a:t>
            </a:r>
            <a:r>
              <a:rPr sz="1700" spc="5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solid</a:t>
            </a:r>
            <a:r>
              <a:rPr sz="1700" spc="40" dirty="0">
                <a:solidFill>
                  <a:srgbClr val="57585B"/>
                </a:solidFill>
                <a:latin typeface="Open Sans"/>
                <a:cs typeface="Open Sans"/>
              </a:rPr>
              <a:t> </a:t>
            </a:r>
            <a:r>
              <a:rPr sz="1700" dirty="0">
                <a:solidFill>
                  <a:srgbClr val="57585B"/>
                </a:solidFill>
                <a:latin typeface="Open Sans"/>
                <a:cs typeface="Open Sans"/>
              </a:rPr>
              <a:t>foundation</a:t>
            </a:r>
            <a:r>
              <a:rPr sz="1700" spc="55" dirty="0">
                <a:solidFill>
                  <a:srgbClr val="57585B"/>
                </a:solidFill>
                <a:latin typeface="Open Sans"/>
                <a:cs typeface="Open Sans"/>
              </a:rPr>
              <a:t> </a:t>
            </a:r>
            <a:r>
              <a:rPr sz="1700" spc="-20" dirty="0">
                <a:solidFill>
                  <a:srgbClr val="57585B"/>
                </a:solidFill>
                <a:latin typeface="Open Sans"/>
                <a:cs typeface="Open Sans"/>
              </a:rPr>
              <a:t>upon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new</a:t>
            </a:r>
            <a:r>
              <a:rPr sz="1700" spc="55" dirty="0">
                <a:solidFill>
                  <a:srgbClr val="57585B"/>
                </a:solidFill>
                <a:latin typeface="Open Sans"/>
                <a:cs typeface="Open Sans"/>
              </a:rPr>
              <a:t> </a:t>
            </a:r>
            <a:r>
              <a:rPr sz="1700" dirty="0">
                <a:solidFill>
                  <a:srgbClr val="57585B"/>
                </a:solidFill>
                <a:latin typeface="Open Sans"/>
                <a:cs typeface="Open Sans"/>
              </a:rPr>
              <a:t>technology</a:t>
            </a:r>
            <a:r>
              <a:rPr sz="1700" spc="60" dirty="0">
                <a:solidFill>
                  <a:srgbClr val="57585B"/>
                </a:solidFill>
                <a:latin typeface="Open Sans"/>
                <a:cs typeface="Open Sans"/>
              </a:rPr>
              <a:t> </a:t>
            </a:r>
            <a:r>
              <a:rPr sz="1700" spc="-20" dirty="0">
                <a:solidFill>
                  <a:srgbClr val="57585B"/>
                </a:solidFill>
                <a:latin typeface="Open Sans"/>
                <a:cs typeface="Open Sans"/>
              </a:rPr>
              <a:t>will </a:t>
            </a:r>
            <a:r>
              <a:rPr sz="1700" dirty="0">
                <a:solidFill>
                  <a:srgbClr val="57585B"/>
                </a:solidFill>
                <a:latin typeface="Open Sans"/>
                <a:cs typeface="Open Sans"/>
              </a:rPr>
              <a:t>be</a:t>
            </a:r>
            <a:r>
              <a:rPr sz="1700" spc="15" dirty="0">
                <a:solidFill>
                  <a:srgbClr val="57585B"/>
                </a:solidFill>
                <a:latin typeface="Open Sans"/>
                <a:cs typeface="Open Sans"/>
              </a:rPr>
              <a:t> </a:t>
            </a:r>
            <a:r>
              <a:rPr sz="1700" spc="-10" dirty="0">
                <a:solidFill>
                  <a:srgbClr val="57585B"/>
                </a:solidFill>
                <a:latin typeface="Open Sans"/>
                <a:cs typeface="Open Sans"/>
              </a:rPr>
              <a:t>built.</a:t>
            </a:r>
            <a:endParaRPr sz="1700">
              <a:latin typeface="Open Sans"/>
              <a:cs typeface="Open Sans"/>
            </a:endParaRPr>
          </a:p>
        </p:txBody>
      </p:sp>
      <p:pic>
        <p:nvPicPr>
          <p:cNvPr id="13" name="object 13"/>
          <p:cNvPicPr/>
          <p:nvPr/>
        </p:nvPicPr>
        <p:blipFill>
          <a:blip r:embed="rId5" cstate="print"/>
          <a:stretch>
            <a:fillRect/>
          </a:stretch>
        </p:blipFill>
        <p:spPr>
          <a:xfrm>
            <a:off x="1136551" y="3297815"/>
            <a:ext cx="8643737" cy="1781914"/>
          </a:xfrm>
          <a:prstGeom prst="rect">
            <a:avLst/>
          </a:prstGeom>
        </p:spPr>
      </p:pic>
      <p:sp>
        <p:nvSpPr>
          <p:cNvPr id="14" name="object 14"/>
          <p:cNvSpPr txBox="1"/>
          <p:nvPr/>
        </p:nvSpPr>
        <p:spPr>
          <a:xfrm>
            <a:off x="1760877" y="3722164"/>
            <a:ext cx="7360284" cy="1036955"/>
          </a:xfrm>
          <a:prstGeom prst="rect">
            <a:avLst/>
          </a:prstGeom>
        </p:spPr>
        <p:txBody>
          <a:bodyPr vert="horz" wrap="square" lIns="0" tIns="12065" rIns="0" bIns="0" rtlCol="0">
            <a:spAutoFit/>
          </a:bodyPr>
          <a:lstStyle/>
          <a:p>
            <a:pPr marL="12700" marR="5080" algn="ctr">
              <a:lnSpc>
                <a:spcPct val="101800"/>
              </a:lnSpc>
              <a:spcBef>
                <a:spcPts val="95"/>
              </a:spcBef>
            </a:pPr>
            <a:r>
              <a:rPr sz="1700" spc="-80" dirty="0">
                <a:solidFill>
                  <a:srgbClr val="FFFFFF"/>
                </a:solidFill>
                <a:latin typeface="Open Sans"/>
                <a:cs typeface="Open Sans"/>
              </a:rPr>
              <a:t>We’re</a:t>
            </a:r>
            <a:r>
              <a:rPr sz="1700" spc="-55" dirty="0">
                <a:solidFill>
                  <a:srgbClr val="FFFFFF"/>
                </a:solidFill>
                <a:latin typeface="Open Sans"/>
                <a:cs typeface="Open Sans"/>
              </a:rPr>
              <a:t> </a:t>
            </a:r>
            <a:r>
              <a:rPr sz="1700" spc="-45" dirty="0">
                <a:solidFill>
                  <a:srgbClr val="FFFFFF"/>
                </a:solidFill>
                <a:latin typeface="Open Sans"/>
                <a:cs typeface="Open Sans"/>
              </a:rPr>
              <a:t>building</a:t>
            </a:r>
            <a:r>
              <a:rPr sz="1700" spc="-55" dirty="0">
                <a:solidFill>
                  <a:srgbClr val="FFFFFF"/>
                </a:solidFill>
                <a:latin typeface="Open Sans"/>
                <a:cs typeface="Open Sans"/>
              </a:rPr>
              <a:t> </a:t>
            </a:r>
            <a:r>
              <a:rPr sz="1700" spc="-75" dirty="0">
                <a:solidFill>
                  <a:srgbClr val="FFFFFF"/>
                </a:solidFill>
                <a:latin typeface="Open Sans"/>
                <a:cs typeface="Open Sans"/>
              </a:rPr>
              <a:t>the</a:t>
            </a:r>
            <a:r>
              <a:rPr sz="1700" spc="-55" dirty="0">
                <a:solidFill>
                  <a:srgbClr val="FFFFFF"/>
                </a:solidFill>
                <a:latin typeface="Open Sans"/>
                <a:cs typeface="Open Sans"/>
              </a:rPr>
              <a:t> </a:t>
            </a:r>
            <a:r>
              <a:rPr sz="1700" spc="-80" dirty="0">
                <a:solidFill>
                  <a:srgbClr val="FFFFFF"/>
                </a:solidFill>
                <a:latin typeface="Open Sans"/>
                <a:cs typeface="Open Sans"/>
              </a:rPr>
              <a:t>Visa</a:t>
            </a:r>
            <a:r>
              <a:rPr sz="1700" spc="-55" dirty="0">
                <a:solidFill>
                  <a:srgbClr val="FFFFFF"/>
                </a:solidFill>
                <a:latin typeface="Open Sans"/>
                <a:cs typeface="Open Sans"/>
              </a:rPr>
              <a:t> </a:t>
            </a:r>
            <a:r>
              <a:rPr sz="1700" spc="-85" dirty="0">
                <a:solidFill>
                  <a:srgbClr val="FFFFFF"/>
                </a:solidFill>
                <a:latin typeface="Open Sans"/>
                <a:cs typeface="Open Sans"/>
              </a:rPr>
              <a:t>network</a:t>
            </a:r>
            <a:r>
              <a:rPr sz="1700" spc="-55" dirty="0">
                <a:solidFill>
                  <a:srgbClr val="FFFFFF"/>
                </a:solidFill>
                <a:latin typeface="Open Sans"/>
                <a:cs typeface="Open Sans"/>
              </a:rPr>
              <a:t> </a:t>
            </a:r>
            <a:r>
              <a:rPr sz="1700" spc="-100" dirty="0">
                <a:solidFill>
                  <a:srgbClr val="FFFFFF"/>
                </a:solidFill>
                <a:latin typeface="Open Sans"/>
                <a:cs typeface="Open Sans"/>
              </a:rPr>
              <a:t>for</a:t>
            </a:r>
            <a:r>
              <a:rPr sz="1700" spc="-55" dirty="0">
                <a:solidFill>
                  <a:srgbClr val="FFFFFF"/>
                </a:solidFill>
                <a:latin typeface="Open Sans"/>
                <a:cs typeface="Open Sans"/>
              </a:rPr>
              <a:t> </a:t>
            </a:r>
            <a:r>
              <a:rPr sz="1700" spc="-60" dirty="0">
                <a:solidFill>
                  <a:srgbClr val="FFFFFF"/>
                </a:solidFill>
                <a:latin typeface="Open Sans"/>
                <a:cs typeface="Open Sans"/>
              </a:rPr>
              <a:t>bitcoin.</a:t>
            </a:r>
            <a:r>
              <a:rPr sz="1700" spc="-55" dirty="0">
                <a:solidFill>
                  <a:srgbClr val="FFFFFF"/>
                </a:solidFill>
                <a:latin typeface="Open Sans"/>
                <a:cs typeface="Open Sans"/>
              </a:rPr>
              <a:t> </a:t>
            </a:r>
            <a:r>
              <a:rPr sz="1700" spc="-110" dirty="0">
                <a:solidFill>
                  <a:srgbClr val="FFFFFF"/>
                </a:solidFill>
                <a:latin typeface="Open Sans"/>
                <a:cs typeface="Open Sans"/>
              </a:rPr>
              <a:t>But</a:t>
            </a:r>
            <a:r>
              <a:rPr sz="1700" spc="-55" dirty="0">
                <a:solidFill>
                  <a:srgbClr val="FFFFFF"/>
                </a:solidFill>
                <a:latin typeface="Open Sans"/>
                <a:cs typeface="Open Sans"/>
              </a:rPr>
              <a:t> </a:t>
            </a:r>
            <a:r>
              <a:rPr sz="1700" spc="-75" dirty="0">
                <a:solidFill>
                  <a:srgbClr val="FFFFFF"/>
                </a:solidFill>
                <a:latin typeface="Open Sans"/>
                <a:cs typeface="Open Sans"/>
              </a:rPr>
              <a:t>what</a:t>
            </a:r>
            <a:r>
              <a:rPr sz="1700" spc="-55" dirty="0">
                <a:solidFill>
                  <a:srgbClr val="FFFFFF"/>
                </a:solidFill>
                <a:latin typeface="Open Sans"/>
                <a:cs typeface="Open Sans"/>
              </a:rPr>
              <a:t> </a:t>
            </a:r>
            <a:r>
              <a:rPr sz="1700" spc="-70" dirty="0">
                <a:solidFill>
                  <a:srgbClr val="FFFFFF"/>
                </a:solidFill>
                <a:latin typeface="Open Sans"/>
                <a:cs typeface="Open Sans"/>
              </a:rPr>
              <a:t>I</a:t>
            </a:r>
            <a:r>
              <a:rPr sz="1700" spc="-55" dirty="0">
                <a:solidFill>
                  <a:srgbClr val="FFFFFF"/>
                </a:solidFill>
                <a:latin typeface="Open Sans"/>
                <a:cs typeface="Open Sans"/>
              </a:rPr>
              <a:t> </a:t>
            </a:r>
            <a:r>
              <a:rPr sz="1700" spc="-65" dirty="0">
                <a:solidFill>
                  <a:srgbClr val="FFFFFF"/>
                </a:solidFill>
                <a:latin typeface="Open Sans"/>
                <a:cs typeface="Open Sans"/>
              </a:rPr>
              <a:t>think</a:t>
            </a:r>
            <a:r>
              <a:rPr sz="1700" spc="-55" dirty="0">
                <a:solidFill>
                  <a:srgbClr val="FFFFFF"/>
                </a:solidFill>
                <a:latin typeface="Open Sans"/>
                <a:cs typeface="Open Sans"/>
              </a:rPr>
              <a:t> </a:t>
            </a:r>
            <a:r>
              <a:rPr sz="1700" spc="-80" dirty="0">
                <a:solidFill>
                  <a:srgbClr val="FFFFFF"/>
                </a:solidFill>
                <a:latin typeface="Open Sans"/>
                <a:cs typeface="Open Sans"/>
              </a:rPr>
              <a:t>is</a:t>
            </a:r>
            <a:r>
              <a:rPr sz="1700" spc="-55" dirty="0">
                <a:solidFill>
                  <a:srgbClr val="FFFFFF"/>
                </a:solidFill>
                <a:latin typeface="Open Sans"/>
                <a:cs typeface="Open Sans"/>
              </a:rPr>
              <a:t> </a:t>
            </a:r>
            <a:r>
              <a:rPr sz="1700" spc="-80" dirty="0">
                <a:solidFill>
                  <a:srgbClr val="FFFFFF"/>
                </a:solidFill>
                <a:latin typeface="Open Sans"/>
                <a:cs typeface="Open Sans"/>
              </a:rPr>
              <a:t>powerful,</a:t>
            </a:r>
            <a:r>
              <a:rPr sz="1700" spc="-55" dirty="0">
                <a:solidFill>
                  <a:srgbClr val="FFFFFF"/>
                </a:solidFill>
                <a:latin typeface="Open Sans"/>
                <a:cs typeface="Open Sans"/>
              </a:rPr>
              <a:t> </a:t>
            </a:r>
            <a:r>
              <a:rPr sz="1700" spc="-80" dirty="0">
                <a:solidFill>
                  <a:srgbClr val="FFFFFF"/>
                </a:solidFill>
                <a:latin typeface="Open Sans"/>
                <a:cs typeface="Open Sans"/>
              </a:rPr>
              <a:t>is</a:t>
            </a:r>
            <a:r>
              <a:rPr sz="1700" spc="-55" dirty="0">
                <a:solidFill>
                  <a:srgbClr val="FFFFFF"/>
                </a:solidFill>
                <a:latin typeface="Open Sans"/>
                <a:cs typeface="Open Sans"/>
              </a:rPr>
              <a:t> </a:t>
            </a:r>
            <a:r>
              <a:rPr sz="1700" spc="-35" dirty="0">
                <a:solidFill>
                  <a:srgbClr val="FFFFFF"/>
                </a:solidFill>
                <a:latin typeface="Open Sans"/>
                <a:cs typeface="Open Sans"/>
              </a:rPr>
              <a:t>unlike </a:t>
            </a:r>
            <a:r>
              <a:rPr sz="1700" spc="-90" dirty="0">
                <a:solidFill>
                  <a:srgbClr val="FFFFFF"/>
                </a:solidFill>
                <a:latin typeface="Open Sans"/>
                <a:cs typeface="Open Sans"/>
              </a:rPr>
              <a:t>Visa,</a:t>
            </a:r>
            <a:r>
              <a:rPr sz="1700" spc="-50" dirty="0">
                <a:solidFill>
                  <a:srgbClr val="FFFFFF"/>
                </a:solidFill>
                <a:latin typeface="Open Sans"/>
                <a:cs typeface="Open Sans"/>
              </a:rPr>
              <a:t> </a:t>
            </a:r>
            <a:r>
              <a:rPr sz="1700" spc="-70" dirty="0">
                <a:solidFill>
                  <a:srgbClr val="FFFFFF"/>
                </a:solidFill>
                <a:latin typeface="Open Sans"/>
                <a:cs typeface="Open Sans"/>
              </a:rPr>
              <a:t>anybody</a:t>
            </a:r>
            <a:r>
              <a:rPr sz="1700" spc="-50" dirty="0">
                <a:solidFill>
                  <a:srgbClr val="FFFFFF"/>
                </a:solidFill>
                <a:latin typeface="Open Sans"/>
                <a:cs typeface="Open Sans"/>
              </a:rPr>
              <a:t> </a:t>
            </a:r>
            <a:r>
              <a:rPr sz="1700" spc="-90" dirty="0">
                <a:solidFill>
                  <a:srgbClr val="FFFFFF"/>
                </a:solidFill>
                <a:latin typeface="Open Sans"/>
                <a:cs typeface="Open Sans"/>
              </a:rPr>
              <a:t>can</a:t>
            </a:r>
            <a:r>
              <a:rPr sz="1700" spc="-50" dirty="0">
                <a:solidFill>
                  <a:srgbClr val="FFFFFF"/>
                </a:solidFill>
                <a:latin typeface="Open Sans"/>
                <a:cs typeface="Open Sans"/>
              </a:rPr>
              <a:t> </a:t>
            </a:r>
            <a:r>
              <a:rPr sz="1700" spc="-65" dirty="0">
                <a:solidFill>
                  <a:srgbClr val="FFFFFF"/>
                </a:solidFill>
                <a:latin typeface="Open Sans"/>
                <a:cs typeface="Open Sans"/>
              </a:rPr>
              <a:t>build</a:t>
            </a:r>
            <a:r>
              <a:rPr sz="1700" spc="-50" dirty="0">
                <a:solidFill>
                  <a:srgbClr val="FFFFFF"/>
                </a:solidFill>
                <a:latin typeface="Open Sans"/>
                <a:cs typeface="Open Sans"/>
              </a:rPr>
              <a:t> </a:t>
            </a:r>
            <a:r>
              <a:rPr sz="1700" spc="-90" dirty="0">
                <a:solidFill>
                  <a:srgbClr val="FFFFFF"/>
                </a:solidFill>
                <a:latin typeface="Open Sans"/>
                <a:cs typeface="Open Sans"/>
              </a:rPr>
              <a:t>on</a:t>
            </a:r>
            <a:r>
              <a:rPr sz="1700" spc="-50" dirty="0">
                <a:solidFill>
                  <a:srgbClr val="FFFFFF"/>
                </a:solidFill>
                <a:latin typeface="Open Sans"/>
                <a:cs typeface="Open Sans"/>
              </a:rPr>
              <a:t> </a:t>
            </a:r>
            <a:r>
              <a:rPr sz="1700" spc="-60" dirty="0">
                <a:solidFill>
                  <a:srgbClr val="FFFFFF"/>
                </a:solidFill>
                <a:latin typeface="Open Sans"/>
                <a:cs typeface="Open Sans"/>
              </a:rPr>
              <a:t>top</a:t>
            </a:r>
            <a:r>
              <a:rPr sz="1700" spc="-50" dirty="0">
                <a:solidFill>
                  <a:srgbClr val="FFFFFF"/>
                </a:solidFill>
                <a:latin typeface="Open Sans"/>
                <a:cs typeface="Open Sans"/>
              </a:rPr>
              <a:t> </a:t>
            </a:r>
            <a:r>
              <a:rPr sz="1700" spc="-80" dirty="0">
                <a:solidFill>
                  <a:srgbClr val="FFFFFF"/>
                </a:solidFill>
                <a:latin typeface="Open Sans"/>
                <a:cs typeface="Open Sans"/>
              </a:rPr>
              <a:t>of</a:t>
            </a:r>
            <a:r>
              <a:rPr sz="1700" spc="-50" dirty="0">
                <a:solidFill>
                  <a:srgbClr val="FFFFFF"/>
                </a:solidFill>
                <a:latin typeface="Open Sans"/>
                <a:cs typeface="Open Sans"/>
              </a:rPr>
              <a:t> </a:t>
            </a:r>
            <a:r>
              <a:rPr sz="1700" spc="-25" dirty="0">
                <a:solidFill>
                  <a:srgbClr val="FFFFFF"/>
                </a:solidFill>
                <a:latin typeface="Open Sans"/>
                <a:cs typeface="Open Sans"/>
              </a:rPr>
              <a:t>it.</a:t>
            </a:r>
            <a:endParaRPr sz="1700">
              <a:latin typeface="Open Sans"/>
              <a:cs typeface="Open Sans"/>
            </a:endParaRPr>
          </a:p>
          <a:p>
            <a:pPr marL="34290" algn="ctr">
              <a:lnSpc>
                <a:spcPct val="100000"/>
              </a:lnSpc>
              <a:spcBef>
                <a:spcPts val="1714"/>
              </a:spcBef>
            </a:pPr>
            <a:r>
              <a:rPr sz="1750" b="1" spc="-10" dirty="0">
                <a:solidFill>
                  <a:srgbClr val="FAAF40"/>
                </a:solidFill>
                <a:latin typeface="Open Sans"/>
                <a:cs typeface="Open Sans"/>
              </a:rPr>
              <a:t>Elizabeth</a:t>
            </a:r>
            <a:r>
              <a:rPr sz="1750" b="1" spc="-40" dirty="0">
                <a:solidFill>
                  <a:srgbClr val="FAAF40"/>
                </a:solidFill>
                <a:latin typeface="Open Sans"/>
                <a:cs typeface="Open Sans"/>
              </a:rPr>
              <a:t> </a:t>
            </a:r>
            <a:r>
              <a:rPr sz="1750" b="1" spc="-10" dirty="0">
                <a:solidFill>
                  <a:srgbClr val="FAAF40"/>
                </a:solidFill>
                <a:latin typeface="Open Sans"/>
                <a:cs typeface="Open Sans"/>
              </a:rPr>
              <a:t>Stark</a:t>
            </a:r>
            <a:endParaRPr sz="1750">
              <a:latin typeface="Open Sans"/>
              <a:cs typeface="Open Sans"/>
            </a:endParaRPr>
          </a:p>
        </p:txBody>
      </p:sp>
      <p:grpSp>
        <p:nvGrpSpPr>
          <p:cNvPr id="15" name="object 15"/>
          <p:cNvGrpSpPr/>
          <p:nvPr/>
        </p:nvGrpSpPr>
        <p:grpSpPr>
          <a:xfrm>
            <a:off x="1771083" y="3130113"/>
            <a:ext cx="7338695" cy="2144395"/>
            <a:chOff x="1771083" y="3130113"/>
            <a:chExt cx="7338695" cy="2144395"/>
          </a:xfrm>
        </p:grpSpPr>
        <p:sp>
          <p:nvSpPr>
            <p:cNvPr id="16" name="object 16"/>
            <p:cNvSpPr/>
            <p:nvPr/>
          </p:nvSpPr>
          <p:spPr>
            <a:xfrm>
              <a:off x="1771078" y="3130124"/>
              <a:ext cx="634365" cy="389890"/>
            </a:xfrm>
            <a:custGeom>
              <a:avLst/>
              <a:gdLst/>
              <a:ahLst/>
              <a:cxnLst/>
              <a:rect l="l" t="t" r="r" b="b"/>
              <a:pathLst>
                <a:path w="634364" h="389889">
                  <a:moveTo>
                    <a:pt x="287235" y="142430"/>
                  </a:moveTo>
                  <a:lnTo>
                    <a:pt x="279539" y="97104"/>
                  </a:lnTo>
                  <a:lnTo>
                    <a:pt x="258826" y="57848"/>
                  </a:lnTo>
                  <a:lnTo>
                    <a:pt x="227482" y="27012"/>
                  </a:lnTo>
                  <a:lnTo>
                    <a:pt x="187883" y="6946"/>
                  </a:lnTo>
                  <a:lnTo>
                    <a:pt x="142430" y="0"/>
                  </a:lnTo>
                  <a:lnTo>
                    <a:pt x="97091" y="7696"/>
                  </a:lnTo>
                  <a:lnTo>
                    <a:pt x="57835" y="28409"/>
                  </a:lnTo>
                  <a:lnTo>
                    <a:pt x="27012" y="59753"/>
                  </a:lnTo>
                  <a:lnTo>
                    <a:pt x="6946" y="99339"/>
                  </a:lnTo>
                  <a:lnTo>
                    <a:pt x="0" y="144805"/>
                  </a:lnTo>
                  <a:lnTo>
                    <a:pt x="469" y="155282"/>
                  </a:lnTo>
                  <a:lnTo>
                    <a:pt x="16624" y="222148"/>
                  </a:lnTo>
                  <a:lnTo>
                    <a:pt x="34798" y="264744"/>
                  </a:lnTo>
                  <a:lnTo>
                    <a:pt x="62814" y="309079"/>
                  </a:lnTo>
                  <a:lnTo>
                    <a:pt x="102781" y="351091"/>
                  </a:lnTo>
                  <a:lnTo>
                    <a:pt x="156832" y="386715"/>
                  </a:lnTo>
                  <a:lnTo>
                    <a:pt x="165938" y="389534"/>
                  </a:lnTo>
                  <a:lnTo>
                    <a:pt x="175272" y="389305"/>
                  </a:lnTo>
                  <a:lnTo>
                    <a:pt x="198932" y="353466"/>
                  </a:lnTo>
                  <a:lnTo>
                    <a:pt x="188061" y="332041"/>
                  </a:lnTo>
                  <a:lnTo>
                    <a:pt x="181229" y="317487"/>
                  </a:lnTo>
                  <a:lnTo>
                    <a:pt x="175755" y="301358"/>
                  </a:lnTo>
                  <a:lnTo>
                    <a:pt x="172694" y="284276"/>
                  </a:lnTo>
                  <a:lnTo>
                    <a:pt x="218452" y="266204"/>
                  </a:lnTo>
                  <a:lnTo>
                    <a:pt x="254863" y="234429"/>
                  </a:lnTo>
                  <a:lnTo>
                    <a:pt x="278841" y="192125"/>
                  </a:lnTo>
                  <a:lnTo>
                    <a:pt x="287235" y="142430"/>
                  </a:lnTo>
                  <a:close/>
                </a:path>
                <a:path w="634364" h="389889">
                  <a:moveTo>
                    <a:pt x="633755" y="143611"/>
                  </a:moveTo>
                  <a:lnTo>
                    <a:pt x="626440" y="98221"/>
                  </a:lnTo>
                  <a:lnTo>
                    <a:pt x="606044" y="58801"/>
                  </a:lnTo>
                  <a:lnTo>
                    <a:pt x="574954" y="27711"/>
                  </a:lnTo>
                  <a:lnTo>
                    <a:pt x="535520" y="7315"/>
                  </a:lnTo>
                  <a:lnTo>
                    <a:pt x="490131" y="0"/>
                  </a:lnTo>
                  <a:lnTo>
                    <a:pt x="444728" y="7315"/>
                  </a:lnTo>
                  <a:lnTo>
                    <a:pt x="405307" y="27711"/>
                  </a:lnTo>
                  <a:lnTo>
                    <a:pt x="374218" y="58801"/>
                  </a:lnTo>
                  <a:lnTo>
                    <a:pt x="353822" y="98221"/>
                  </a:lnTo>
                  <a:lnTo>
                    <a:pt x="346494" y="143611"/>
                  </a:lnTo>
                  <a:lnTo>
                    <a:pt x="346887" y="154101"/>
                  </a:lnTo>
                  <a:lnTo>
                    <a:pt x="362508" y="221094"/>
                  </a:lnTo>
                  <a:lnTo>
                    <a:pt x="380326" y="263842"/>
                  </a:lnTo>
                  <a:lnTo>
                    <a:pt x="407962" y="308406"/>
                  </a:lnTo>
                  <a:lnTo>
                    <a:pt x="447586" y="350748"/>
                  </a:lnTo>
                  <a:lnTo>
                    <a:pt x="501345" y="386816"/>
                  </a:lnTo>
                  <a:lnTo>
                    <a:pt x="510425" y="389712"/>
                  </a:lnTo>
                  <a:lnTo>
                    <a:pt x="519760" y="389559"/>
                  </a:lnTo>
                  <a:lnTo>
                    <a:pt x="543712" y="353910"/>
                  </a:lnTo>
                  <a:lnTo>
                    <a:pt x="533019" y="332397"/>
                  </a:lnTo>
                  <a:lnTo>
                    <a:pt x="526313" y="317779"/>
                  </a:lnTo>
                  <a:lnTo>
                    <a:pt x="520979" y="301612"/>
                  </a:lnTo>
                  <a:lnTo>
                    <a:pt x="518058" y="284505"/>
                  </a:lnTo>
                  <a:lnTo>
                    <a:pt x="563956" y="266814"/>
                  </a:lnTo>
                  <a:lnTo>
                    <a:pt x="600633" y="235343"/>
                  </a:lnTo>
                  <a:lnTo>
                    <a:pt x="624954" y="193230"/>
                  </a:lnTo>
                  <a:lnTo>
                    <a:pt x="633755" y="143611"/>
                  </a:lnTo>
                  <a:close/>
                </a:path>
              </a:pathLst>
            </a:custGeom>
            <a:solidFill>
              <a:srgbClr val="241B54"/>
            </a:solidFill>
          </p:spPr>
          <p:txBody>
            <a:bodyPr wrap="square" lIns="0" tIns="0" rIns="0" bIns="0" rtlCol="0"/>
            <a:lstStyle/>
            <a:p>
              <a:endParaRPr/>
            </a:p>
          </p:txBody>
        </p:sp>
        <p:sp>
          <p:nvSpPr>
            <p:cNvPr id="17" name="object 17"/>
            <p:cNvSpPr/>
            <p:nvPr/>
          </p:nvSpPr>
          <p:spPr>
            <a:xfrm>
              <a:off x="8475472" y="4884730"/>
              <a:ext cx="634365" cy="389890"/>
            </a:xfrm>
            <a:custGeom>
              <a:avLst/>
              <a:gdLst/>
              <a:ahLst/>
              <a:cxnLst/>
              <a:rect l="l" t="t" r="r" b="b"/>
              <a:pathLst>
                <a:path w="634365" h="389889">
                  <a:moveTo>
                    <a:pt x="287248" y="143611"/>
                  </a:moveTo>
                  <a:lnTo>
                    <a:pt x="279933" y="98221"/>
                  </a:lnTo>
                  <a:lnTo>
                    <a:pt x="259537" y="58801"/>
                  </a:lnTo>
                  <a:lnTo>
                    <a:pt x="228447" y="27711"/>
                  </a:lnTo>
                  <a:lnTo>
                    <a:pt x="189026" y="7315"/>
                  </a:lnTo>
                  <a:lnTo>
                    <a:pt x="143624" y="0"/>
                  </a:lnTo>
                  <a:lnTo>
                    <a:pt x="98234" y="7315"/>
                  </a:lnTo>
                  <a:lnTo>
                    <a:pt x="58801" y="27711"/>
                  </a:lnTo>
                  <a:lnTo>
                    <a:pt x="27711" y="58801"/>
                  </a:lnTo>
                  <a:lnTo>
                    <a:pt x="7327" y="98221"/>
                  </a:lnTo>
                  <a:lnTo>
                    <a:pt x="0" y="143611"/>
                  </a:lnTo>
                  <a:lnTo>
                    <a:pt x="8801" y="193230"/>
                  </a:lnTo>
                  <a:lnTo>
                    <a:pt x="33121" y="235343"/>
                  </a:lnTo>
                  <a:lnTo>
                    <a:pt x="69799" y="266814"/>
                  </a:lnTo>
                  <a:lnTo>
                    <a:pt x="115697" y="284505"/>
                  </a:lnTo>
                  <a:lnTo>
                    <a:pt x="112776" y="301612"/>
                  </a:lnTo>
                  <a:lnTo>
                    <a:pt x="107442" y="317779"/>
                  </a:lnTo>
                  <a:lnTo>
                    <a:pt x="100736" y="332409"/>
                  </a:lnTo>
                  <a:lnTo>
                    <a:pt x="93687" y="344868"/>
                  </a:lnTo>
                  <a:lnTo>
                    <a:pt x="90030" y="353910"/>
                  </a:lnTo>
                  <a:lnTo>
                    <a:pt x="113995" y="389559"/>
                  </a:lnTo>
                  <a:lnTo>
                    <a:pt x="123317" y="389712"/>
                  </a:lnTo>
                  <a:lnTo>
                    <a:pt x="132410" y="386803"/>
                  </a:lnTo>
                  <a:lnTo>
                    <a:pt x="186156" y="350735"/>
                  </a:lnTo>
                  <a:lnTo>
                    <a:pt x="225780" y="308406"/>
                  </a:lnTo>
                  <a:lnTo>
                    <a:pt x="253428" y="263842"/>
                  </a:lnTo>
                  <a:lnTo>
                    <a:pt x="271246" y="221107"/>
                  </a:lnTo>
                  <a:lnTo>
                    <a:pt x="281393" y="184226"/>
                  </a:lnTo>
                  <a:lnTo>
                    <a:pt x="286867" y="154101"/>
                  </a:lnTo>
                  <a:lnTo>
                    <a:pt x="287248" y="143611"/>
                  </a:lnTo>
                  <a:close/>
                </a:path>
                <a:path w="634365" h="389889">
                  <a:moveTo>
                    <a:pt x="633768" y="144792"/>
                  </a:moveTo>
                  <a:lnTo>
                    <a:pt x="626808" y="99339"/>
                  </a:lnTo>
                  <a:lnTo>
                    <a:pt x="606742" y="59753"/>
                  </a:lnTo>
                  <a:lnTo>
                    <a:pt x="575919" y="28409"/>
                  </a:lnTo>
                  <a:lnTo>
                    <a:pt x="536651" y="7696"/>
                  </a:lnTo>
                  <a:lnTo>
                    <a:pt x="491312" y="0"/>
                  </a:lnTo>
                  <a:lnTo>
                    <a:pt x="445858" y="6946"/>
                  </a:lnTo>
                  <a:lnTo>
                    <a:pt x="406273" y="27012"/>
                  </a:lnTo>
                  <a:lnTo>
                    <a:pt x="374929" y="57848"/>
                  </a:lnTo>
                  <a:lnTo>
                    <a:pt x="354215" y="97104"/>
                  </a:lnTo>
                  <a:lnTo>
                    <a:pt x="346519" y="142443"/>
                  </a:lnTo>
                  <a:lnTo>
                    <a:pt x="354914" y="192125"/>
                  </a:lnTo>
                  <a:lnTo>
                    <a:pt x="378879" y="234442"/>
                  </a:lnTo>
                  <a:lnTo>
                    <a:pt x="415302" y="266204"/>
                  </a:lnTo>
                  <a:lnTo>
                    <a:pt x="461060" y="284264"/>
                  </a:lnTo>
                  <a:lnTo>
                    <a:pt x="457987" y="301358"/>
                  </a:lnTo>
                  <a:lnTo>
                    <a:pt x="452526" y="317487"/>
                  </a:lnTo>
                  <a:lnTo>
                    <a:pt x="445693" y="332054"/>
                  </a:lnTo>
                  <a:lnTo>
                    <a:pt x="438543" y="344462"/>
                  </a:lnTo>
                  <a:lnTo>
                    <a:pt x="434822" y="353479"/>
                  </a:lnTo>
                  <a:lnTo>
                    <a:pt x="458482" y="389305"/>
                  </a:lnTo>
                  <a:lnTo>
                    <a:pt x="467804" y="389534"/>
                  </a:lnTo>
                  <a:lnTo>
                    <a:pt x="476923" y="386702"/>
                  </a:lnTo>
                  <a:lnTo>
                    <a:pt x="530961" y="351091"/>
                  </a:lnTo>
                  <a:lnTo>
                    <a:pt x="570941" y="309079"/>
                  </a:lnTo>
                  <a:lnTo>
                    <a:pt x="598957" y="264744"/>
                  </a:lnTo>
                  <a:lnTo>
                    <a:pt x="617118" y="222148"/>
                  </a:lnTo>
                  <a:lnTo>
                    <a:pt x="627557" y="185356"/>
                  </a:lnTo>
                  <a:lnTo>
                    <a:pt x="633285" y="155282"/>
                  </a:lnTo>
                  <a:lnTo>
                    <a:pt x="633768" y="144792"/>
                  </a:lnTo>
                  <a:close/>
                </a:path>
              </a:pathLst>
            </a:custGeom>
            <a:solidFill>
              <a:srgbClr val="673B94"/>
            </a:solidFill>
          </p:spPr>
          <p:txBody>
            <a:bodyPr wrap="square" lIns="0" tIns="0" rIns="0" bIns="0" rtlCol="0"/>
            <a:lstStyle/>
            <a:p>
              <a:endParaRPr/>
            </a:p>
          </p:txBody>
        </p:sp>
      </p:grpSp>
      <p:sp>
        <p:nvSpPr>
          <p:cNvPr id="18" name="object 18"/>
          <p:cNvSpPr txBox="1"/>
          <p:nvPr/>
        </p:nvSpPr>
        <p:spPr>
          <a:xfrm>
            <a:off x="16328435" y="2408294"/>
            <a:ext cx="1148080" cy="2600712"/>
          </a:xfrm>
          <a:prstGeom prst="rect">
            <a:avLst/>
          </a:prstGeom>
        </p:spPr>
        <p:txBody>
          <a:bodyPr vert="horz" wrap="square" lIns="0" tIns="12065" rIns="0" bIns="0" rtlCol="0">
            <a:spAutoFit/>
          </a:bodyPr>
          <a:lstStyle/>
          <a:p>
            <a:pPr marL="12700">
              <a:lnSpc>
                <a:spcPct val="100000"/>
              </a:lnSpc>
              <a:spcBef>
                <a:spcPts val="95"/>
              </a:spcBef>
            </a:pPr>
            <a:r>
              <a:rPr lang="en-US" sz="1550" b="1" spc="-10" dirty="0">
                <a:solidFill>
                  <a:srgbClr val="241B54"/>
                </a:solidFill>
                <a:latin typeface="Open Sans"/>
                <a:cs typeface="Open Sans"/>
              </a:rPr>
              <a:t>Sats</a:t>
            </a:r>
            <a:endParaRPr sz="1550" dirty="0">
              <a:latin typeface="Open Sans"/>
              <a:cs typeface="Open Sans"/>
            </a:endParaRPr>
          </a:p>
          <a:p>
            <a:pPr marL="12700">
              <a:lnSpc>
                <a:spcPts val="1855"/>
              </a:lnSpc>
              <a:spcBef>
                <a:spcPts val="1290"/>
              </a:spcBef>
            </a:pPr>
            <a:r>
              <a:rPr sz="1550" b="1" spc="-5" dirty="0">
                <a:solidFill>
                  <a:srgbClr val="241B54"/>
                </a:solidFill>
                <a:latin typeface="Open Sans"/>
                <a:cs typeface="Open Sans"/>
              </a:rPr>
              <a:t>1</a:t>
            </a:r>
            <a:endParaRPr sz="1550" dirty="0">
              <a:latin typeface="Open Sans"/>
              <a:cs typeface="Open Sans"/>
            </a:endParaRPr>
          </a:p>
          <a:p>
            <a:pPr marL="12700">
              <a:lnSpc>
                <a:spcPts val="1855"/>
              </a:lnSpc>
            </a:pPr>
            <a:r>
              <a:rPr sz="1550" b="1" spc="-25" dirty="0">
                <a:solidFill>
                  <a:srgbClr val="241B54"/>
                </a:solidFill>
                <a:latin typeface="Open Sans"/>
                <a:cs typeface="Open Sans"/>
              </a:rPr>
              <a:t>10</a:t>
            </a:r>
            <a:endParaRPr sz="1550" dirty="0">
              <a:latin typeface="Open Sans"/>
              <a:cs typeface="Open Sans"/>
            </a:endParaRPr>
          </a:p>
          <a:p>
            <a:pPr marL="12700">
              <a:lnSpc>
                <a:spcPts val="1855"/>
              </a:lnSpc>
            </a:pPr>
            <a:r>
              <a:rPr sz="1550" b="1" spc="-25" dirty="0">
                <a:solidFill>
                  <a:srgbClr val="241B54"/>
                </a:solidFill>
                <a:latin typeface="Open Sans"/>
                <a:cs typeface="Open Sans"/>
              </a:rPr>
              <a:t>100</a:t>
            </a:r>
            <a:endParaRPr sz="1550" dirty="0">
              <a:latin typeface="Open Sans"/>
              <a:cs typeface="Open Sans"/>
            </a:endParaRPr>
          </a:p>
          <a:p>
            <a:pPr marL="12700">
              <a:lnSpc>
                <a:spcPts val="1855"/>
              </a:lnSpc>
            </a:pPr>
            <a:r>
              <a:rPr sz="1550" b="1" spc="-10" dirty="0">
                <a:solidFill>
                  <a:srgbClr val="241B54"/>
                </a:solidFill>
                <a:latin typeface="Open Sans"/>
                <a:cs typeface="Open Sans"/>
              </a:rPr>
              <a:t>1,000</a:t>
            </a:r>
            <a:endParaRPr sz="1550" dirty="0">
              <a:latin typeface="Open Sans"/>
              <a:cs typeface="Open Sans"/>
            </a:endParaRPr>
          </a:p>
          <a:p>
            <a:pPr marL="12700">
              <a:lnSpc>
                <a:spcPts val="1855"/>
              </a:lnSpc>
            </a:pPr>
            <a:r>
              <a:rPr sz="1550" b="1" spc="-10" dirty="0">
                <a:solidFill>
                  <a:srgbClr val="241B54"/>
                </a:solidFill>
                <a:latin typeface="Open Sans"/>
                <a:cs typeface="Open Sans"/>
              </a:rPr>
              <a:t>10,000</a:t>
            </a:r>
            <a:endParaRPr sz="1550" dirty="0">
              <a:latin typeface="Open Sans"/>
              <a:cs typeface="Open Sans"/>
            </a:endParaRPr>
          </a:p>
          <a:p>
            <a:pPr marL="12700">
              <a:lnSpc>
                <a:spcPts val="1855"/>
              </a:lnSpc>
            </a:pPr>
            <a:r>
              <a:rPr sz="1550" b="1" spc="-10" dirty="0">
                <a:solidFill>
                  <a:srgbClr val="241B54"/>
                </a:solidFill>
                <a:latin typeface="Open Sans"/>
                <a:cs typeface="Open Sans"/>
              </a:rPr>
              <a:t>100,000</a:t>
            </a:r>
            <a:endParaRPr sz="1550" dirty="0">
              <a:latin typeface="Open Sans"/>
              <a:cs typeface="Open Sans"/>
            </a:endParaRPr>
          </a:p>
          <a:p>
            <a:pPr marL="12700">
              <a:lnSpc>
                <a:spcPts val="1855"/>
              </a:lnSpc>
            </a:pPr>
            <a:r>
              <a:rPr sz="1550" b="1" spc="-10" dirty="0">
                <a:solidFill>
                  <a:srgbClr val="241B54"/>
                </a:solidFill>
                <a:latin typeface="Open Sans"/>
                <a:cs typeface="Open Sans"/>
              </a:rPr>
              <a:t>1,000,000</a:t>
            </a:r>
            <a:endParaRPr sz="1550" dirty="0">
              <a:latin typeface="Open Sans"/>
              <a:cs typeface="Open Sans"/>
            </a:endParaRPr>
          </a:p>
          <a:p>
            <a:pPr marL="12700">
              <a:lnSpc>
                <a:spcPts val="1855"/>
              </a:lnSpc>
            </a:pPr>
            <a:r>
              <a:rPr sz="1550" b="1" spc="-10" dirty="0">
                <a:solidFill>
                  <a:srgbClr val="241B54"/>
                </a:solidFill>
                <a:latin typeface="Open Sans"/>
                <a:cs typeface="Open Sans"/>
              </a:rPr>
              <a:t>10,000,000</a:t>
            </a:r>
            <a:endParaRPr sz="1550" dirty="0">
              <a:latin typeface="Open Sans"/>
              <a:cs typeface="Open Sans"/>
            </a:endParaRPr>
          </a:p>
          <a:p>
            <a:pPr marL="12700">
              <a:lnSpc>
                <a:spcPts val="1855"/>
              </a:lnSpc>
            </a:pPr>
            <a:r>
              <a:rPr sz="1550" b="1" spc="-10" dirty="0">
                <a:solidFill>
                  <a:srgbClr val="241B54"/>
                </a:solidFill>
                <a:latin typeface="Open Sans"/>
                <a:cs typeface="Open Sans"/>
              </a:rPr>
              <a:t>100,000,000</a:t>
            </a:r>
            <a:endParaRPr sz="1550" dirty="0">
              <a:latin typeface="Open Sans"/>
              <a:cs typeface="Open Sans"/>
            </a:endParaRPr>
          </a:p>
        </p:txBody>
      </p:sp>
      <p:sp>
        <p:nvSpPr>
          <p:cNvPr id="19" name="object 19"/>
          <p:cNvSpPr txBox="1"/>
          <p:nvPr/>
        </p:nvSpPr>
        <p:spPr>
          <a:xfrm>
            <a:off x="17894636" y="2408294"/>
            <a:ext cx="1092200" cy="2545715"/>
          </a:xfrm>
          <a:prstGeom prst="rect">
            <a:avLst/>
          </a:prstGeom>
        </p:spPr>
        <p:txBody>
          <a:bodyPr vert="horz" wrap="square" lIns="0" tIns="12065" rIns="0" bIns="0" rtlCol="0">
            <a:spAutoFit/>
          </a:bodyPr>
          <a:lstStyle/>
          <a:p>
            <a:pPr marL="389890">
              <a:lnSpc>
                <a:spcPct val="100000"/>
              </a:lnSpc>
              <a:spcBef>
                <a:spcPts val="95"/>
              </a:spcBef>
            </a:pPr>
            <a:r>
              <a:rPr sz="1550" b="1" spc="-10" dirty="0">
                <a:solidFill>
                  <a:srgbClr val="FAAF40"/>
                </a:solidFill>
                <a:latin typeface="Open Sans"/>
                <a:cs typeface="Open Sans"/>
              </a:rPr>
              <a:t>Bitcoin</a:t>
            </a:r>
            <a:endParaRPr sz="1550">
              <a:latin typeface="Open Sans"/>
              <a:cs typeface="Open Sans"/>
            </a:endParaRPr>
          </a:p>
          <a:p>
            <a:pPr marL="12700">
              <a:lnSpc>
                <a:spcPts val="1855"/>
              </a:lnSpc>
              <a:spcBef>
                <a:spcPts val="1290"/>
              </a:spcBef>
            </a:pPr>
            <a:r>
              <a:rPr sz="1550" b="1" spc="-10" dirty="0">
                <a:solidFill>
                  <a:srgbClr val="241B54"/>
                </a:solidFill>
                <a:latin typeface="Open Sans"/>
                <a:cs typeface="Open Sans"/>
              </a:rPr>
              <a:t>0.0000000</a:t>
            </a:r>
            <a:r>
              <a:rPr sz="1550" b="1" spc="-10" dirty="0">
                <a:solidFill>
                  <a:srgbClr val="FAAF40"/>
                </a:solidFill>
                <a:latin typeface="Open Sans"/>
                <a:cs typeface="Open Sans"/>
              </a:rPr>
              <a:t>1</a:t>
            </a:r>
            <a:endParaRPr sz="1550">
              <a:latin typeface="Open Sans"/>
              <a:cs typeface="Open Sans"/>
            </a:endParaRPr>
          </a:p>
          <a:p>
            <a:pPr marL="12700">
              <a:lnSpc>
                <a:spcPts val="1855"/>
              </a:lnSpc>
            </a:pPr>
            <a:r>
              <a:rPr sz="1550" b="1" spc="-10" dirty="0">
                <a:solidFill>
                  <a:srgbClr val="241B54"/>
                </a:solidFill>
                <a:latin typeface="Open Sans"/>
                <a:cs typeface="Open Sans"/>
              </a:rPr>
              <a:t>0.000000</a:t>
            </a:r>
            <a:r>
              <a:rPr sz="1550" b="1" spc="-10" dirty="0">
                <a:solidFill>
                  <a:srgbClr val="FAAF40"/>
                </a:solidFill>
                <a:latin typeface="Open Sans"/>
                <a:cs typeface="Open Sans"/>
              </a:rPr>
              <a:t>10</a:t>
            </a:r>
            <a:endParaRPr sz="1550">
              <a:latin typeface="Open Sans"/>
              <a:cs typeface="Open Sans"/>
            </a:endParaRPr>
          </a:p>
          <a:p>
            <a:pPr marL="12700">
              <a:lnSpc>
                <a:spcPts val="1855"/>
              </a:lnSpc>
            </a:pPr>
            <a:r>
              <a:rPr sz="1550" b="1" spc="-10" dirty="0">
                <a:solidFill>
                  <a:srgbClr val="241B54"/>
                </a:solidFill>
                <a:latin typeface="Open Sans"/>
                <a:cs typeface="Open Sans"/>
              </a:rPr>
              <a:t>0.00000</a:t>
            </a:r>
            <a:r>
              <a:rPr sz="1550" b="1" spc="-10" dirty="0">
                <a:solidFill>
                  <a:srgbClr val="FAAF40"/>
                </a:solidFill>
                <a:latin typeface="Open Sans"/>
                <a:cs typeface="Open Sans"/>
              </a:rPr>
              <a:t>100</a:t>
            </a:r>
            <a:endParaRPr sz="1550">
              <a:latin typeface="Open Sans"/>
              <a:cs typeface="Open Sans"/>
            </a:endParaRPr>
          </a:p>
          <a:p>
            <a:pPr marL="12700">
              <a:lnSpc>
                <a:spcPts val="1855"/>
              </a:lnSpc>
            </a:pPr>
            <a:r>
              <a:rPr sz="1550" b="1" spc="-10" dirty="0">
                <a:solidFill>
                  <a:srgbClr val="241B54"/>
                </a:solidFill>
                <a:latin typeface="Open Sans"/>
                <a:cs typeface="Open Sans"/>
              </a:rPr>
              <a:t>0.0000</a:t>
            </a:r>
            <a:r>
              <a:rPr sz="1550" b="1" spc="-10" dirty="0">
                <a:solidFill>
                  <a:srgbClr val="FAAF40"/>
                </a:solidFill>
                <a:latin typeface="Open Sans"/>
                <a:cs typeface="Open Sans"/>
              </a:rPr>
              <a:t>1000</a:t>
            </a:r>
            <a:endParaRPr sz="1550">
              <a:latin typeface="Open Sans"/>
              <a:cs typeface="Open Sans"/>
            </a:endParaRPr>
          </a:p>
          <a:p>
            <a:pPr marL="12700">
              <a:lnSpc>
                <a:spcPts val="1855"/>
              </a:lnSpc>
            </a:pPr>
            <a:r>
              <a:rPr sz="1550" b="1" spc="-10" dirty="0">
                <a:solidFill>
                  <a:srgbClr val="241B54"/>
                </a:solidFill>
                <a:latin typeface="Open Sans"/>
                <a:cs typeface="Open Sans"/>
              </a:rPr>
              <a:t>0.000</a:t>
            </a:r>
            <a:r>
              <a:rPr sz="1550" b="1" spc="-10" dirty="0">
                <a:solidFill>
                  <a:srgbClr val="FAAF40"/>
                </a:solidFill>
                <a:latin typeface="Open Sans"/>
                <a:cs typeface="Open Sans"/>
              </a:rPr>
              <a:t>10000</a:t>
            </a:r>
            <a:endParaRPr sz="1550">
              <a:latin typeface="Open Sans"/>
              <a:cs typeface="Open Sans"/>
            </a:endParaRPr>
          </a:p>
          <a:p>
            <a:pPr marL="12700">
              <a:lnSpc>
                <a:spcPts val="1855"/>
              </a:lnSpc>
            </a:pPr>
            <a:r>
              <a:rPr sz="1550" b="1" spc="-10" dirty="0">
                <a:solidFill>
                  <a:srgbClr val="241B54"/>
                </a:solidFill>
                <a:latin typeface="Open Sans"/>
                <a:cs typeface="Open Sans"/>
              </a:rPr>
              <a:t>0.00</a:t>
            </a:r>
            <a:r>
              <a:rPr sz="1550" b="1" spc="-10" dirty="0">
                <a:solidFill>
                  <a:srgbClr val="FAAF40"/>
                </a:solidFill>
                <a:latin typeface="Open Sans"/>
                <a:cs typeface="Open Sans"/>
              </a:rPr>
              <a:t>100000</a:t>
            </a:r>
            <a:endParaRPr sz="1550">
              <a:latin typeface="Open Sans"/>
              <a:cs typeface="Open Sans"/>
            </a:endParaRPr>
          </a:p>
          <a:p>
            <a:pPr marL="12700">
              <a:lnSpc>
                <a:spcPts val="1855"/>
              </a:lnSpc>
            </a:pPr>
            <a:r>
              <a:rPr sz="1550" b="1" spc="-10" dirty="0">
                <a:solidFill>
                  <a:srgbClr val="241B54"/>
                </a:solidFill>
                <a:latin typeface="Open Sans"/>
                <a:cs typeface="Open Sans"/>
              </a:rPr>
              <a:t>0.0</a:t>
            </a:r>
            <a:r>
              <a:rPr sz="1550" b="1" spc="-10" dirty="0">
                <a:solidFill>
                  <a:srgbClr val="FAAF40"/>
                </a:solidFill>
                <a:latin typeface="Open Sans"/>
                <a:cs typeface="Open Sans"/>
              </a:rPr>
              <a:t>1000000</a:t>
            </a:r>
            <a:endParaRPr sz="1550">
              <a:latin typeface="Open Sans"/>
              <a:cs typeface="Open Sans"/>
            </a:endParaRPr>
          </a:p>
          <a:p>
            <a:pPr marL="12700">
              <a:lnSpc>
                <a:spcPts val="1855"/>
              </a:lnSpc>
            </a:pPr>
            <a:r>
              <a:rPr sz="1550" b="1" spc="-10" dirty="0">
                <a:solidFill>
                  <a:srgbClr val="241B54"/>
                </a:solidFill>
                <a:latin typeface="Open Sans"/>
                <a:cs typeface="Open Sans"/>
              </a:rPr>
              <a:t>0.</a:t>
            </a:r>
            <a:r>
              <a:rPr sz="1550" b="1" spc="-10" dirty="0">
                <a:solidFill>
                  <a:srgbClr val="FAAF40"/>
                </a:solidFill>
                <a:latin typeface="Open Sans"/>
                <a:cs typeface="Open Sans"/>
              </a:rPr>
              <a:t>10000000</a:t>
            </a:r>
            <a:endParaRPr sz="1550">
              <a:latin typeface="Open Sans"/>
              <a:cs typeface="Open Sans"/>
            </a:endParaRPr>
          </a:p>
          <a:p>
            <a:pPr marL="12700">
              <a:lnSpc>
                <a:spcPts val="1855"/>
              </a:lnSpc>
            </a:pPr>
            <a:r>
              <a:rPr sz="1550" b="1" spc="-10" dirty="0">
                <a:solidFill>
                  <a:srgbClr val="FAAF40"/>
                </a:solidFill>
                <a:latin typeface="Open Sans"/>
                <a:cs typeface="Open Sans"/>
              </a:rPr>
              <a:t>1.00000000</a:t>
            </a:r>
            <a:endParaRPr sz="1550">
              <a:latin typeface="Open Sans"/>
              <a:cs typeface="Open Sans"/>
            </a:endParaRPr>
          </a:p>
        </p:txBody>
      </p:sp>
      <p:grpSp>
        <p:nvGrpSpPr>
          <p:cNvPr id="20" name="object 20"/>
          <p:cNvGrpSpPr/>
          <p:nvPr/>
        </p:nvGrpSpPr>
        <p:grpSpPr>
          <a:xfrm>
            <a:off x="4127627" y="6562586"/>
            <a:ext cx="5564505" cy="3416935"/>
            <a:chOff x="4127627" y="6562586"/>
            <a:chExt cx="5564505" cy="3416935"/>
          </a:xfrm>
        </p:grpSpPr>
        <p:pic>
          <p:nvPicPr>
            <p:cNvPr id="21" name="object 21"/>
            <p:cNvPicPr/>
            <p:nvPr/>
          </p:nvPicPr>
          <p:blipFill>
            <a:blip r:embed="rId6" cstate="print"/>
            <a:stretch>
              <a:fillRect/>
            </a:stretch>
          </p:blipFill>
          <p:spPr>
            <a:xfrm>
              <a:off x="4136523" y="7661243"/>
              <a:ext cx="5546668" cy="2309374"/>
            </a:xfrm>
            <a:prstGeom prst="rect">
              <a:avLst/>
            </a:prstGeom>
          </p:spPr>
        </p:pic>
        <p:sp>
          <p:nvSpPr>
            <p:cNvPr id="22" name="object 22"/>
            <p:cNvSpPr/>
            <p:nvPr/>
          </p:nvSpPr>
          <p:spPr>
            <a:xfrm>
              <a:off x="4136517" y="7661241"/>
              <a:ext cx="5546725" cy="2309495"/>
            </a:xfrm>
            <a:custGeom>
              <a:avLst/>
              <a:gdLst/>
              <a:ahLst/>
              <a:cxnLst/>
              <a:rect l="l" t="t" r="r" b="b"/>
              <a:pathLst>
                <a:path w="5546725" h="2309495">
                  <a:moveTo>
                    <a:pt x="4126146" y="0"/>
                  </a:moveTo>
                  <a:lnTo>
                    <a:pt x="4078723" y="6244"/>
                  </a:lnTo>
                  <a:lnTo>
                    <a:pt x="4034536" y="24543"/>
                  </a:lnTo>
                  <a:lnTo>
                    <a:pt x="3018190" y="611394"/>
                  </a:lnTo>
                  <a:lnTo>
                    <a:pt x="2563472" y="622013"/>
                  </a:lnTo>
                  <a:lnTo>
                    <a:pt x="1590250" y="629692"/>
                  </a:lnTo>
                  <a:lnTo>
                    <a:pt x="622249" y="634356"/>
                  </a:lnTo>
                  <a:lnTo>
                    <a:pt x="183198" y="635928"/>
                  </a:lnTo>
                  <a:lnTo>
                    <a:pt x="134496" y="642472"/>
                  </a:lnTo>
                  <a:lnTo>
                    <a:pt x="90733" y="660939"/>
                  </a:lnTo>
                  <a:lnTo>
                    <a:pt x="53656" y="689583"/>
                  </a:lnTo>
                  <a:lnTo>
                    <a:pt x="25011" y="726658"/>
                  </a:lnTo>
                  <a:lnTo>
                    <a:pt x="6543" y="770418"/>
                  </a:lnTo>
                  <a:lnTo>
                    <a:pt x="0" y="819116"/>
                  </a:lnTo>
                  <a:lnTo>
                    <a:pt x="0" y="2126197"/>
                  </a:lnTo>
                  <a:lnTo>
                    <a:pt x="6543" y="2174890"/>
                  </a:lnTo>
                  <a:lnTo>
                    <a:pt x="25011" y="2218647"/>
                  </a:lnTo>
                  <a:lnTo>
                    <a:pt x="53656" y="2255720"/>
                  </a:lnTo>
                  <a:lnTo>
                    <a:pt x="90733" y="2284364"/>
                  </a:lnTo>
                  <a:lnTo>
                    <a:pt x="134496" y="2302830"/>
                  </a:lnTo>
                  <a:lnTo>
                    <a:pt x="183198" y="2309374"/>
                  </a:lnTo>
                  <a:lnTo>
                    <a:pt x="5361491" y="2309374"/>
                  </a:lnTo>
                  <a:lnTo>
                    <a:pt x="5410170" y="2302834"/>
                  </a:lnTo>
                  <a:lnTo>
                    <a:pt x="5453915" y="2284378"/>
                  </a:lnTo>
                  <a:lnTo>
                    <a:pt x="5490983" y="2255749"/>
                  </a:lnTo>
                  <a:lnTo>
                    <a:pt x="5519627" y="2218692"/>
                  </a:lnTo>
                  <a:lnTo>
                    <a:pt x="5538104" y="2174951"/>
                  </a:lnTo>
                  <a:lnTo>
                    <a:pt x="5544668" y="2126270"/>
                  </a:lnTo>
                  <a:lnTo>
                    <a:pt x="5546668" y="183282"/>
                  </a:lnTo>
                  <a:lnTo>
                    <a:pt x="5540149" y="134562"/>
                  </a:lnTo>
                  <a:lnTo>
                    <a:pt x="5521694" y="90781"/>
                  </a:lnTo>
                  <a:lnTo>
                    <a:pt x="5493052" y="53686"/>
                  </a:lnTo>
                  <a:lnTo>
                    <a:pt x="5455970" y="25026"/>
                  </a:lnTo>
                  <a:lnTo>
                    <a:pt x="5412197" y="6547"/>
                  </a:lnTo>
                  <a:lnTo>
                    <a:pt x="5363480" y="0"/>
                  </a:lnTo>
                  <a:lnTo>
                    <a:pt x="4126146" y="0"/>
                  </a:lnTo>
                  <a:close/>
                </a:path>
              </a:pathLst>
            </a:custGeom>
            <a:ln w="17266">
              <a:solidFill>
                <a:srgbClr val="241B54"/>
              </a:solidFill>
            </a:ln>
          </p:spPr>
          <p:txBody>
            <a:bodyPr wrap="square" lIns="0" tIns="0" rIns="0" bIns="0" rtlCol="0"/>
            <a:lstStyle/>
            <a:p>
              <a:endParaRPr/>
            </a:p>
          </p:txBody>
        </p:sp>
        <p:sp>
          <p:nvSpPr>
            <p:cNvPr id="23" name="object 23"/>
            <p:cNvSpPr/>
            <p:nvPr/>
          </p:nvSpPr>
          <p:spPr>
            <a:xfrm>
              <a:off x="7505326" y="8779896"/>
              <a:ext cx="882650" cy="1049655"/>
            </a:xfrm>
            <a:custGeom>
              <a:avLst/>
              <a:gdLst/>
              <a:ahLst/>
              <a:cxnLst/>
              <a:rect l="l" t="t" r="r" b="b"/>
              <a:pathLst>
                <a:path w="882650" h="1049654">
                  <a:moveTo>
                    <a:pt x="0" y="0"/>
                  </a:moveTo>
                  <a:lnTo>
                    <a:pt x="1528" y="537805"/>
                  </a:lnTo>
                  <a:lnTo>
                    <a:pt x="882276" y="1049653"/>
                  </a:lnTo>
                  <a:lnTo>
                    <a:pt x="880758" y="511837"/>
                  </a:lnTo>
                  <a:lnTo>
                    <a:pt x="0" y="0"/>
                  </a:lnTo>
                  <a:close/>
                </a:path>
              </a:pathLst>
            </a:custGeom>
            <a:solidFill>
              <a:srgbClr val="CFC9FF"/>
            </a:solidFill>
          </p:spPr>
          <p:txBody>
            <a:bodyPr wrap="square" lIns="0" tIns="0" rIns="0" bIns="0" rtlCol="0"/>
            <a:lstStyle/>
            <a:p>
              <a:endParaRPr/>
            </a:p>
          </p:txBody>
        </p:sp>
        <p:sp>
          <p:nvSpPr>
            <p:cNvPr id="24" name="object 24"/>
            <p:cNvSpPr/>
            <p:nvPr/>
          </p:nvSpPr>
          <p:spPr>
            <a:xfrm>
              <a:off x="8386088" y="8688032"/>
              <a:ext cx="1047750" cy="1141730"/>
            </a:xfrm>
            <a:custGeom>
              <a:avLst/>
              <a:gdLst/>
              <a:ahLst/>
              <a:cxnLst/>
              <a:rect l="l" t="t" r="r" b="b"/>
              <a:pathLst>
                <a:path w="1047750" h="1141729">
                  <a:moveTo>
                    <a:pt x="1045643" y="0"/>
                  </a:moveTo>
                  <a:lnTo>
                    <a:pt x="0" y="603698"/>
                  </a:lnTo>
                  <a:lnTo>
                    <a:pt x="1507" y="1141514"/>
                  </a:lnTo>
                  <a:lnTo>
                    <a:pt x="1047172" y="537805"/>
                  </a:lnTo>
                  <a:lnTo>
                    <a:pt x="1045643" y="0"/>
                  </a:lnTo>
                  <a:close/>
                </a:path>
              </a:pathLst>
            </a:custGeom>
            <a:solidFill>
              <a:srgbClr val="DBD9FF"/>
            </a:solidFill>
          </p:spPr>
          <p:txBody>
            <a:bodyPr wrap="square" lIns="0" tIns="0" rIns="0" bIns="0" rtlCol="0"/>
            <a:lstStyle/>
            <a:p>
              <a:endParaRPr/>
            </a:p>
          </p:txBody>
        </p:sp>
        <p:pic>
          <p:nvPicPr>
            <p:cNvPr id="25" name="object 25"/>
            <p:cNvPicPr/>
            <p:nvPr/>
          </p:nvPicPr>
          <p:blipFill>
            <a:blip r:embed="rId7" cstate="print"/>
            <a:stretch>
              <a:fillRect/>
            </a:stretch>
          </p:blipFill>
          <p:spPr>
            <a:xfrm>
              <a:off x="7505338" y="8150163"/>
              <a:ext cx="1928515" cy="1141570"/>
            </a:xfrm>
            <a:prstGeom prst="rect">
              <a:avLst/>
            </a:prstGeom>
          </p:spPr>
        </p:pic>
        <p:sp>
          <p:nvSpPr>
            <p:cNvPr id="26" name="object 26"/>
            <p:cNvSpPr/>
            <p:nvPr/>
          </p:nvSpPr>
          <p:spPr>
            <a:xfrm>
              <a:off x="7505930" y="7638326"/>
              <a:ext cx="1926589" cy="1115695"/>
            </a:xfrm>
            <a:custGeom>
              <a:avLst/>
              <a:gdLst/>
              <a:ahLst/>
              <a:cxnLst/>
              <a:rect l="l" t="t" r="r" b="b"/>
              <a:pathLst>
                <a:path w="1926590" h="1115695">
                  <a:moveTo>
                    <a:pt x="1045643" y="0"/>
                  </a:moveTo>
                  <a:lnTo>
                    <a:pt x="0" y="603698"/>
                  </a:lnTo>
                  <a:lnTo>
                    <a:pt x="880737" y="1115547"/>
                  </a:lnTo>
                  <a:lnTo>
                    <a:pt x="1926402" y="511837"/>
                  </a:lnTo>
                  <a:lnTo>
                    <a:pt x="1045643" y="0"/>
                  </a:lnTo>
                  <a:close/>
                </a:path>
              </a:pathLst>
            </a:custGeom>
            <a:solidFill>
              <a:srgbClr val="FCF6B1"/>
            </a:solidFill>
          </p:spPr>
          <p:txBody>
            <a:bodyPr wrap="square" lIns="0" tIns="0" rIns="0" bIns="0" rtlCol="0"/>
            <a:lstStyle/>
            <a:p>
              <a:endParaRPr/>
            </a:p>
          </p:txBody>
        </p:sp>
        <p:sp>
          <p:nvSpPr>
            <p:cNvPr id="27" name="object 27"/>
            <p:cNvSpPr/>
            <p:nvPr/>
          </p:nvSpPr>
          <p:spPr>
            <a:xfrm>
              <a:off x="8333198" y="7871828"/>
              <a:ext cx="366395" cy="171450"/>
            </a:xfrm>
            <a:custGeom>
              <a:avLst/>
              <a:gdLst/>
              <a:ahLst/>
              <a:cxnLst/>
              <a:rect l="l" t="t" r="r" b="b"/>
              <a:pathLst>
                <a:path w="366395" h="171450">
                  <a:moveTo>
                    <a:pt x="366145" y="0"/>
                  </a:moveTo>
                  <a:lnTo>
                    <a:pt x="352699" y="40168"/>
                  </a:lnTo>
                  <a:lnTo>
                    <a:pt x="312137" y="75484"/>
                  </a:lnTo>
                  <a:lnTo>
                    <a:pt x="271750" y="93169"/>
                  </a:lnTo>
                  <a:lnTo>
                    <a:pt x="230097" y="102834"/>
                  </a:lnTo>
                  <a:lnTo>
                    <a:pt x="183292" y="106509"/>
                  </a:lnTo>
                  <a:lnTo>
                    <a:pt x="164529" y="106017"/>
                  </a:lnTo>
                  <a:lnTo>
                    <a:pt x="115294" y="99159"/>
                  </a:lnTo>
                  <a:lnTo>
                    <a:pt x="75714" y="86489"/>
                  </a:lnTo>
                  <a:lnTo>
                    <a:pt x="41757" y="68165"/>
                  </a:lnTo>
                  <a:lnTo>
                    <a:pt x="13601" y="40836"/>
                  </a:lnTo>
                  <a:lnTo>
                    <a:pt x="460" y="6429"/>
                  </a:lnTo>
                  <a:lnTo>
                    <a:pt x="20" y="2848"/>
                  </a:lnTo>
                  <a:lnTo>
                    <a:pt x="0" y="1057"/>
                  </a:lnTo>
                  <a:lnTo>
                    <a:pt x="240" y="68448"/>
                  </a:lnTo>
                  <a:lnTo>
                    <a:pt x="534" y="69704"/>
                  </a:lnTo>
                  <a:lnTo>
                    <a:pt x="952" y="74783"/>
                  </a:lnTo>
                  <a:lnTo>
                    <a:pt x="1664" y="78940"/>
                  </a:lnTo>
                  <a:lnTo>
                    <a:pt x="2157" y="80175"/>
                  </a:lnTo>
                  <a:lnTo>
                    <a:pt x="3403" y="85055"/>
                  </a:lnTo>
                  <a:lnTo>
                    <a:pt x="4795" y="89107"/>
                  </a:lnTo>
                  <a:lnTo>
                    <a:pt x="5455" y="90217"/>
                  </a:lnTo>
                  <a:lnTo>
                    <a:pt x="8984" y="97955"/>
                  </a:lnTo>
                  <a:lnTo>
                    <a:pt x="10512" y="100185"/>
                  </a:lnTo>
                  <a:lnTo>
                    <a:pt x="16135" y="108729"/>
                  </a:lnTo>
                  <a:lnTo>
                    <a:pt x="17800" y="110541"/>
                  </a:lnTo>
                  <a:lnTo>
                    <a:pt x="23266" y="116792"/>
                  </a:lnTo>
                  <a:lnTo>
                    <a:pt x="26774" y="120174"/>
                  </a:lnTo>
                  <a:lnTo>
                    <a:pt x="27266" y="120907"/>
                  </a:lnTo>
                  <a:lnTo>
                    <a:pt x="58909" y="143241"/>
                  </a:lnTo>
                  <a:lnTo>
                    <a:pt x="109724" y="162309"/>
                  </a:lnTo>
                  <a:lnTo>
                    <a:pt x="149974" y="169356"/>
                  </a:lnTo>
                  <a:lnTo>
                    <a:pt x="189292" y="171041"/>
                  </a:lnTo>
                  <a:lnTo>
                    <a:pt x="207208" y="170162"/>
                  </a:lnTo>
                  <a:lnTo>
                    <a:pt x="262086" y="160654"/>
                  </a:lnTo>
                  <a:lnTo>
                    <a:pt x="307990" y="142519"/>
                  </a:lnTo>
                  <a:lnTo>
                    <a:pt x="352872" y="104715"/>
                  </a:lnTo>
                  <a:lnTo>
                    <a:pt x="366323" y="64542"/>
                  </a:lnTo>
                  <a:lnTo>
                    <a:pt x="366145" y="0"/>
                  </a:lnTo>
                  <a:close/>
                </a:path>
              </a:pathLst>
            </a:custGeom>
            <a:solidFill>
              <a:srgbClr val="F3DC20"/>
            </a:solidFill>
          </p:spPr>
          <p:txBody>
            <a:bodyPr wrap="square" lIns="0" tIns="0" rIns="0" bIns="0" rtlCol="0"/>
            <a:lstStyle/>
            <a:p>
              <a:endParaRPr/>
            </a:p>
          </p:txBody>
        </p:sp>
        <p:sp>
          <p:nvSpPr>
            <p:cNvPr id="28" name="object 28"/>
            <p:cNvSpPr/>
            <p:nvPr/>
          </p:nvSpPr>
          <p:spPr>
            <a:xfrm>
              <a:off x="8335260" y="7766317"/>
              <a:ext cx="362585" cy="212090"/>
            </a:xfrm>
            <a:custGeom>
              <a:avLst/>
              <a:gdLst/>
              <a:ahLst/>
              <a:cxnLst/>
              <a:rect l="l" t="t" r="r" b="b"/>
              <a:pathLst>
                <a:path w="362584" h="212090">
                  <a:moveTo>
                    <a:pt x="181618" y="0"/>
                  </a:moveTo>
                  <a:lnTo>
                    <a:pt x="135166" y="3443"/>
                  </a:lnTo>
                  <a:lnTo>
                    <a:pt x="91149" y="13789"/>
                  </a:lnTo>
                  <a:lnTo>
                    <a:pt x="52030" y="31035"/>
                  </a:lnTo>
                  <a:lnTo>
                    <a:pt x="17533" y="58576"/>
                  </a:lnTo>
                  <a:lnTo>
                    <a:pt x="0" y="122272"/>
                  </a:lnTo>
                  <a:lnTo>
                    <a:pt x="16994" y="153500"/>
                  </a:lnTo>
                  <a:lnTo>
                    <a:pt x="51182" y="181031"/>
                  </a:lnTo>
                  <a:lnTo>
                    <a:pt x="90109" y="198278"/>
                  </a:lnTo>
                  <a:lnTo>
                    <a:pt x="134011" y="208628"/>
                  </a:lnTo>
                  <a:lnTo>
                    <a:pt x="180424" y="212077"/>
                  </a:lnTo>
                  <a:lnTo>
                    <a:pt x="226883" y="208622"/>
                  </a:lnTo>
                  <a:lnTo>
                    <a:pt x="270921" y="198260"/>
                  </a:lnTo>
                  <a:lnTo>
                    <a:pt x="310075" y="180989"/>
                  </a:lnTo>
                  <a:lnTo>
                    <a:pt x="344526" y="153479"/>
                  </a:lnTo>
                  <a:lnTo>
                    <a:pt x="362033" y="89820"/>
                  </a:lnTo>
                  <a:lnTo>
                    <a:pt x="345062" y="58607"/>
                  </a:lnTo>
                  <a:lnTo>
                    <a:pt x="310923" y="31098"/>
                  </a:lnTo>
                  <a:lnTo>
                    <a:pt x="271961" y="13825"/>
                  </a:lnTo>
                  <a:lnTo>
                    <a:pt x="228038" y="3460"/>
                  </a:lnTo>
                  <a:lnTo>
                    <a:pt x="181618" y="0"/>
                  </a:lnTo>
                  <a:close/>
                </a:path>
              </a:pathLst>
            </a:custGeom>
            <a:solidFill>
              <a:srgbClr val="FCF6B1"/>
            </a:solidFill>
          </p:spPr>
          <p:txBody>
            <a:bodyPr wrap="square" lIns="0" tIns="0" rIns="0" bIns="0" rtlCol="0"/>
            <a:lstStyle/>
            <a:p>
              <a:endParaRPr/>
            </a:p>
          </p:txBody>
        </p:sp>
        <p:sp>
          <p:nvSpPr>
            <p:cNvPr id="29" name="object 29"/>
            <p:cNvSpPr/>
            <p:nvPr/>
          </p:nvSpPr>
          <p:spPr>
            <a:xfrm>
              <a:off x="7825370" y="8165033"/>
              <a:ext cx="366395" cy="171450"/>
            </a:xfrm>
            <a:custGeom>
              <a:avLst/>
              <a:gdLst/>
              <a:ahLst/>
              <a:cxnLst/>
              <a:rect l="l" t="t" r="r" b="b"/>
              <a:pathLst>
                <a:path w="366395" h="171450">
                  <a:moveTo>
                    <a:pt x="366135" y="0"/>
                  </a:moveTo>
                  <a:lnTo>
                    <a:pt x="352693" y="40159"/>
                  </a:lnTo>
                  <a:lnTo>
                    <a:pt x="312126" y="75474"/>
                  </a:lnTo>
                  <a:lnTo>
                    <a:pt x="271740" y="93159"/>
                  </a:lnTo>
                  <a:lnTo>
                    <a:pt x="227343" y="103253"/>
                  </a:lnTo>
                  <a:lnTo>
                    <a:pt x="183282" y="106499"/>
                  </a:lnTo>
                  <a:lnTo>
                    <a:pt x="164529" y="106007"/>
                  </a:lnTo>
                  <a:lnTo>
                    <a:pt x="115284" y="99148"/>
                  </a:lnTo>
                  <a:lnTo>
                    <a:pt x="64521" y="81557"/>
                  </a:lnTo>
                  <a:lnTo>
                    <a:pt x="30679" y="59547"/>
                  </a:lnTo>
                  <a:lnTo>
                    <a:pt x="4387" y="23821"/>
                  </a:lnTo>
                  <a:lnTo>
                    <a:pt x="460" y="6397"/>
                  </a:lnTo>
                  <a:lnTo>
                    <a:pt x="10" y="2837"/>
                  </a:lnTo>
                  <a:lnTo>
                    <a:pt x="0" y="1047"/>
                  </a:lnTo>
                  <a:lnTo>
                    <a:pt x="240" y="68437"/>
                  </a:lnTo>
                  <a:lnTo>
                    <a:pt x="523" y="69683"/>
                  </a:lnTo>
                  <a:lnTo>
                    <a:pt x="942" y="74783"/>
                  </a:lnTo>
                  <a:lnTo>
                    <a:pt x="1664" y="78929"/>
                  </a:lnTo>
                  <a:lnTo>
                    <a:pt x="2146" y="80144"/>
                  </a:lnTo>
                  <a:lnTo>
                    <a:pt x="3392" y="85044"/>
                  </a:lnTo>
                  <a:lnTo>
                    <a:pt x="5444" y="90206"/>
                  </a:lnTo>
                  <a:lnTo>
                    <a:pt x="8973" y="97944"/>
                  </a:lnTo>
                  <a:lnTo>
                    <a:pt x="10481" y="100174"/>
                  </a:lnTo>
                  <a:lnTo>
                    <a:pt x="16125" y="108719"/>
                  </a:lnTo>
                  <a:lnTo>
                    <a:pt x="17800" y="110541"/>
                  </a:lnTo>
                  <a:lnTo>
                    <a:pt x="20669" y="113986"/>
                  </a:lnTo>
                  <a:lnTo>
                    <a:pt x="26072" y="119514"/>
                  </a:lnTo>
                  <a:lnTo>
                    <a:pt x="58898" y="143241"/>
                  </a:lnTo>
                  <a:lnTo>
                    <a:pt x="109713" y="162298"/>
                  </a:lnTo>
                  <a:lnTo>
                    <a:pt x="149964" y="169345"/>
                  </a:lnTo>
                  <a:lnTo>
                    <a:pt x="189282" y="171031"/>
                  </a:lnTo>
                  <a:lnTo>
                    <a:pt x="207208" y="170151"/>
                  </a:lnTo>
                  <a:lnTo>
                    <a:pt x="262075" y="160633"/>
                  </a:lnTo>
                  <a:lnTo>
                    <a:pt x="307990" y="142508"/>
                  </a:lnTo>
                  <a:lnTo>
                    <a:pt x="352875" y="104701"/>
                  </a:lnTo>
                  <a:lnTo>
                    <a:pt x="366323" y="64532"/>
                  </a:lnTo>
                  <a:lnTo>
                    <a:pt x="366135" y="0"/>
                  </a:lnTo>
                  <a:close/>
                </a:path>
              </a:pathLst>
            </a:custGeom>
            <a:solidFill>
              <a:srgbClr val="F3DC20"/>
            </a:solidFill>
          </p:spPr>
          <p:txBody>
            <a:bodyPr wrap="square" lIns="0" tIns="0" rIns="0" bIns="0" rtlCol="0"/>
            <a:lstStyle/>
            <a:p>
              <a:endParaRPr/>
            </a:p>
          </p:txBody>
        </p:sp>
        <p:sp>
          <p:nvSpPr>
            <p:cNvPr id="30" name="object 30"/>
            <p:cNvSpPr/>
            <p:nvPr/>
          </p:nvSpPr>
          <p:spPr>
            <a:xfrm>
              <a:off x="7827424" y="8059512"/>
              <a:ext cx="362585" cy="212090"/>
            </a:xfrm>
            <a:custGeom>
              <a:avLst/>
              <a:gdLst/>
              <a:ahLst/>
              <a:cxnLst/>
              <a:rect l="l" t="t" r="r" b="b"/>
              <a:pathLst>
                <a:path w="362584" h="212090">
                  <a:moveTo>
                    <a:pt x="181614" y="0"/>
                  </a:moveTo>
                  <a:lnTo>
                    <a:pt x="135164" y="3443"/>
                  </a:lnTo>
                  <a:lnTo>
                    <a:pt x="91146" y="13789"/>
                  </a:lnTo>
                  <a:lnTo>
                    <a:pt x="52028" y="31035"/>
                  </a:lnTo>
                  <a:lnTo>
                    <a:pt x="17531" y="58576"/>
                  </a:lnTo>
                  <a:lnTo>
                    <a:pt x="0" y="122272"/>
                  </a:lnTo>
                  <a:lnTo>
                    <a:pt x="16997" y="153500"/>
                  </a:lnTo>
                  <a:lnTo>
                    <a:pt x="51190" y="181031"/>
                  </a:lnTo>
                  <a:lnTo>
                    <a:pt x="90112" y="198286"/>
                  </a:lnTo>
                  <a:lnTo>
                    <a:pt x="134012" y="208638"/>
                  </a:lnTo>
                  <a:lnTo>
                    <a:pt x="180423" y="212086"/>
                  </a:lnTo>
                  <a:lnTo>
                    <a:pt x="226881" y="208630"/>
                  </a:lnTo>
                  <a:lnTo>
                    <a:pt x="270919" y="198268"/>
                  </a:lnTo>
                  <a:lnTo>
                    <a:pt x="310072" y="180999"/>
                  </a:lnTo>
                  <a:lnTo>
                    <a:pt x="344524" y="153485"/>
                  </a:lnTo>
                  <a:lnTo>
                    <a:pt x="362033" y="89821"/>
                  </a:lnTo>
                  <a:lnTo>
                    <a:pt x="345058" y="58607"/>
                  </a:lnTo>
                  <a:lnTo>
                    <a:pt x="310910" y="31098"/>
                  </a:lnTo>
                  <a:lnTo>
                    <a:pt x="271953" y="13825"/>
                  </a:lnTo>
                  <a:lnTo>
                    <a:pt x="228033" y="3460"/>
                  </a:lnTo>
                  <a:lnTo>
                    <a:pt x="181614" y="0"/>
                  </a:lnTo>
                  <a:close/>
                </a:path>
              </a:pathLst>
            </a:custGeom>
            <a:solidFill>
              <a:srgbClr val="FCF6B1"/>
            </a:solidFill>
          </p:spPr>
          <p:txBody>
            <a:bodyPr wrap="square" lIns="0" tIns="0" rIns="0" bIns="0" rtlCol="0"/>
            <a:lstStyle/>
            <a:p>
              <a:endParaRPr/>
            </a:p>
          </p:txBody>
        </p:sp>
        <p:sp>
          <p:nvSpPr>
            <p:cNvPr id="31" name="object 31"/>
            <p:cNvSpPr/>
            <p:nvPr/>
          </p:nvSpPr>
          <p:spPr>
            <a:xfrm>
              <a:off x="8726112" y="8100226"/>
              <a:ext cx="366395" cy="171450"/>
            </a:xfrm>
            <a:custGeom>
              <a:avLst/>
              <a:gdLst/>
              <a:ahLst/>
              <a:cxnLst/>
              <a:rect l="l" t="t" r="r" b="b"/>
              <a:pathLst>
                <a:path w="366395" h="171450">
                  <a:moveTo>
                    <a:pt x="366187" y="0"/>
                  </a:moveTo>
                  <a:lnTo>
                    <a:pt x="352743" y="40153"/>
                  </a:lnTo>
                  <a:lnTo>
                    <a:pt x="312189" y="75453"/>
                  </a:lnTo>
                  <a:lnTo>
                    <a:pt x="271803" y="93138"/>
                  </a:lnTo>
                  <a:lnTo>
                    <a:pt x="233396" y="102300"/>
                  </a:lnTo>
                  <a:lnTo>
                    <a:pt x="183345" y="106467"/>
                  </a:lnTo>
                  <a:lnTo>
                    <a:pt x="164602" y="105975"/>
                  </a:lnTo>
                  <a:lnTo>
                    <a:pt x="115336" y="99106"/>
                  </a:lnTo>
                  <a:lnTo>
                    <a:pt x="64511" y="81494"/>
                  </a:lnTo>
                  <a:lnTo>
                    <a:pt x="28931" y="57903"/>
                  </a:lnTo>
                  <a:lnTo>
                    <a:pt x="4397" y="23758"/>
                  </a:lnTo>
                  <a:lnTo>
                    <a:pt x="460" y="6334"/>
                  </a:lnTo>
                  <a:lnTo>
                    <a:pt x="10" y="2764"/>
                  </a:lnTo>
                  <a:lnTo>
                    <a:pt x="0" y="973"/>
                  </a:lnTo>
                  <a:lnTo>
                    <a:pt x="240" y="68374"/>
                  </a:lnTo>
                  <a:lnTo>
                    <a:pt x="534" y="69620"/>
                  </a:lnTo>
                  <a:lnTo>
                    <a:pt x="952" y="74709"/>
                  </a:lnTo>
                  <a:lnTo>
                    <a:pt x="1664" y="78866"/>
                  </a:lnTo>
                  <a:lnTo>
                    <a:pt x="2157" y="80081"/>
                  </a:lnTo>
                  <a:lnTo>
                    <a:pt x="3403" y="84981"/>
                  </a:lnTo>
                  <a:lnTo>
                    <a:pt x="4795" y="89054"/>
                  </a:lnTo>
                  <a:lnTo>
                    <a:pt x="5455" y="90143"/>
                  </a:lnTo>
                  <a:lnTo>
                    <a:pt x="8994" y="97892"/>
                  </a:lnTo>
                  <a:lnTo>
                    <a:pt x="10502" y="100133"/>
                  </a:lnTo>
                  <a:lnTo>
                    <a:pt x="16146" y="108677"/>
                  </a:lnTo>
                  <a:lnTo>
                    <a:pt x="17810" y="110499"/>
                  </a:lnTo>
                  <a:lnTo>
                    <a:pt x="49474" y="137650"/>
                  </a:lnTo>
                  <a:lnTo>
                    <a:pt x="92436" y="157283"/>
                  </a:lnTo>
                  <a:lnTo>
                    <a:pt x="136079" y="167628"/>
                  </a:lnTo>
                  <a:lnTo>
                    <a:pt x="189355" y="171010"/>
                  </a:lnTo>
                  <a:lnTo>
                    <a:pt x="207260" y="170130"/>
                  </a:lnTo>
                  <a:lnTo>
                    <a:pt x="262128" y="160612"/>
                  </a:lnTo>
                  <a:lnTo>
                    <a:pt x="308032" y="142487"/>
                  </a:lnTo>
                  <a:lnTo>
                    <a:pt x="352915" y="104690"/>
                  </a:lnTo>
                  <a:lnTo>
                    <a:pt x="366365" y="64532"/>
                  </a:lnTo>
                  <a:lnTo>
                    <a:pt x="366187" y="0"/>
                  </a:lnTo>
                  <a:close/>
                </a:path>
              </a:pathLst>
            </a:custGeom>
            <a:solidFill>
              <a:srgbClr val="F3DC20"/>
            </a:solidFill>
          </p:spPr>
          <p:txBody>
            <a:bodyPr wrap="square" lIns="0" tIns="0" rIns="0" bIns="0" rtlCol="0"/>
            <a:lstStyle/>
            <a:p>
              <a:endParaRPr/>
            </a:p>
          </p:txBody>
        </p:sp>
        <p:sp>
          <p:nvSpPr>
            <p:cNvPr id="32" name="object 32"/>
            <p:cNvSpPr/>
            <p:nvPr/>
          </p:nvSpPr>
          <p:spPr>
            <a:xfrm>
              <a:off x="8728183" y="7994650"/>
              <a:ext cx="362585" cy="212725"/>
            </a:xfrm>
            <a:custGeom>
              <a:avLst/>
              <a:gdLst/>
              <a:ahLst/>
              <a:cxnLst/>
              <a:rect l="l" t="t" r="r" b="b"/>
              <a:pathLst>
                <a:path w="362584" h="212725">
                  <a:moveTo>
                    <a:pt x="181599" y="0"/>
                  </a:moveTo>
                  <a:lnTo>
                    <a:pt x="135134" y="3436"/>
                  </a:lnTo>
                  <a:lnTo>
                    <a:pt x="91104" y="13774"/>
                  </a:lnTo>
                  <a:lnTo>
                    <a:pt x="51980" y="31017"/>
                  </a:lnTo>
                  <a:lnTo>
                    <a:pt x="17496" y="58559"/>
                  </a:lnTo>
                  <a:lnTo>
                    <a:pt x="0" y="122278"/>
                  </a:lnTo>
                  <a:lnTo>
                    <a:pt x="16990" y="153505"/>
                  </a:lnTo>
                  <a:lnTo>
                    <a:pt x="51142" y="181012"/>
                  </a:lnTo>
                  <a:lnTo>
                    <a:pt x="90096" y="198285"/>
                  </a:lnTo>
                  <a:lnTo>
                    <a:pt x="134018" y="208649"/>
                  </a:lnTo>
                  <a:lnTo>
                    <a:pt x="180444" y="212106"/>
                  </a:lnTo>
                  <a:lnTo>
                    <a:pt x="226911" y="208655"/>
                  </a:lnTo>
                  <a:lnTo>
                    <a:pt x="270954" y="198297"/>
                  </a:lnTo>
                  <a:lnTo>
                    <a:pt x="310108" y="181033"/>
                  </a:lnTo>
                  <a:lnTo>
                    <a:pt x="344563" y="153520"/>
                  </a:lnTo>
                  <a:lnTo>
                    <a:pt x="362056" y="89835"/>
                  </a:lnTo>
                  <a:lnTo>
                    <a:pt x="345057" y="58602"/>
                  </a:lnTo>
                  <a:lnTo>
                    <a:pt x="310872" y="31069"/>
                  </a:lnTo>
                  <a:lnTo>
                    <a:pt x="271940" y="13819"/>
                  </a:lnTo>
                  <a:lnTo>
                    <a:pt x="228025" y="3461"/>
                  </a:lnTo>
                  <a:lnTo>
                    <a:pt x="181599" y="0"/>
                  </a:lnTo>
                  <a:close/>
                </a:path>
              </a:pathLst>
            </a:custGeom>
            <a:solidFill>
              <a:srgbClr val="FCF6B1"/>
            </a:solidFill>
          </p:spPr>
          <p:txBody>
            <a:bodyPr wrap="square" lIns="0" tIns="0" rIns="0" bIns="0" rtlCol="0"/>
            <a:lstStyle/>
            <a:p>
              <a:endParaRPr/>
            </a:p>
          </p:txBody>
        </p:sp>
        <p:sp>
          <p:nvSpPr>
            <p:cNvPr id="33" name="object 33"/>
            <p:cNvSpPr/>
            <p:nvPr/>
          </p:nvSpPr>
          <p:spPr>
            <a:xfrm>
              <a:off x="8218274" y="8393421"/>
              <a:ext cx="366395" cy="171450"/>
            </a:xfrm>
            <a:custGeom>
              <a:avLst/>
              <a:gdLst/>
              <a:ahLst/>
              <a:cxnLst/>
              <a:rect l="l" t="t" r="r" b="b"/>
              <a:pathLst>
                <a:path w="366395" h="171450">
                  <a:moveTo>
                    <a:pt x="366187" y="0"/>
                  </a:moveTo>
                  <a:lnTo>
                    <a:pt x="352743" y="40150"/>
                  </a:lnTo>
                  <a:lnTo>
                    <a:pt x="312189" y="75463"/>
                  </a:lnTo>
                  <a:lnTo>
                    <a:pt x="271813" y="93138"/>
                  </a:lnTo>
                  <a:lnTo>
                    <a:pt x="233396" y="102300"/>
                  </a:lnTo>
                  <a:lnTo>
                    <a:pt x="189502" y="106384"/>
                  </a:lnTo>
                  <a:lnTo>
                    <a:pt x="164602" y="105975"/>
                  </a:lnTo>
                  <a:lnTo>
                    <a:pt x="115368" y="99117"/>
                  </a:lnTo>
                  <a:lnTo>
                    <a:pt x="64521" y="81505"/>
                  </a:lnTo>
                  <a:lnTo>
                    <a:pt x="28941" y="57914"/>
                  </a:lnTo>
                  <a:lnTo>
                    <a:pt x="4397" y="23747"/>
                  </a:lnTo>
                  <a:lnTo>
                    <a:pt x="471" y="6324"/>
                  </a:lnTo>
                  <a:lnTo>
                    <a:pt x="20" y="2753"/>
                  </a:lnTo>
                  <a:lnTo>
                    <a:pt x="0" y="963"/>
                  </a:lnTo>
                  <a:lnTo>
                    <a:pt x="251" y="68374"/>
                  </a:lnTo>
                  <a:lnTo>
                    <a:pt x="534" y="69610"/>
                  </a:lnTo>
                  <a:lnTo>
                    <a:pt x="952" y="74709"/>
                  </a:lnTo>
                  <a:lnTo>
                    <a:pt x="1675" y="78866"/>
                  </a:lnTo>
                  <a:lnTo>
                    <a:pt x="2157" y="80081"/>
                  </a:lnTo>
                  <a:lnTo>
                    <a:pt x="4230" y="87568"/>
                  </a:lnTo>
                  <a:lnTo>
                    <a:pt x="9769" y="99263"/>
                  </a:lnTo>
                  <a:lnTo>
                    <a:pt x="10512" y="100133"/>
                  </a:lnTo>
                  <a:lnTo>
                    <a:pt x="16146" y="108677"/>
                  </a:lnTo>
                  <a:lnTo>
                    <a:pt x="17810" y="110499"/>
                  </a:lnTo>
                  <a:lnTo>
                    <a:pt x="20679" y="113954"/>
                  </a:lnTo>
                  <a:lnTo>
                    <a:pt x="26082" y="119462"/>
                  </a:lnTo>
                  <a:lnTo>
                    <a:pt x="58877" y="143168"/>
                  </a:lnTo>
                  <a:lnTo>
                    <a:pt x="109766" y="162277"/>
                  </a:lnTo>
                  <a:lnTo>
                    <a:pt x="150047" y="169314"/>
                  </a:lnTo>
                  <a:lnTo>
                    <a:pt x="189365" y="171010"/>
                  </a:lnTo>
                  <a:lnTo>
                    <a:pt x="207281" y="170120"/>
                  </a:lnTo>
                  <a:lnTo>
                    <a:pt x="262128" y="160612"/>
                  </a:lnTo>
                  <a:lnTo>
                    <a:pt x="308042" y="142487"/>
                  </a:lnTo>
                  <a:lnTo>
                    <a:pt x="352926" y="104691"/>
                  </a:lnTo>
                  <a:lnTo>
                    <a:pt x="366376" y="64542"/>
                  </a:lnTo>
                  <a:lnTo>
                    <a:pt x="366187" y="0"/>
                  </a:lnTo>
                  <a:close/>
                </a:path>
              </a:pathLst>
            </a:custGeom>
            <a:solidFill>
              <a:srgbClr val="F3DC20"/>
            </a:solidFill>
          </p:spPr>
          <p:txBody>
            <a:bodyPr wrap="square" lIns="0" tIns="0" rIns="0" bIns="0" rtlCol="0"/>
            <a:lstStyle/>
            <a:p>
              <a:endParaRPr/>
            </a:p>
          </p:txBody>
        </p:sp>
        <p:sp>
          <p:nvSpPr>
            <p:cNvPr id="34" name="object 34"/>
            <p:cNvSpPr/>
            <p:nvPr/>
          </p:nvSpPr>
          <p:spPr>
            <a:xfrm>
              <a:off x="8220346" y="8287850"/>
              <a:ext cx="362585" cy="212725"/>
            </a:xfrm>
            <a:custGeom>
              <a:avLst/>
              <a:gdLst/>
              <a:ahLst/>
              <a:cxnLst/>
              <a:rect l="l" t="t" r="r" b="b"/>
              <a:pathLst>
                <a:path w="362584" h="212725">
                  <a:moveTo>
                    <a:pt x="181609" y="0"/>
                  </a:moveTo>
                  <a:lnTo>
                    <a:pt x="135144" y="3434"/>
                  </a:lnTo>
                  <a:lnTo>
                    <a:pt x="91114" y="13770"/>
                  </a:lnTo>
                  <a:lnTo>
                    <a:pt x="51989" y="31012"/>
                  </a:lnTo>
                  <a:lnTo>
                    <a:pt x="17501" y="58558"/>
                  </a:lnTo>
                  <a:lnTo>
                    <a:pt x="0" y="122278"/>
                  </a:lnTo>
                  <a:lnTo>
                    <a:pt x="16989" y="153506"/>
                  </a:lnTo>
                  <a:lnTo>
                    <a:pt x="51141" y="181018"/>
                  </a:lnTo>
                  <a:lnTo>
                    <a:pt x="90099" y="198286"/>
                  </a:lnTo>
                  <a:lnTo>
                    <a:pt x="134024" y="208647"/>
                  </a:lnTo>
                  <a:lnTo>
                    <a:pt x="180452" y="212102"/>
                  </a:lnTo>
                  <a:lnTo>
                    <a:pt x="226917" y="208650"/>
                  </a:lnTo>
                  <a:lnTo>
                    <a:pt x="270957" y="198292"/>
                  </a:lnTo>
                  <a:lnTo>
                    <a:pt x="310107" y="181028"/>
                  </a:lnTo>
                  <a:lnTo>
                    <a:pt x="344563" y="153516"/>
                  </a:lnTo>
                  <a:lnTo>
                    <a:pt x="362057" y="89837"/>
                  </a:lnTo>
                  <a:lnTo>
                    <a:pt x="345062" y="58606"/>
                  </a:lnTo>
                  <a:lnTo>
                    <a:pt x="310882" y="31074"/>
                  </a:lnTo>
                  <a:lnTo>
                    <a:pt x="271950" y="13823"/>
                  </a:lnTo>
                  <a:lnTo>
                    <a:pt x="228035" y="3464"/>
                  </a:lnTo>
                  <a:lnTo>
                    <a:pt x="181609" y="0"/>
                  </a:lnTo>
                  <a:close/>
                </a:path>
              </a:pathLst>
            </a:custGeom>
            <a:solidFill>
              <a:srgbClr val="FCF6B1"/>
            </a:solidFill>
          </p:spPr>
          <p:txBody>
            <a:bodyPr wrap="square" lIns="0" tIns="0" rIns="0" bIns="0" rtlCol="0"/>
            <a:lstStyle/>
            <a:p>
              <a:endParaRPr/>
            </a:p>
          </p:txBody>
        </p:sp>
        <p:sp>
          <p:nvSpPr>
            <p:cNvPr id="35" name="object 35"/>
            <p:cNvSpPr/>
            <p:nvPr/>
          </p:nvSpPr>
          <p:spPr>
            <a:xfrm>
              <a:off x="7502873" y="7704238"/>
              <a:ext cx="882650" cy="1049655"/>
            </a:xfrm>
            <a:custGeom>
              <a:avLst/>
              <a:gdLst/>
              <a:ahLst/>
              <a:cxnLst/>
              <a:rect l="l" t="t" r="r" b="b"/>
              <a:pathLst>
                <a:path w="882650" h="1049654">
                  <a:moveTo>
                    <a:pt x="0" y="0"/>
                  </a:moveTo>
                  <a:lnTo>
                    <a:pt x="1518" y="537795"/>
                  </a:lnTo>
                  <a:lnTo>
                    <a:pt x="882276" y="1049632"/>
                  </a:lnTo>
                  <a:lnTo>
                    <a:pt x="880748" y="511827"/>
                  </a:lnTo>
                  <a:lnTo>
                    <a:pt x="0" y="0"/>
                  </a:lnTo>
                  <a:close/>
                </a:path>
              </a:pathLst>
            </a:custGeom>
            <a:solidFill>
              <a:srgbClr val="CFC9FF"/>
            </a:solidFill>
          </p:spPr>
          <p:txBody>
            <a:bodyPr wrap="square" lIns="0" tIns="0" rIns="0" bIns="0" rtlCol="0"/>
            <a:lstStyle/>
            <a:p>
              <a:endParaRPr/>
            </a:p>
          </p:txBody>
        </p:sp>
        <p:sp>
          <p:nvSpPr>
            <p:cNvPr id="36" name="object 36"/>
            <p:cNvSpPr/>
            <p:nvPr/>
          </p:nvSpPr>
          <p:spPr>
            <a:xfrm>
              <a:off x="8383623" y="7612363"/>
              <a:ext cx="1047750" cy="1141730"/>
            </a:xfrm>
            <a:custGeom>
              <a:avLst/>
              <a:gdLst/>
              <a:ahLst/>
              <a:cxnLst/>
              <a:rect l="l" t="t" r="r" b="b"/>
              <a:pathLst>
                <a:path w="1047750" h="1141729">
                  <a:moveTo>
                    <a:pt x="1045664" y="0"/>
                  </a:moveTo>
                  <a:lnTo>
                    <a:pt x="0" y="603698"/>
                  </a:lnTo>
                  <a:lnTo>
                    <a:pt x="1518" y="1141514"/>
                  </a:lnTo>
                  <a:lnTo>
                    <a:pt x="1047182" y="537805"/>
                  </a:lnTo>
                  <a:lnTo>
                    <a:pt x="1045664" y="0"/>
                  </a:lnTo>
                  <a:close/>
                </a:path>
              </a:pathLst>
            </a:custGeom>
            <a:solidFill>
              <a:srgbClr val="DBD9FF"/>
            </a:solidFill>
          </p:spPr>
          <p:txBody>
            <a:bodyPr wrap="square" lIns="0" tIns="0" rIns="0" bIns="0" rtlCol="0"/>
            <a:lstStyle/>
            <a:p>
              <a:endParaRPr/>
            </a:p>
          </p:txBody>
        </p:sp>
        <p:sp>
          <p:nvSpPr>
            <p:cNvPr id="37" name="object 37"/>
            <p:cNvSpPr/>
            <p:nvPr/>
          </p:nvSpPr>
          <p:spPr>
            <a:xfrm>
              <a:off x="7502873" y="7100517"/>
              <a:ext cx="1926589" cy="1115695"/>
            </a:xfrm>
            <a:custGeom>
              <a:avLst/>
              <a:gdLst/>
              <a:ahLst/>
              <a:cxnLst/>
              <a:rect l="l" t="t" r="r" b="b"/>
              <a:pathLst>
                <a:path w="1926590" h="1115695">
                  <a:moveTo>
                    <a:pt x="1045654" y="0"/>
                  </a:moveTo>
                  <a:lnTo>
                    <a:pt x="0" y="603719"/>
                  </a:lnTo>
                  <a:lnTo>
                    <a:pt x="880748" y="1115547"/>
                  </a:lnTo>
                  <a:lnTo>
                    <a:pt x="1926412" y="511848"/>
                  </a:lnTo>
                  <a:lnTo>
                    <a:pt x="1045654" y="0"/>
                  </a:lnTo>
                  <a:close/>
                </a:path>
              </a:pathLst>
            </a:custGeom>
            <a:solidFill>
              <a:srgbClr val="BEDDF0"/>
            </a:solidFill>
          </p:spPr>
          <p:txBody>
            <a:bodyPr wrap="square" lIns="0" tIns="0" rIns="0" bIns="0" rtlCol="0"/>
            <a:lstStyle/>
            <a:p>
              <a:endParaRPr/>
            </a:p>
          </p:txBody>
        </p:sp>
        <p:sp>
          <p:nvSpPr>
            <p:cNvPr id="38" name="object 38"/>
            <p:cNvSpPr/>
            <p:nvPr/>
          </p:nvSpPr>
          <p:spPr>
            <a:xfrm>
              <a:off x="8330151" y="7334029"/>
              <a:ext cx="366395" cy="171450"/>
            </a:xfrm>
            <a:custGeom>
              <a:avLst/>
              <a:gdLst/>
              <a:ahLst/>
              <a:cxnLst/>
              <a:rect l="l" t="t" r="r" b="b"/>
              <a:pathLst>
                <a:path w="366395" h="171450">
                  <a:moveTo>
                    <a:pt x="366145" y="0"/>
                  </a:moveTo>
                  <a:lnTo>
                    <a:pt x="352699" y="40165"/>
                  </a:lnTo>
                  <a:lnTo>
                    <a:pt x="312137" y="75484"/>
                  </a:lnTo>
                  <a:lnTo>
                    <a:pt x="271750" y="93169"/>
                  </a:lnTo>
                  <a:lnTo>
                    <a:pt x="224621" y="103640"/>
                  </a:lnTo>
                  <a:lnTo>
                    <a:pt x="183282" y="106488"/>
                  </a:lnTo>
                  <a:lnTo>
                    <a:pt x="164529" y="106007"/>
                  </a:lnTo>
                  <a:lnTo>
                    <a:pt x="115294" y="99148"/>
                  </a:lnTo>
                  <a:lnTo>
                    <a:pt x="64542" y="81568"/>
                  </a:lnTo>
                  <a:lnTo>
                    <a:pt x="30690" y="59537"/>
                  </a:lnTo>
                  <a:lnTo>
                    <a:pt x="4387" y="23810"/>
                  </a:lnTo>
                  <a:lnTo>
                    <a:pt x="460" y="6418"/>
                  </a:lnTo>
                  <a:lnTo>
                    <a:pt x="10" y="2837"/>
                  </a:lnTo>
                  <a:lnTo>
                    <a:pt x="0" y="1036"/>
                  </a:lnTo>
                  <a:lnTo>
                    <a:pt x="240" y="68448"/>
                  </a:lnTo>
                  <a:lnTo>
                    <a:pt x="534" y="69694"/>
                  </a:lnTo>
                  <a:lnTo>
                    <a:pt x="952" y="74783"/>
                  </a:lnTo>
                  <a:lnTo>
                    <a:pt x="1664" y="78940"/>
                  </a:lnTo>
                  <a:lnTo>
                    <a:pt x="2157" y="80154"/>
                  </a:lnTo>
                  <a:lnTo>
                    <a:pt x="3403" y="85055"/>
                  </a:lnTo>
                  <a:lnTo>
                    <a:pt x="4785" y="89107"/>
                  </a:lnTo>
                  <a:lnTo>
                    <a:pt x="5455" y="90217"/>
                  </a:lnTo>
                  <a:lnTo>
                    <a:pt x="8984" y="97934"/>
                  </a:lnTo>
                  <a:lnTo>
                    <a:pt x="10502" y="100185"/>
                  </a:lnTo>
                  <a:lnTo>
                    <a:pt x="16125" y="108729"/>
                  </a:lnTo>
                  <a:lnTo>
                    <a:pt x="17790" y="110541"/>
                  </a:lnTo>
                  <a:lnTo>
                    <a:pt x="20669" y="113996"/>
                  </a:lnTo>
                  <a:lnTo>
                    <a:pt x="26072" y="119514"/>
                  </a:lnTo>
                  <a:lnTo>
                    <a:pt x="27266" y="120896"/>
                  </a:lnTo>
                  <a:lnTo>
                    <a:pt x="58909" y="143241"/>
                  </a:lnTo>
                  <a:lnTo>
                    <a:pt x="109724" y="162309"/>
                  </a:lnTo>
                  <a:lnTo>
                    <a:pt x="149964" y="169356"/>
                  </a:lnTo>
                  <a:lnTo>
                    <a:pt x="189292" y="171031"/>
                  </a:lnTo>
                  <a:lnTo>
                    <a:pt x="207208" y="170151"/>
                  </a:lnTo>
                  <a:lnTo>
                    <a:pt x="262086" y="160644"/>
                  </a:lnTo>
                  <a:lnTo>
                    <a:pt x="307990" y="142519"/>
                  </a:lnTo>
                  <a:lnTo>
                    <a:pt x="352872" y="104704"/>
                  </a:lnTo>
                  <a:lnTo>
                    <a:pt x="366323" y="64542"/>
                  </a:lnTo>
                  <a:lnTo>
                    <a:pt x="366145" y="0"/>
                  </a:lnTo>
                  <a:close/>
                </a:path>
              </a:pathLst>
            </a:custGeom>
            <a:solidFill>
              <a:srgbClr val="55ABDD"/>
            </a:solidFill>
          </p:spPr>
          <p:txBody>
            <a:bodyPr wrap="square" lIns="0" tIns="0" rIns="0" bIns="0" rtlCol="0"/>
            <a:lstStyle/>
            <a:p>
              <a:endParaRPr/>
            </a:p>
          </p:txBody>
        </p:sp>
        <p:sp>
          <p:nvSpPr>
            <p:cNvPr id="39" name="object 39"/>
            <p:cNvSpPr/>
            <p:nvPr/>
          </p:nvSpPr>
          <p:spPr>
            <a:xfrm>
              <a:off x="8332213" y="7228517"/>
              <a:ext cx="362585" cy="212090"/>
            </a:xfrm>
            <a:custGeom>
              <a:avLst/>
              <a:gdLst/>
              <a:ahLst/>
              <a:cxnLst/>
              <a:rect l="l" t="t" r="r" b="b"/>
              <a:pathLst>
                <a:path w="362584" h="212090">
                  <a:moveTo>
                    <a:pt x="181612" y="0"/>
                  </a:moveTo>
                  <a:lnTo>
                    <a:pt x="135161" y="3444"/>
                  </a:lnTo>
                  <a:lnTo>
                    <a:pt x="91142" y="13790"/>
                  </a:lnTo>
                  <a:lnTo>
                    <a:pt x="52020" y="31037"/>
                  </a:lnTo>
                  <a:lnTo>
                    <a:pt x="17528" y="58569"/>
                  </a:lnTo>
                  <a:lnTo>
                    <a:pt x="0" y="122267"/>
                  </a:lnTo>
                  <a:lnTo>
                    <a:pt x="16994" y="153500"/>
                  </a:lnTo>
                  <a:lnTo>
                    <a:pt x="51183" y="181032"/>
                  </a:lnTo>
                  <a:lnTo>
                    <a:pt x="90108" y="198278"/>
                  </a:lnTo>
                  <a:lnTo>
                    <a:pt x="134009" y="208625"/>
                  </a:lnTo>
                  <a:lnTo>
                    <a:pt x="180420" y="212070"/>
                  </a:lnTo>
                  <a:lnTo>
                    <a:pt x="226876" y="208614"/>
                  </a:lnTo>
                  <a:lnTo>
                    <a:pt x="270912" y="198254"/>
                  </a:lnTo>
                  <a:lnTo>
                    <a:pt x="310065" y="180990"/>
                  </a:lnTo>
                  <a:lnTo>
                    <a:pt x="344521" y="153480"/>
                  </a:lnTo>
                  <a:lnTo>
                    <a:pt x="362031" y="89814"/>
                  </a:lnTo>
                  <a:lnTo>
                    <a:pt x="345057" y="58599"/>
                  </a:lnTo>
                  <a:lnTo>
                    <a:pt x="310913" y="31089"/>
                  </a:lnTo>
                  <a:lnTo>
                    <a:pt x="271952" y="13820"/>
                  </a:lnTo>
                  <a:lnTo>
                    <a:pt x="228031" y="3458"/>
                  </a:lnTo>
                  <a:lnTo>
                    <a:pt x="181612" y="0"/>
                  </a:lnTo>
                  <a:close/>
                </a:path>
              </a:pathLst>
            </a:custGeom>
            <a:solidFill>
              <a:srgbClr val="9FCCEA"/>
            </a:solidFill>
          </p:spPr>
          <p:txBody>
            <a:bodyPr wrap="square" lIns="0" tIns="0" rIns="0" bIns="0" rtlCol="0"/>
            <a:lstStyle/>
            <a:p>
              <a:endParaRPr/>
            </a:p>
          </p:txBody>
        </p:sp>
        <p:sp>
          <p:nvSpPr>
            <p:cNvPr id="40" name="object 40"/>
            <p:cNvSpPr/>
            <p:nvPr/>
          </p:nvSpPr>
          <p:spPr>
            <a:xfrm>
              <a:off x="7822312" y="7627225"/>
              <a:ext cx="366395" cy="171450"/>
            </a:xfrm>
            <a:custGeom>
              <a:avLst/>
              <a:gdLst/>
              <a:ahLst/>
              <a:cxnLst/>
              <a:rect l="l" t="t" r="r" b="b"/>
              <a:pathLst>
                <a:path w="366395" h="171450">
                  <a:moveTo>
                    <a:pt x="366145" y="0"/>
                  </a:moveTo>
                  <a:lnTo>
                    <a:pt x="352699" y="40165"/>
                  </a:lnTo>
                  <a:lnTo>
                    <a:pt x="312137" y="75484"/>
                  </a:lnTo>
                  <a:lnTo>
                    <a:pt x="271750" y="93159"/>
                  </a:lnTo>
                  <a:lnTo>
                    <a:pt x="227354" y="103263"/>
                  </a:lnTo>
                  <a:lnTo>
                    <a:pt x="183292" y="106488"/>
                  </a:lnTo>
                  <a:lnTo>
                    <a:pt x="164529" y="106007"/>
                  </a:lnTo>
                  <a:lnTo>
                    <a:pt x="115294" y="99148"/>
                  </a:lnTo>
                  <a:lnTo>
                    <a:pt x="64532" y="81568"/>
                  </a:lnTo>
                  <a:lnTo>
                    <a:pt x="28941" y="57966"/>
                  </a:lnTo>
                  <a:lnTo>
                    <a:pt x="4397" y="23810"/>
                  </a:lnTo>
                  <a:lnTo>
                    <a:pt x="471" y="6408"/>
                  </a:lnTo>
                  <a:lnTo>
                    <a:pt x="20" y="2837"/>
                  </a:lnTo>
                  <a:lnTo>
                    <a:pt x="0" y="1047"/>
                  </a:lnTo>
                  <a:lnTo>
                    <a:pt x="251" y="68448"/>
                  </a:lnTo>
                  <a:lnTo>
                    <a:pt x="534" y="69694"/>
                  </a:lnTo>
                  <a:lnTo>
                    <a:pt x="952" y="74783"/>
                  </a:lnTo>
                  <a:lnTo>
                    <a:pt x="1675" y="78940"/>
                  </a:lnTo>
                  <a:lnTo>
                    <a:pt x="2157" y="80154"/>
                  </a:lnTo>
                  <a:lnTo>
                    <a:pt x="4230" y="87620"/>
                  </a:lnTo>
                  <a:lnTo>
                    <a:pt x="5455" y="90206"/>
                  </a:lnTo>
                  <a:lnTo>
                    <a:pt x="8984" y="97944"/>
                  </a:lnTo>
                  <a:lnTo>
                    <a:pt x="10491" y="100185"/>
                  </a:lnTo>
                  <a:lnTo>
                    <a:pt x="16135" y="108719"/>
                  </a:lnTo>
                  <a:lnTo>
                    <a:pt x="17800" y="110551"/>
                  </a:lnTo>
                  <a:lnTo>
                    <a:pt x="20679" y="114006"/>
                  </a:lnTo>
                  <a:lnTo>
                    <a:pt x="26082" y="119514"/>
                  </a:lnTo>
                  <a:lnTo>
                    <a:pt x="27266" y="120896"/>
                  </a:lnTo>
                  <a:lnTo>
                    <a:pt x="38061" y="129880"/>
                  </a:lnTo>
                  <a:lnTo>
                    <a:pt x="80573" y="152979"/>
                  </a:lnTo>
                  <a:lnTo>
                    <a:pt x="126174" y="165953"/>
                  </a:lnTo>
                  <a:lnTo>
                    <a:pt x="170811" y="170884"/>
                  </a:lnTo>
                  <a:lnTo>
                    <a:pt x="189292" y="171031"/>
                  </a:lnTo>
                  <a:lnTo>
                    <a:pt x="207208" y="170151"/>
                  </a:lnTo>
                  <a:lnTo>
                    <a:pt x="262086" y="160633"/>
                  </a:lnTo>
                  <a:lnTo>
                    <a:pt x="307980" y="142508"/>
                  </a:lnTo>
                  <a:lnTo>
                    <a:pt x="352885" y="104702"/>
                  </a:lnTo>
                  <a:lnTo>
                    <a:pt x="366334" y="64542"/>
                  </a:lnTo>
                  <a:lnTo>
                    <a:pt x="366145" y="0"/>
                  </a:lnTo>
                  <a:close/>
                </a:path>
              </a:pathLst>
            </a:custGeom>
            <a:solidFill>
              <a:srgbClr val="55ABDD"/>
            </a:solidFill>
          </p:spPr>
          <p:txBody>
            <a:bodyPr wrap="square" lIns="0" tIns="0" rIns="0" bIns="0" rtlCol="0"/>
            <a:lstStyle/>
            <a:p>
              <a:endParaRPr/>
            </a:p>
          </p:txBody>
        </p:sp>
        <p:sp>
          <p:nvSpPr>
            <p:cNvPr id="41" name="object 41"/>
            <p:cNvSpPr/>
            <p:nvPr/>
          </p:nvSpPr>
          <p:spPr>
            <a:xfrm>
              <a:off x="7824375" y="7521712"/>
              <a:ext cx="362585" cy="212090"/>
            </a:xfrm>
            <a:custGeom>
              <a:avLst/>
              <a:gdLst/>
              <a:ahLst/>
              <a:cxnLst/>
              <a:rect l="l" t="t" r="r" b="b"/>
              <a:pathLst>
                <a:path w="362584" h="212090">
                  <a:moveTo>
                    <a:pt x="181610" y="0"/>
                  </a:moveTo>
                  <a:lnTo>
                    <a:pt x="135159" y="3444"/>
                  </a:lnTo>
                  <a:lnTo>
                    <a:pt x="91144" y="13790"/>
                  </a:lnTo>
                  <a:lnTo>
                    <a:pt x="52030" y="31037"/>
                  </a:lnTo>
                  <a:lnTo>
                    <a:pt x="17533" y="58569"/>
                  </a:lnTo>
                  <a:lnTo>
                    <a:pt x="0" y="122267"/>
                  </a:lnTo>
                  <a:lnTo>
                    <a:pt x="16994" y="153500"/>
                  </a:lnTo>
                  <a:lnTo>
                    <a:pt x="51182" y="181032"/>
                  </a:lnTo>
                  <a:lnTo>
                    <a:pt x="90109" y="198278"/>
                  </a:lnTo>
                  <a:lnTo>
                    <a:pt x="134011" y="208625"/>
                  </a:lnTo>
                  <a:lnTo>
                    <a:pt x="180424" y="212070"/>
                  </a:lnTo>
                  <a:lnTo>
                    <a:pt x="226883" y="208614"/>
                  </a:lnTo>
                  <a:lnTo>
                    <a:pt x="270921" y="198254"/>
                  </a:lnTo>
                  <a:lnTo>
                    <a:pt x="310075" y="180990"/>
                  </a:lnTo>
                  <a:lnTo>
                    <a:pt x="344526" y="153480"/>
                  </a:lnTo>
                  <a:lnTo>
                    <a:pt x="362033" y="89814"/>
                  </a:lnTo>
                  <a:lnTo>
                    <a:pt x="345062" y="58599"/>
                  </a:lnTo>
                  <a:lnTo>
                    <a:pt x="310923" y="31089"/>
                  </a:lnTo>
                  <a:lnTo>
                    <a:pt x="271957" y="13820"/>
                  </a:lnTo>
                  <a:lnTo>
                    <a:pt x="228031" y="3458"/>
                  </a:lnTo>
                  <a:lnTo>
                    <a:pt x="181610" y="0"/>
                  </a:lnTo>
                  <a:close/>
                </a:path>
              </a:pathLst>
            </a:custGeom>
            <a:solidFill>
              <a:srgbClr val="9FCCEA"/>
            </a:solidFill>
          </p:spPr>
          <p:txBody>
            <a:bodyPr wrap="square" lIns="0" tIns="0" rIns="0" bIns="0" rtlCol="0"/>
            <a:lstStyle/>
            <a:p>
              <a:endParaRPr/>
            </a:p>
          </p:txBody>
        </p:sp>
        <p:sp>
          <p:nvSpPr>
            <p:cNvPr id="42" name="object 42"/>
            <p:cNvSpPr/>
            <p:nvPr/>
          </p:nvSpPr>
          <p:spPr>
            <a:xfrm>
              <a:off x="8723080" y="7562417"/>
              <a:ext cx="366395" cy="171450"/>
            </a:xfrm>
            <a:custGeom>
              <a:avLst/>
              <a:gdLst/>
              <a:ahLst/>
              <a:cxnLst/>
              <a:rect l="l" t="t" r="r" b="b"/>
              <a:pathLst>
                <a:path w="366395" h="171450">
                  <a:moveTo>
                    <a:pt x="192695" y="170884"/>
                  </a:moveTo>
                  <a:lnTo>
                    <a:pt x="175162" y="170884"/>
                  </a:lnTo>
                  <a:lnTo>
                    <a:pt x="183507" y="171010"/>
                  </a:lnTo>
                  <a:lnTo>
                    <a:pt x="188104" y="170937"/>
                  </a:lnTo>
                  <a:lnTo>
                    <a:pt x="192146" y="170937"/>
                  </a:lnTo>
                  <a:lnTo>
                    <a:pt x="192695" y="170884"/>
                  </a:lnTo>
                  <a:close/>
                </a:path>
                <a:path w="366395" h="171450">
                  <a:moveTo>
                    <a:pt x="192146" y="170937"/>
                  </a:moveTo>
                  <a:lnTo>
                    <a:pt x="188104" y="170937"/>
                  </a:lnTo>
                  <a:lnTo>
                    <a:pt x="189340" y="171010"/>
                  </a:lnTo>
                  <a:lnTo>
                    <a:pt x="192146" y="170937"/>
                  </a:lnTo>
                  <a:close/>
                </a:path>
                <a:path w="366395" h="171450">
                  <a:moveTo>
                    <a:pt x="0" y="2795"/>
                  </a:moveTo>
                  <a:lnTo>
                    <a:pt x="102" y="40153"/>
                  </a:lnTo>
                  <a:lnTo>
                    <a:pt x="225" y="68374"/>
                  </a:lnTo>
                  <a:lnTo>
                    <a:pt x="508" y="69620"/>
                  </a:lnTo>
                  <a:lnTo>
                    <a:pt x="762" y="72479"/>
                  </a:lnTo>
                  <a:lnTo>
                    <a:pt x="926" y="74720"/>
                  </a:lnTo>
                  <a:lnTo>
                    <a:pt x="1335" y="76971"/>
                  </a:lnTo>
                  <a:lnTo>
                    <a:pt x="1455" y="77945"/>
                  </a:lnTo>
                  <a:lnTo>
                    <a:pt x="1649" y="78866"/>
                  </a:lnTo>
                  <a:lnTo>
                    <a:pt x="2131" y="80081"/>
                  </a:lnTo>
                  <a:lnTo>
                    <a:pt x="3377" y="84981"/>
                  </a:lnTo>
                  <a:lnTo>
                    <a:pt x="4162" y="87180"/>
                  </a:lnTo>
                  <a:lnTo>
                    <a:pt x="4204" y="87557"/>
                  </a:lnTo>
                  <a:lnTo>
                    <a:pt x="4780" y="89054"/>
                  </a:lnTo>
                  <a:lnTo>
                    <a:pt x="5461" y="90217"/>
                  </a:lnTo>
                  <a:lnTo>
                    <a:pt x="7575" y="95075"/>
                  </a:lnTo>
                  <a:lnTo>
                    <a:pt x="8832" y="97421"/>
                  </a:lnTo>
                  <a:lnTo>
                    <a:pt x="8979" y="97892"/>
                  </a:lnTo>
                  <a:lnTo>
                    <a:pt x="9753" y="99263"/>
                  </a:lnTo>
                  <a:lnTo>
                    <a:pt x="10486" y="100133"/>
                  </a:lnTo>
                  <a:lnTo>
                    <a:pt x="12399" y="103221"/>
                  </a:lnTo>
                  <a:lnTo>
                    <a:pt x="13764" y="105305"/>
                  </a:lnTo>
                  <a:lnTo>
                    <a:pt x="15816" y="108049"/>
                  </a:lnTo>
                  <a:lnTo>
                    <a:pt x="16120" y="108677"/>
                  </a:lnTo>
                  <a:lnTo>
                    <a:pt x="17104" y="109923"/>
                  </a:lnTo>
                  <a:lnTo>
                    <a:pt x="17785" y="110499"/>
                  </a:lnTo>
                  <a:lnTo>
                    <a:pt x="20654" y="113954"/>
                  </a:lnTo>
                  <a:lnTo>
                    <a:pt x="23250" y="116739"/>
                  </a:lnTo>
                  <a:lnTo>
                    <a:pt x="26748" y="120121"/>
                  </a:lnTo>
                  <a:lnTo>
                    <a:pt x="27250" y="120844"/>
                  </a:lnTo>
                  <a:lnTo>
                    <a:pt x="28308" y="121828"/>
                  </a:lnTo>
                  <a:lnTo>
                    <a:pt x="28737" y="122132"/>
                  </a:lnTo>
                  <a:lnTo>
                    <a:pt x="30842" y="124006"/>
                  </a:lnTo>
                  <a:lnTo>
                    <a:pt x="36391" y="128414"/>
                  </a:lnTo>
                  <a:lnTo>
                    <a:pt x="38025" y="129818"/>
                  </a:lnTo>
                  <a:lnTo>
                    <a:pt x="39847" y="131126"/>
                  </a:lnTo>
                  <a:lnTo>
                    <a:pt x="41899" y="132634"/>
                  </a:lnTo>
                  <a:lnTo>
                    <a:pt x="44182" y="134069"/>
                  </a:lnTo>
                  <a:lnTo>
                    <a:pt x="48014" y="136571"/>
                  </a:lnTo>
                  <a:lnTo>
                    <a:pt x="74128" y="150225"/>
                  </a:lnTo>
                  <a:lnTo>
                    <a:pt x="80568" y="152937"/>
                  </a:lnTo>
                  <a:lnTo>
                    <a:pt x="85364" y="154738"/>
                  </a:lnTo>
                  <a:lnTo>
                    <a:pt x="91405" y="156801"/>
                  </a:lnTo>
                  <a:lnTo>
                    <a:pt x="92411" y="157283"/>
                  </a:lnTo>
                  <a:lnTo>
                    <a:pt x="94191" y="157859"/>
                  </a:lnTo>
                  <a:lnTo>
                    <a:pt x="94892" y="158016"/>
                  </a:lnTo>
                  <a:lnTo>
                    <a:pt x="98651" y="159199"/>
                  </a:lnTo>
                  <a:lnTo>
                    <a:pt x="107384" y="161565"/>
                  </a:lnTo>
                  <a:lnTo>
                    <a:pt x="109740" y="162267"/>
                  </a:lnTo>
                  <a:lnTo>
                    <a:pt x="115499" y="163649"/>
                  </a:lnTo>
                  <a:lnTo>
                    <a:pt x="124284" y="165419"/>
                  </a:lnTo>
                  <a:lnTo>
                    <a:pt x="126211" y="165921"/>
                  </a:lnTo>
                  <a:lnTo>
                    <a:pt x="128535" y="166340"/>
                  </a:lnTo>
                  <a:lnTo>
                    <a:pt x="128881" y="166361"/>
                  </a:lnTo>
                  <a:lnTo>
                    <a:pt x="136053" y="167628"/>
                  </a:lnTo>
                  <a:lnTo>
                    <a:pt x="142995" y="168570"/>
                  </a:lnTo>
                  <a:lnTo>
                    <a:pt x="150534" y="169377"/>
                  </a:lnTo>
                  <a:lnTo>
                    <a:pt x="151037" y="169481"/>
                  </a:lnTo>
                  <a:lnTo>
                    <a:pt x="153215" y="169712"/>
                  </a:lnTo>
                  <a:lnTo>
                    <a:pt x="154901" y="169722"/>
                  </a:lnTo>
                  <a:lnTo>
                    <a:pt x="159918" y="170141"/>
                  </a:lnTo>
                  <a:lnTo>
                    <a:pt x="164764" y="170518"/>
                  </a:lnTo>
                  <a:lnTo>
                    <a:pt x="169895" y="170727"/>
                  </a:lnTo>
                  <a:lnTo>
                    <a:pt x="170858" y="170853"/>
                  </a:lnTo>
                  <a:lnTo>
                    <a:pt x="173508" y="170937"/>
                  </a:lnTo>
                  <a:lnTo>
                    <a:pt x="175162" y="170884"/>
                  </a:lnTo>
                  <a:lnTo>
                    <a:pt x="192695" y="170884"/>
                  </a:lnTo>
                  <a:lnTo>
                    <a:pt x="193685" y="170790"/>
                  </a:lnTo>
                  <a:lnTo>
                    <a:pt x="198334" y="170602"/>
                  </a:lnTo>
                  <a:lnTo>
                    <a:pt x="201423" y="170445"/>
                  </a:lnTo>
                  <a:lnTo>
                    <a:pt x="205873" y="170141"/>
                  </a:lnTo>
                  <a:lnTo>
                    <a:pt x="207245" y="170130"/>
                  </a:lnTo>
                  <a:lnTo>
                    <a:pt x="210082" y="169890"/>
                  </a:lnTo>
                  <a:lnTo>
                    <a:pt x="211527" y="169670"/>
                  </a:lnTo>
                  <a:lnTo>
                    <a:pt x="212993" y="169513"/>
                  </a:lnTo>
                  <a:lnTo>
                    <a:pt x="216051" y="169230"/>
                  </a:lnTo>
                  <a:lnTo>
                    <a:pt x="219087" y="168884"/>
                  </a:lnTo>
                  <a:lnTo>
                    <a:pt x="223548" y="168319"/>
                  </a:lnTo>
                  <a:lnTo>
                    <a:pt x="224982" y="168225"/>
                  </a:lnTo>
                  <a:lnTo>
                    <a:pt x="227726" y="167837"/>
                  </a:lnTo>
                  <a:lnTo>
                    <a:pt x="228993" y="167544"/>
                  </a:lnTo>
                  <a:lnTo>
                    <a:pt x="233569" y="166832"/>
                  </a:lnTo>
                  <a:lnTo>
                    <a:pt x="236783" y="166267"/>
                  </a:lnTo>
                  <a:lnTo>
                    <a:pt x="241505" y="165366"/>
                  </a:lnTo>
                  <a:lnTo>
                    <a:pt x="243055" y="165178"/>
                  </a:lnTo>
                  <a:lnTo>
                    <a:pt x="245589" y="164644"/>
                  </a:lnTo>
                  <a:lnTo>
                    <a:pt x="246573" y="164351"/>
                  </a:lnTo>
                  <a:lnTo>
                    <a:pt x="247600" y="164110"/>
                  </a:lnTo>
                  <a:lnTo>
                    <a:pt x="251442" y="163272"/>
                  </a:lnTo>
                  <a:lnTo>
                    <a:pt x="255212" y="162319"/>
                  </a:lnTo>
                  <a:lnTo>
                    <a:pt x="260510" y="160927"/>
                  </a:lnTo>
                  <a:lnTo>
                    <a:pt x="262123" y="160612"/>
                  </a:lnTo>
                  <a:lnTo>
                    <a:pt x="264185" y="160026"/>
                  </a:lnTo>
                  <a:lnTo>
                    <a:pt x="264688" y="159806"/>
                  </a:lnTo>
                  <a:lnTo>
                    <a:pt x="271976" y="157681"/>
                  </a:lnTo>
                  <a:lnTo>
                    <a:pt x="278551" y="155482"/>
                  </a:lnTo>
                  <a:lnTo>
                    <a:pt x="285232" y="152885"/>
                  </a:lnTo>
                  <a:lnTo>
                    <a:pt x="285577" y="152801"/>
                  </a:lnTo>
                  <a:lnTo>
                    <a:pt x="288729" y="151555"/>
                  </a:lnTo>
                  <a:lnTo>
                    <a:pt x="291420" y="150288"/>
                  </a:lnTo>
                  <a:lnTo>
                    <a:pt x="295734" y="148361"/>
                  </a:lnTo>
                  <a:lnTo>
                    <a:pt x="336010" y="123258"/>
                  </a:lnTo>
                  <a:lnTo>
                    <a:pt x="351291" y="106467"/>
                  </a:lnTo>
                  <a:lnTo>
                    <a:pt x="183340" y="106467"/>
                  </a:lnTo>
                  <a:lnTo>
                    <a:pt x="179979" y="106436"/>
                  </a:lnTo>
                  <a:lnTo>
                    <a:pt x="171351" y="106269"/>
                  </a:lnTo>
                  <a:lnTo>
                    <a:pt x="164576" y="105975"/>
                  </a:lnTo>
                  <a:lnTo>
                    <a:pt x="154189" y="105148"/>
                  </a:lnTo>
                  <a:lnTo>
                    <a:pt x="152000" y="105012"/>
                  </a:lnTo>
                  <a:lnTo>
                    <a:pt x="142838" y="104049"/>
                  </a:lnTo>
                  <a:lnTo>
                    <a:pt x="135886" y="103096"/>
                  </a:lnTo>
                  <a:lnTo>
                    <a:pt x="126692" y="101473"/>
                  </a:lnTo>
                  <a:lnTo>
                    <a:pt x="124399" y="100939"/>
                  </a:lnTo>
                  <a:lnTo>
                    <a:pt x="115310" y="99127"/>
                  </a:lnTo>
                  <a:lnTo>
                    <a:pt x="112002" y="98311"/>
                  </a:lnTo>
                  <a:lnTo>
                    <a:pt x="109562" y="97735"/>
                  </a:lnTo>
                  <a:lnTo>
                    <a:pt x="107174" y="97023"/>
                  </a:lnTo>
                  <a:lnTo>
                    <a:pt x="98452" y="94656"/>
                  </a:lnTo>
                  <a:lnTo>
                    <a:pt x="93583" y="93128"/>
                  </a:lnTo>
                  <a:lnTo>
                    <a:pt x="91856" y="92489"/>
                  </a:lnTo>
                  <a:lnTo>
                    <a:pt x="85196" y="90217"/>
                  </a:lnTo>
                  <a:lnTo>
                    <a:pt x="48548" y="72479"/>
                  </a:lnTo>
                  <a:lnTo>
                    <a:pt x="44004" y="69526"/>
                  </a:lnTo>
                  <a:lnTo>
                    <a:pt x="41721" y="68102"/>
                  </a:lnTo>
                  <a:lnTo>
                    <a:pt x="37836" y="65275"/>
                  </a:lnTo>
                  <a:lnTo>
                    <a:pt x="36224" y="63882"/>
                  </a:lnTo>
                  <a:lnTo>
                    <a:pt x="32611" y="61003"/>
                  </a:lnTo>
                  <a:lnTo>
                    <a:pt x="30664" y="59485"/>
                  </a:lnTo>
                  <a:lnTo>
                    <a:pt x="27826" y="56940"/>
                  </a:lnTo>
                  <a:lnTo>
                    <a:pt x="26894" y="55914"/>
                  </a:lnTo>
                  <a:lnTo>
                    <a:pt x="23072" y="52197"/>
                  </a:lnTo>
                  <a:lnTo>
                    <a:pt x="10026" y="35140"/>
                  </a:lnTo>
                  <a:lnTo>
                    <a:pt x="9146" y="33789"/>
                  </a:lnTo>
                  <a:lnTo>
                    <a:pt x="7376" y="30554"/>
                  </a:lnTo>
                  <a:lnTo>
                    <a:pt x="6570" y="28637"/>
                  </a:lnTo>
                  <a:lnTo>
                    <a:pt x="5073" y="25234"/>
                  </a:lnTo>
                  <a:lnTo>
                    <a:pt x="4382" y="23758"/>
                  </a:lnTo>
                  <a:lnTo>
                    <a:pt x="3181" y="20376"/>
                  </a:lnTo>
                  <a:lnTo>
                    <a:pt x="2759" y="18606"/>
                  </a:lnTo>
                  <a:lnTo>
                    <a:pt x="1869" y="15235"/>
                  </a:lnTo>
                  <a:lnTo>
                    <a:pt x="1387" y="13674"/>
                  </a:lnTo>
                  <a:lnTo>
                    <a:pt x="748" y="10188"/>
                  </a:lnTo>
                  <a:lnTo>
                    <a:pt x="623" y="8271"/>
                  </a:lnTo>
                  <a:lnTo>
                    <a:pt x="277" y="4554"/>
                  </a:lnTo>
                  <a:lnTo>
                    <a:pt x="0" y="2795"/>
                  </a:lnTo>
                  <a:close/>
                </a:path>
                <a:path w="366395" h="171450">
                  <a:moveTo>
                    <a:pt x="366172" y="0"/>
                  </a:moveTo>
                  <a:lnTo>
                    <a:pt x="352718" y="40153"/>
                  </a:lnTo>
                  <a:lnTo>
                    <a:pt x="312163" y="75453"/>
                  </a:lnTo>
                  <a:lnTo>
                    <a:pt x="295546" y="83840"/>
                  </a:lnTo>
                  <a:lnTo>
                    <a:pt x="287871" y="87243"/>
                  </a:lnTo>
                  <a:lnTo>
                    <a:pt x="278363" y="90939"/>
                  </a:lnTo>
                  <a:lnTo>
                    <a:pt x="271787" y="93138"/>
                  </a:lnTo>
                  <a:lnTo>
                    <a:pt x="263002" y="95714"/>
                  </a:lnTo>
                  <a:lnTo>
                    <a:pt x="260887" y="96227"/>
                  </a:lnTo>
                  <a:lnTo>
                    <a:pt x="255044" y="97787"/>
                  </a:lnTo>
                  <a:lnTo>
                    <a:pt x="215779" y="104695"/>
                  </a:lnTo>
                  <a:lnTo>
                    <a:pt x="183340" y="106467"/>
                  </a:lnTo>
                  <a:lnTo>
                    <a:pt x="351291" y="106467"/>
                  </a:lnTo>
                  <a:lnTo>
                    <a:pt x="352908" y="104687"/>
                  </a:lnTo>
                  <a:lnTo>
                    <a:pt x="363019" y="84919"/>
                  </a:lnTo>
                  <a:lnTo>
                    <a:pt x="366230" y="65275"/>
                  </a:lnTo>
                  <a:lnTo>
                    <a:pt x="366172" y="0"/>
                  </a:lnTo>
                  <a:close/>
                </a:path>
              </a:pathLst>
            </a:custGeom>
            <a:solidFill>
              <a:srgbClr val="55ABDD"/>
            </a:solidFill>
          </p:spPr>
          <p:txBody>
            <a:bodyPr wrap="square" lIns="0" tIns="0" rIns="0" bIns="0" rtlCol="0"/>
            <a:lstStyle/>
            <a:p>
              <a:endParaRPr/>
            </a:p>
          </p:txBody>
        </p:sp>
        <p:sp>
          <p:nvSpPr>
            <p:cNvPr id="43" name="object 43"/>
            <p:cNvSpPr/>
            <p:nvPr/>
          </p:nvSpPr>
          <p:spPr>
            <a:xfrm>
              <a:off x="8725124" y="7456846"/>
              <a:ext cx="362585" cy="212725"/>
            </a:xfrm>
            <a:custGeom>
              <a:avLst/>
              <a:gdLst/>
              <a:ahLst/>
              <a:cxnLst/>
              <a:rect l="l" t="t" r="r" b="b"/>
              <a:pathLst>
                <a:path w="362584" h="212725">
                  <a:moveTo>
                    <a:pt x="181606" y="0"/>
                  </a:moveTo>
                  <a:lnTo>
                    <a:pt x="135144" y="3439"/>
                  </a:lnTo>
                  <a:lnTo>
                    <a:pt x="91115" y="13779"/>
                  </a:lnTo>
                  <a:lnTo>
                    <a:pt x="51992" y="31022"/>
                  </a:lnTo>
                  <a:lnTo>
                    <a:pt x="17502" y="58558"/>
                  </a:lnTo>
                  <a:lnTo>
                    <a:pt x="0" y="122271"/>
                  </a:lnTo>
                  <a:lnTo>
                    <a:pt x="16993" y="153501"/>
                  </a:lnTo>
                  <a:lnTo>
                    <a:pt x="51154" y="181018"/>
                  </a:lnTo>
                  <a:lnTo>
                    <a:pt x="90108" y="198286"/>
                  </a:lnTo>
                  <a:lnTo>
                    <a:pt x="134030" y="208647"/>
                  </a:lnTo>
                  <a:lnTo>
                    <a:pt x="180456" y="212100"/>
                  </a:lnTo>
                  <a:lnTo>
                    <a:pt x="226923" y="208647"/>
                  </a:lnTo>
                  <a:lnTo>
                    <a:pt x="270966" y="198286"/>
                  </a:lnTo>
                  <a:lnTo>
                    <a:pt x="310120" y="181018"/>
                  </a:lnTo>
                  <a:lnTo>
                    <a:pt x="344570" y="153507"/>
                  </a:lnTo>
                  <a:lnTo>
                    <a:pt x="362058" y="89831"/>
                  </a:lnTo>
                  <a:lnTo>
                    <a:pt x="345059" y="58600"/>
                  </a:lnTo>
                  <a:lnTo>
                    <a:pt x="310874" y="31064"/>
                  </a:lnTo>
                  <a:lnTo>
                    <a:pt x="271942" y="13814"/>
                  </a:lnTo>
                  <a:lnTo>
                    <a:pt x="228029" y="3459"/>
                  </a:lnTo>
                  <a:lnTo>
                    <a:pt x="181606" y="0"/>
                  </a:lnTo>
                  <a:close/>
                </a:path>
              </a:pathLst>
            </a:custGeom>
            <a:solidFill>
              <a:srgbClr val="9FCCEA"/>
            </a:solidFill>
          </p:spPr>
          <p:txBody>
            <a:bodyPr wrap="square" lIns="0" tIns="0" rIns="0" bIns="0" rtlCol="0"/>
            <a:lstStyle/>
            <a:p>
              <a:endParaRPr/>
            </a:p>
          </p:txBody>
        </p:sp>
        <p:sp>
          <p:nvSpPr>
            <p:cNvPr id="44" name="object 44"/>
            <p:cNvSpPr/>
            <p:nvPr/>
          </p:nvSpPr>
          <p:spPr>
            <a:xfrm>
              <a:off x="8215243" y="7855612"/>
              <a:ext cx="366395" cy="171450"/>
            </a:xfrm>
            <a:custGeom>
              <a:avLst/>
              <a:gdLst/>
              <a:ahLst/>
              <a:cxnLst/>
              <a:rect l="l" t="t" r="r" b="b"/>
              <a:pathLst>
                <a:path w="366395" h="171450">
                  <a:moveTo>
                    <a:pt x="192706" y="170884"/>
                  </a:moveTo>
                  <a:lnTo>
                    <a:pt x="175183" y="170884"/>
                  </a:lnTo>
                  <a:lnTo>
                    <a:pt x="183507" y="171010"/>
                  </a:lnTo>
                  <a:lnTo>
                    <a:pt x="188093" y="170937"/>
                  </a:lnTo>
                  <a:lnTo>
                    <a:pt x="192156" y="170937"/>
                  </a:lnTo>
                  <a:lnTo>
                    <a:pt x="192706" y="170884"/>
                  </a:lnTo>
                  <a:close/>
                </a:path>
                <a:path w="366395" h="171450">
                  <a:moveTo>
                    <a:pt x="192156" y="170937"/>
                  </a:moveTo>
                  <a:lnTo>
                    <a:pt x="188093" y="170937"/>
                  </a:lnTo>
                  <a:lnTo>
                    <a:pt x="189339" y="171010"/>
                  </a:lnTo>
                  <a:lnTo>
                    <a:pt x="192156" y="170937"/>
                  </a:lnTo>
                  <a:close/>
                </a:path>
                <a:path w="366395" h="171450">
                  <a:moveTo>
                    <a:pt x="0" y="2797"/>
                  </a:moveTo>
                  <a:lnTo>
                    <a:pt x="103" y="38637"/>
                  </a:lnTo>
                  <a:lnTo>
                    <a:pt x="225" y="68364"/>
                  </a:lnTo>
                  <a:lnTo>
                    <a:pt x="518" y="69610"/>
                  </a:lnTo>
                  <a:lnTo>
                    <a:pt x="772" y="72468"/>
                  </a:lnTo>
                  <a:lnTo>
                    <a:pt x="937" y="74720"/>
                  </a:lnTo>
                  <a:lnTo>
                    <a:pt x="1355" y="76971"/>
                  </a:lnTo>
                  <a:lnTo>
                    <a:pt x="1472" y="77945"/>
                  </a:lnTo>
                  <a:lnTo>
                    <a:pt x="1649" y="78866"/>
                  </a:lnTo>
                  <a:lnTo>
                    <a:pt x="2141" y="80091"/>
                  </a:lnTo>
                  <a:lnTo>
                    <a:pt x="3387" y="84981"/>
                  </a:lnTo>
                  <a:lnTo>
                    <a:pt x="4036" y="86803"/>
                  </a:lnTo>
                  <a:lnTo>
                    <a:pt x="4151" y="87180"/>
                  </a:lnTo>
                  <a:lnTo>
                    <a:pt x="4214" y="87568"/>
                  </a:lnTo>
                  <a:lnTo>
                    <a:pt x="4779" y="89054"/>
                  </a:lnTo>
                  <a:lnTo>
                    <a:pt x="5466" y="90217"/>
                  </a:lnTo>
                  <a:lnTo>
                    <a:pt x="7575" y="95075"/>
                  </a:lnTo>
                  <a:lnTo>
                    <a:pt x="8842" y="97421"/>
                  </a:lnTo>
                  <a:lnTo>
                    <a:pt x="8978" y="97892"/>
                  </a:lnTo>
                  <a:lnTo>
                    <a:pt x="9743" y="99263"/>
                  </a:lnTo>
                  <a:lnTo>
                    <a:pt x="10486" y="100133"/>
                  </a:lnTo>
                  <a:lnTo>
                    <a:pt x="12371" y="103180"/>
                  </a:lnTo>
                  <a:lnTo>
                    <a:pt x="13774" y="105326"/>
                  </a:lnTo>
                  <a:lnTo>
                    <a:pt x="15816" y="108049"/>
                  </a:lnTo>
                  <a:lnTo>
                    <a:pt x="16130" y="108677"/>
                  </a:lnTo>
                  <a:lnTo>
                    <a:pt x="17104" y="109923"/>
                  </a:lnTo>
                  <a:lnTo>
                    <a:pt x="17795" y="110499"/>
                  </a:lnTo>
                  <a:lnTo>
                    <a:pt x="20653" y="113954"/>
                  </a:lnTo>
                  <a:lnTo>
                    <a:pt x="23261" y="116739"/>
                  </a:lnTo>
                  <a:lnTo>
                    <a:pt x="26758" y="120132"/>
                  </a:lnTo>
                  <a:lnTo>
                    <a:pt x="27260" y="120854"/>
                  </a:lnTo>
                  <a:lnTo>
                    <a:pt x="28307" y="121828"/>
                  </a:lnTo>
                  <a:lnTo>
                    <a:pt x="28747" y="122132"/>
                  </a:lnTo>
                  <a:lnTo>
                    <a:pt x="30841" y="124027"/>
                  </a:lnTo>
                  <a:lnTo>
                    <a:pt x="32800" y="125545"/>
                  </a:lnTo>
                  <a:lnTo>
                    <a:pt x="36412" y="128446"/>
                  </a:lnTo>
                  <a:lnTo>
                    <a:pt x="38035" y="129818"/>
                  </a:lnTo>
                  <a:lnTo>
                    <a:pt x="41909" y="132634"/>
                  </a:lnTo>
                  <a:lnTo>
                    <a:pt x="44202" y="134069"/>
                  </a:lnTo>
                  <a:lnTo>
                    <a:pt x="48035" y="136561"/>
                  </a:lnTo>
                  <a:lnTo>
                    <a:pt x="49469" y="137660"/>
                  </a:lnTo>
                  <a:lnTo>
                    <a:pt x="52621" y="139566"/>
                  </a:lnTo>
                  <a:lnTo>
                    <a:pt x="58862" y="143178"/>
                  </a:lnTo>
                  <a:lnTo>
                    <a:pt x="64694" y="146037"/>
                  </a:lnTo>
                  <a:lnTo>
                    <a:pt x="72390" y="149513"/>
                  </a:lnTo>
                  <a:lnTo>
                    <a:pt x="74263" y="150278"/>
                  </a:lnTo>
                  <a:lnTo>
                    <a:pt x="80568" y="152927"/>
                  </a:lnTo>
                  <a:lnTo>
                    <a:pt x="85374" y="154759"/>
                  </a:lnTo>
                  <a:lnTo>
                    <a:pt x="91405" y="156801"/>
                  </a:lnTo>
                  <a:lnTo>
                    <a:pt x="92421" y="157283"/>
                  </a:lnTo>
                  <a:lnTo>
                    <a:pt x="94190" y="157869"/>
                  </a:lnTo>
                  <a:lnTo>
                    <a:pt x="94902" y="158016"/>
                  </a:lnTo>
                  <a:lnTo>
                    <a:pt x="98651" y="159199"/>
                  </a:lnTo>
                  <a:lnTo>
                    <a:pt x="107373" y="161565"/>
                  </a:lnTo>
                  <a:lnTo>
                    <a:pt x="109740" y="162267"/>
                  </a:lnTo>
                  <a:lnTo>
                    <a:pt x="115499" y="163649"/>
                  </a:lnTo>
                  <a:lnTo>
                    <a:pt x="124252" y="165419"/>
                  </a:lnTo>
                  <a:lnTo>
                    <a:pt x="126200" y="165921"/>
                  </a:lnTo>
                  <a:lnTo>
                    <a:pt x="128200" y="166288"/>
                  </a:lnTo>
                  <a:lnTo>
                    <a:pt x="128901" y="166371"/>
                  </a:lnTo>
                  <a:lnTo>
                    <a:pt x="136074" y="167628"/>
                  </a:lnTo>
                  <a:lnTo>
                    <a:pt x="143016" y="168591"/>
                  </a:lnTo>
                  <a:lnTo>
                    <a:pt x="150534" y="169377"/>
                  </a:lnTo>
                  <a:lnTo>
                    <a:pt x="151047" y="169481"/>
                  </a:lnTo>
                  <a:lnTo>
                    <a:pt x="151560" y="169544"/>
                  </a:lnTo>
                  <a:lnTo>
                    <a:pt x="153215" y="169691"/>
                  </a:lnTo>
                  <a:lnTo>
                    <a:pt x="154890" y="169722"/>
                  </a:lnTo>
                  <a:lnTo>
                    <a:pt x="159916" y="170141"/>
                  </a:lnTo>
                  <a:lnTo>
                    <a:pt x="164754" y="170518"/>
                  </a:lnTo>
                  <a:lnTo>
                    <a:pt x="169884" y="170727"/>
                  </a:lnTo>
                  <a:lnTo>
                    <a:pt x="170848" y="170853"/>
                  </a:lnTo>
                  <a:lnTo>
                    <a:pt x="173518" y="170958"/>
                  </a:lnTo>
                  <a:lnTo>
                    <a:pt x="175183" y="170884"/>
                  </a:lnTo>
                  <a:lnTo>
                    <a:pt x="192706" y="170884"/>
                  </a:lnTo>
                  <a:lnTo>
                    <a:pt x="193695" y="170790"/>
                  </a:lnTo>
                  <a:lnTo>
                    <a:pt x="201444" y="170445"/>
                  </a:lnTo>
                  <a:lnTo>
                    <a:pt x="205894" y="170141"/>
                  </a:lnTo>
                  <a:lnTo>
                    <a:pt x="207265" y="170130"/>
                  </a:lnTo>
                  <a:lnTo>
                    <a:pt x="210082" y="169890"/>
                  </a:lnTo>
                  <a:lnTo>
                    <a:pt x="211517" y="169670"/>
                  </a:lnTo>
                  <a:lnTo>
                    <a:pt x="216040" y="169230"/>
                  </a:lnTo>
                  <a:lnTo>
                    <a:pt x="219097" y="168884"/>
                  </a:lnTo>
                  <a:lnTo>
                    <a:pt x="223558" y="168319"/>
                  </a:lnTo>
                  <a:lnTo>
                    <a:pt x="224982" y="168225"/>
                  </a:lnTo>
                  <a:lnTo>
                    <a:pt x="227726" y="167837"/>
                  </a:lnTo>
                  <a:lnTo>
                    <a:pt x="229003" y="167544"/>
                  </a:lnTo>
                  <a:lnTo>
                    <a:pt x="233568" y="166832"/>
                  </a:lnTo>
                  <a:lnTo>
                    <a:pt x="240008" y="165670"/>
                  </a:lnTo>
                  <a:lnTo>
                    <a:pt x="241505" y="165356"/>
                  </a:lnTo>
                  <a:lnTo>
                    <a:pt x="243055" y="165178"/>
                  </a:lnTo>
                  <a:lnTo>
                    <a:pt x="245589" y="164644"/>
                  </a:lnTo>
                  <a:lnTo>
                    <a:pt x="246584" y="164340"/>
                  </a:lnTo>
                  <a:lnTo>
                    <a:pt x="251453" y="163272"/>
                  </a:lnTo>
                  <a:lnTo>
                    <a:pt x="255201" y="162330"/>
                  </a:lnTo>
                  <a:lnTo>
                    <a:pt x="260510" y="160927"/>
                  </a:lnTo>
                  <a:lnTo>
                    <a:pt x="262122" y="160623"/>
                  </a:lnTo>
                  <a:lnTo>
                    <a:pt x="264206" y="160026"/>
                  </a:lnTo>
                  <a:lnTo>
                    <a:pt x="264698" y="159806"/>
                  </a:lnTo>
                  <a:lnTo>
                    <a:pt x="271986" y="157681"/>
                  </a:lnTo>
                  <a:lnTo>
                    <a:pt x="278562" y="155482"/>
                  </a:lnTo>
                  <a:lnTo>
                    <a:pt x="285221" y="152885"/>
                  </a:lnTo>
                  <a:lnTo>
                    <a:pt x="285567" y="152801"/>
                  </a:lnTo>
                  <a:lnTo>
                    <a:pt x="288739" y="151555"/>
                  </a:lnTo>
                  <a:lnTo>
                    <a:pt x="291559" y="150225"/>
                  </a:lnTo>
                  <a:lnTo>
                    <a:pt x="295755" y="148361"/>
                  </a:lnTo>
                  <a:lnTo>
                    <a:pt x="336005" y="123258"/>
                  </a:lnTo>
                  <a:lnTo>
                    <a:pt x="351296" y="106457"/>
                  </a:lnTo>
                  <a:lnTo>
                    <a:pt x="183339" y="106457"/>
                  </a:lnTo>
                  <a:lnTo>
                    <a:pt x="179989" y="106436"/>
                  </a:lnTo>
                  <a:lnTo>
                    <a:pt x="171350" y="106269"/>
                  </a:lnTo>
                  <a:lnTo>
                    <a:pt x="164586" y="105975"/>
                  </a:lnTo>
                  <a:lnTo>
                    <a:pt x="154188" y="105148"/>
                  </a:lnTo>
                  <a:lnTo>
                    <a:pt x="152011" y="105012"/>
                  </a:lnTo>
                  <a:lnTo>
                    <a:pt x="142828" y="104049"/>
                  </a:lnTo>
                  <a:lnTo>
                    <a:pt x="135875" y="103096"/>
                  </a:lnTo>
                  <a:lnTo>
                    <a:pt x="126713" y="101473"/>
                  </a:lnTo>
                  <a:lnTo>
                    <a:pt x="124451" y="100960"/>
                  </a:lnTo>
                  <a:lnTo>
                    <a:pt x="122158" y="100478"/>
                  </a:lnTo>
                  <a:lnTo>
                    <a:pt x="115341" y="99127"/>
                  </a:lnTo>
                  <a:lnTo>
                    <a:pt x="109572" y="97724"/>
                  </a:lnTo>
                  <a:lnTo>
                    <a:pt x="107195" y="97023"/>
                  </a:lnTo>
                  <a:lnTo>
                    <a:pt x="98462" y="94677"/>
                  </a:lnTo>
                  <a:lnTo>
                    <a:pt x="93593" y="93128"/>
                  </a:lnTo>
                  <a:lnTo>
                    <a:pt x="91855" y="92489"/>
                  </a:lnTo>
                  <a:lnTo>
                    <a:pt x="85196" y="90217"/>
                  </a:lnTo>
                  <a:lnTo>
                    <a:pt x="80400" y="88395"/>
                  </a:lnTo>
                  <a:lnTo>
                    <a:pt x="73961" y="85693"/>
                  </a:lnTo>
                  <a:lnTo>
                    <a:pt x="72201" y="84981"/>
                  </a:lnTo>
                  <a:lnTo>
                    <a:pt x="64495" y="81494"/>
                  </a:lnTo>
                  <a:lnTo>
                    <a:pt x="58673" y="78636"/>
                  </a:lnTo>
                  <a:lnTo>
                    <a:pt x="50715" y="74018"/>
                  </a:lnTo>
                  <a:lnTo>
                    <a:pt x="48527" y="72468"/>
                  </a:lnTo>
                  <a:lnTo>
                    <a:pt x="43993" y="69526"/>
                  </a:lnTo>
                  <a:lnTo>
                    <a:pt x="41721" y="68081"/>
                  </a:lnTo>
                  <a:lnTo>
                    <a:pt x="37836" y="65275"/>
                  </a:lnTo>
                  <a:lnTo>
                    <a:pt x="36203" y="63893"/>
                  </a:lnTo>
                  <a:lnTo>
                    <a:pt x="34506" y="62521"/>
                  </a:lnTo>
                  <a:lnTo>
                    <a:pt x="30674" y="59485"/>
                  </a:lnTo>
                  <a:lnTo>
                    <a:pt x="27836" y="56940"/>
                  </a:lnTo>
                  <a:lnTo>
                    <a:pt x="26894" y="55914"/>
                  </a:lnTo>
                  <a:lnTo>
                    <a:pt x="23062" y="52197"/>
                  </a:lnTo>
                  <a:lnTo>
                    <a:pt x="10025" y="35140"/>
                  </a:lnTo>
                  <a:lnTo>
                    <a:pt x="9146" y="33800"/>
                  </a:lnTo>
                  <a:lnTo>
                    <a:pt x="7397" y="30543"/>
                  </a:lnTo>
                  <a:lnTo>
                    <a:pt x="5094" y="25234"/>
                  </a:lnTo>
                  <a:lnTo>
                    <a:pt x="4392" y="23758"/>
                  </a:lnTo>
                  <a:lnTo>
                    <a:pt x="3191" y="20376"/>
                  </a:lnTo>
                  <a:lnTo>
                    <a:pt x="2769" y="18617"/>
                  </a:lnTo>
                  <a:lnTo>
                    <a:pt x="1869" y="15235"/>
                  </a:lnTo>
                  <a:lnTo>
                    <a:pt x="1397" y="13674"/>
                  </a:lnTo>
                  <a:lnTo>
                    <a:pt x="759" y="10188"/>
                  </a:lnTo>
                  <a:lnTo>
                    <a:pt x="622" y="8251"/>
                  </a:lnTo>
                  <a:lnTo>
                    <a:pt x="277" y="4533"/>
                  </a:lnTo>
                  <a:lnTo>
                    <a:pt x="0" y="2797"/>
                  </a:lnTo>
                  <a:close/>
                </a:path>
                <a:path w="366395" h="171450">
                  <a:moveTo>
                    <a:pt x="366182" y="0"/>
                  </a:moveTo>
                  <a:lnTo>
                    <a:pt x="352724" y="40153"/>
                  </a:lnTo>
                  <a:lnTo>
                    <a:pt x="312173" y="75453"/>
                  </a:lnTo>
                  <a:lnTo>
                    <a:pt x="295577" y="83819"/>
                  </a:lnTo>
                  <a:lnTo>
                    <a:pt x="287891" y="87243"/>
                  </a:lnTo>
                  <a:lnTo>
                    <a:pt x="278363" y="90960"/>
                  </a:lnTo>
                  <a:lnTo>
                    <a:pt x="271787" y="93138"/>
                  </a:lnTo>
                  <a:lnTo>
                    <a:pt x="262991" y="95714"/>
                  </a:lnTo>
                  <a:lnTo>
                    <a:pt x="260876" y="96237"/>
                  </a:lnTo>
                  <a:lnTo>
                    <a:pt x="255023" y="97787"/>
                  </a:lnTo>
                  <a:lnTo>
                    <a:pt x="215778" y="104695"/>
                  </a:lnTo>
                  <a:lnTo>
                    <a:pt x="204334" y="105682"/>
                  </a:lnTo>
                  <a:lnTo>
                    <a:pt x="201255" y="105913"/>
                  </a:lnTo>
                  <a:lnTo>
                    <a:pt x="192271" y="106300"/>
                  </a:lnTo>
                  <a:lnTo>
                    <a:pt x="189486" y="106384"/>
                  </a:lnTo>
                  <a:lnTo>
                    <a:pt x="183339" y="106457"/>
                  </a:lnTo>
                  <a:lnTo>
                    <a:pt x="351296" y="106457"/>
                  </a:lnTo>
                  <a:lnTo>
                    <a:pt x="352904" y="104687"/>
                  </a:lnTo>
                  <a:lnTo>
                    <a:pt x="363017" y="84919"/>
                  </a:lnTo>
                  <a:lnTo>
                    <a:pt x="366230" y="65275"/>
                  </a:lnTo>
                  <a:lnTo>
                    <a:pt x="366182" y="0"/>
                  </a:lnTo>
                  <a:close/>
                </a:path>
              </a:pathLst>
            </a:custGeom>
            <a:solidFill>
              <a:srgbClr val="55ABDD"/>
            </a:solidFill>
          </p:spPr>
          <p:txBody>
            <a:bodyPr wrap="square" lIns="0" tIns="0" rIns="0" bIns="0" rtlCol="0"/>
            <a:lstStyle/>
            <a:p>
              <a:endParaRPr/>
            </a:p>
          </p:txBody>
        </p:sp>
        <p:sp>
          <p:nvSpPr>
            <p:cNvPr id="45" name="object 45"/>
            <p:cNvSpPr/>
            <p:nvPr/>
          </p:nvSpPr>
          <p:spPr>
            <a:xfrm>
              <a:off x="8217289" y="7750044"/>
              <a:ext cx="362585" cy="212725"/>
            </a:xfrm>
            <a:custGeom>
              <a:avLst/>
              <a:gdLst/>
              <a:ahLst/>
              <a:cxnLst/>
              <a:rect l="l" t="t" r="r" b="b"/>
              <a:pathLst>
                <a:path w="362584" h="212725">
                  <a:moveTo>
                    <a:pt x="181614" y="0"/>
                  </a:moveTo>
                  <a:lnTo>
                    <a:pt x="135150" y="3437"/>
                  </a:lnTo>
                  <a:lnTo>
                    <a:pt x="91117" y="13776"/>
                  </a:lnTo>
                  <a:lnTo>
                    <a:pt x="51989" y="31019"/>
                  </a:lnTo>
                  <a:lnTo>
                    <a:pt x="17503" y="58556"/>
                  </a:lnTo>
                  <a:lnTo>
                    <a:pt x="0" y="122268"/>
                  </a:lnTo>
                  <a:lnTo>
                    <a:pt x="16991" y="153499"/>
                  </a:lnTo>
                  <a:lnTo>
                    <a:pt x="51151" y="181015"/>
                  </a:lnTo>
                  <a:lnTo>
                    <a:pt x="90108" y="198288"/>
                  </a:lnTo>
                  <a:lnTo>
                    <a:pt x="134032" y="208651"/>
                  </a:lnTo>
                  <a:lnTo>
                    <a:pt x="180457" y="212106"/>
                  </a:lnTo>
                  <a:lnTo>
                    <a:pt x="226922" y="208651"/>
                  </a:lnTo>
                  <a:lnTo>
                    <a:pt x="270963" y="198288"/>
                  </a:lnTo>
                  <a:lnTo>
                    <a:pt x="310117" y="181015"/>
                  </a:lnTo>
                  <a:lnTo>
                    <a:pt x="344572" y="153504"/>
                  </a:lnTo>
                  <a:lnTo>
                    <a:pt x="362062" y="89833"/>
                  </a:lnTo>
                  <a:lnTo>
                    <a:pt x="345061" y="58608"/>
                  </a:lnTo>
                  <a:lnTo>
                    <a:pt x="310871" y="31082"/>
                  </a:lnTo>
                  <a:lnTo>
                    <a:pt x="271947" y="13824"/>
                  </a:lnTo>
                  <a:lnTo>
                    <a:pt x="228038" y="3462"/>
                  </a:lnTo>
                  <a:lnTo>
                    <a:pt x="181614" y="0"/>
                  </a:lnTo>
                  <a:close/>
                </a:path>
              </a:pathLst>
            </a:custGeom>
            <a:solidFill>
              <a:srgbClr val="9FCCEA"/>
            </a:solidFill>
          </p:spPr>
          <p:txBody>
            <a:bodyPr wrap="square" lIns="0" tIns="0" rIns="0" bIns="0" rtlCol="0"/>
            <a:lstStyle/>
            <a:p>
              <a:endParaRPr/>
            </a:p>
          </p:txBody>
        </p:sp>
        <p:sp>
          <p:nvSpPr>
            <p:cNvPr id="46" name="object 46"/>
            <p:cNvSpPr/>
            <p:nvPr/>
          </p:nvSpPr>
          <p:spPr>
            <a:xfrm>
              <a:off x="7501410" y="7166296"/>
              <a:ext cx="882650" cy="1049655"/>
            </a:xfrm>
            <a:custGeom>
              <a:avLst/>
              <a:gdLst/>
              <a:ahLst/>
              <a:cxnLst/>
              <a:rect l="l" t="t" r="r" b="b"/>
              <a:pathLst>
                <a:path w="882650" h="1049654">
                  <a:moveTo>
                    <a:pt x="0" y="0"/>
                  </a:moveTo>
                  <a:lnTo>
                    <a:pt x="1528" y="537805"/>
                  </a:lnTo>
                  <a:lnTo>
                    <a:pt x="882287" y="1049632"/>
                  </a:lnTo>
                  <a:lnTo>
                    <a:pt x="880758" y="511837"/>
                  </a:lnTo>
                  <a:lnTo>
                    <a:pt x="0" y="0"/>
                  </a:lnTo>
                  <a:close/>
                </a:path>
              </a:pathLst>
            </a:custGeom>
            <a:solidFill>
              <a:srgbClr val="E7E2FF"/>
            </a:solidFill>
          </p:spPr>
          <p:txBody>
            <a:bodyPr wrap="square" lIns="0" tIns="0" rIns="0" bIns="0" rtlCol="0"/>
            <a:lstStyle/>
            <a:p>
              <a:endParaRPr/>
            </a:p>
          </p:txBody>
        </p:sp>
        <p:sp>
          <p:nvSpPr>
            <p:cNvPr id="47" name="object 47"/>
            <p:cNvSpPr/>
            <p:nvPr/>
          </p:nvSpPr>
          <p:spPr>
            <a:xfrm>
              <a:off x="8382172" y="7074421"/>
              <a:ext cx="1047750" cy="1141730"/>
            </a:xfrm>
            <a:custGeom>
              <a:avLst/>
              <a:gdLst/>
              <a:ahLst/>
              <a:cxnLst/>
              <a:rect l="l" t="t" r="r" b="b"/>
              <a:pathLst>
                <a:path w="1047750" h="1141729">
                  <a:moveTo>
                    <a:pt x="1045654" y="0"/>
                  </a:moveTo>
                  <a:lnTo>
                    <a:pt x="0" y="603719"/>
                  </a:lnTo>
                  <a:lnTo>
                    <a:pt x="1518" y="1141525"/>
                  </a:lnTo>
                  <a:lnTo>
                    <a:pt x="1047182" y="537805"/>
                  </a:lnTo>
                  <a:lnTo>
                    <a:pt x="1045654" y="0"/>
                  </a:lnTo>
                  <a:close/>
                </a:path>
              </a:pathLst>
            </a:custGeom>
            <a:solidFill>
              <a:srgbClr val="F4F3FF"/>
            </a:solidFill>
          </p:spPr>
          <p:txBody>
            <a:bodyPr wrap="square" lIns="0" tIns="0" rIns="0" bIns="0" rtlCol="0"/>
            <a:lstStyle/>
            <a:p>
              <a:endParaRPr/>
            </a:p>
          </p:txBody>
        </p:sp>
        <p:sp>
          <p:nvSpPr>
            <p:cNvPr id="48" name="object 48"/>
            <p:cNvSpPr/>
            <p:nvPr/>
          </p:nvSpPr>
          <p:spPr>
            <a:xfrm>
              <a:off x="7501420" y="6562586"/>
              <a:ext cx="1926589" cy="1115695"/>
            </a:xfrm>
            <a:custGeom>
              <a:avLst/>
              <a:gdLst/>
              <a:ahLst/>
              <a:cxnLst/>
              <a:rect l="l" t="t" r="r" b="b"/>
              <a:pathLst>
                <a:path w="1926590" h="1115695">
                  <a:moveTo>
                    <a:pt x="1045654" y="0"/>
                  </a:moveTo>
                  <a:lnTo>
                    <a:pt x="0" y="603709"/>
                  </a:lnTo>
                  <a:lnTo>
                    <a:pt x="880748" y="1115547"/>
                  </a:lnTo>
                  <a:lnTo>
                    <a:pt x="1926412" y="511848"/>
                  </a:lnTo>
                  <a:lnTo>
                    <a:pt x="1045654" y="0"/>
                  </a:lnTo>
                  <a:close/>
                </a:path>
              </a:pathLst>
            </a:custGeom>
            <a:solidFill>
              <a:srgbClr val="CFC9FF"/>
            </a:solidFill>
          </p:spPr>
          <p:txBody>
            <a:bodyPr wrap="square" lIns="0" tIns="0" rIns="0" bIns="0" rtlCol="0"/>
            <a:lstStyle/>
            <a:p>
              <a:endParaRPr/>
            </a:p>
          </p:txBody>
        </p:sp>
        <p:pic>
          <p:nvPicPr>
            <p:cNvPr id="49" name="object 49"/>
            <p:cNvPicPr/>
            <p:nvPr/>
          </p:nvPicPr>
          <p:blipFill>
            <a:blip r:embed="rId8" cstate="print"/>
            <a:stretch>
              <a:fillRect/>
            </a:stretch>
          </p:blipFill>
          <p:spPr>
            <a:xfrm>
              <a:off x="7820887" y="6690575"/>
              <a:ext cx="1266959" cy="798116"/>
            </a:xfrm>
            <a:prstGeom prst="rect">
              <a:avLst/>
            </a:prstGeom>
          </p:spPr>
        </p:pic>
      </p:grpSp>
      <p:grpSp>
        <p:nvGrpSpPr>
          <p:cNvPr id="50" name="object 50"/>
          <p:cNvGrpSpPr/>
          <p:nvPr/>
        </p:nvGrpSpPr>
        <p:grpSpPr>
          <a:xfrm>
            <a:off x="10311445" y="6722354"/>
            <a:ext cx="8671560" cy="2326640"/>
            <a:chOff x="10311445" y="6722354"/>
            <a:chExt cx="8671560" cy="2326640"/>
          </a:xfrm>
        </p:grpSpPr>
        <p:sp>
          <p:nvSpPr>
            <p:cNvPr id="51" name="object 51"/>
            <p:cNvSpPr/>
            <p:nvPr/>
          </p:nvSpPr>
          <p:spPr>
            <a:xfrm>
              <a:off x="10320078" y="6730988"/>
              <a:ext cx="8654415" cy="2309495"/>
            </a:xfrm>
            <a:custGeom>
              <a:avLst/>
              <a:gdLst/>
              <a:ahLst/>
              <a:cxnLst/>
              <a:rect l="l" t="t" r="r" b="b"/>
              <a:pathLst>
                <a:path w="8654415" h="2309495">
                  <a:moveTo>
                    <a:pt x="5468943" y="2309364"/>
                  </a:moveTo>
                  <a:lnTo>
                    <a:pt x="5421529" y="2303123"/>
                  </a:lnTo>
                  <a:lnTo>
                    <a:pt x="5377344" y="2284820"/>
                  </a:lnTo>
                  <a:lnTo>
                    <a:pt x="4360987" y="1697969"/>
                  </a:lnTo>
                  <a:lnTo>
                    <a:pt x="3696460" y="1687355"/>
                  </a:lnTo>
                  <a:lnTo>
                    <a:pt x="2261647" y="1679675"/>
                  </a:lnTo>
                  <a:lnTo>
                    <a:pt x="832054" y="1675009"/>
                  </a:lnTo>
                  <a:lnTo>
                    <a:pt x="183188" y="1673435"/>
                  </a:lnTo>
                  <a:lnTo>
                    <a:pt x="134490" y="1666892"/>
                  </a:lnTo>
                  <a:lnTo>
                    <a:pt x="90730" y="1648427"/>
                  </a:lnTo>
                  <a:lnTo>
                    <a:pt x="53655" y="1619784"/>
                  </a:lnTo>
                  <a:lnTo>
                    <a:pt x="25011" y="1582710"/>
                  </a:lnTo>
                  <a:lnTo>
                    <a:pt x="6543" y="1538949"/>
                  </a:lnTo>
                  <a:lnTo>
                    <a:pt x="0" y="1490247"/>
                  </a:lnTo>
                  <a:lnTo>
                    <a:pt x="0" y="183167"/>
                  </a:lnTo>
                  <a:lnTo>
                    <a:pt x="6543" y="134474"/>
                  </a:lnTo>
                  <a:lnTo>
                    <a:pt x="25011" y="90719"/>
                  </a:lnTo>
                  <a:lnTo>
                    <a:pt x="53655" y="53648"/>
                  </a:lnTo>
                  <a:lnTo>
                    <a:pt x="90730" y="25007"/>
                  </a:lnTo>
                  <a:lnTo>
                    <a:pt x="134490" y="6542"/>
                  </a:lnTo>
                  <a:lnTo>
                    <a:pt x="183188" y="0"/>
                  </a:lnTo>
                  <a:lnTo>
                    <a:pt x="8468747" y="0"/>
                  </a:lnTo>
                  <a:lnTo>
                    <a:pt x="8517422" y="6539"/>
                  </a:lnTo>
                  <a:lnTo>
                    <a:pt x="8561167" y="24993"/>
                  </a:lnTo>
                  <a:lnTo>
                    <a:pt x="8598235" y="53620"/>
                  </a:lnTo>
                  <a:lnTo>
                    <a:pt x="8626881" y="90674"/>
                  </a:lnTo>
                  <a:lnTo>
                    <a:pt x="8645360" y="134413"/>
                  </a:lnTo>
                  <a:lnTo>
                    <a:pt x="8651925" y="183093"/>
                  </a:lnTo>
                  <a:lnTo>
                    <a:pt x="8653924" y="2126092"/>
                  </a:lnTo>
                  <a:lnTo>
                    <a:pt x="8647405" y="2174810"/>
                  </a:lnTo>
                  <a:lnTo>
                    <a:pt x="8628951" y="2218590"/>
                  </a:lnTo>
                  <a:lnTo>
                    <a:pt x="8600308" y="2255682"/>
                  </a:lnTo>
                  <a:lnTo>
                    <a:pt x="8563226" y="2284340"/>
                  </a:lnTo>
                  <a:lnTo>
                    <a:pt x="8519453" y="2302817"/>
                  </a:lnTo>
                  <a:lnTo>
                    <a:pt x="8470736" y="2309364"/>
                  </a:lnTo>
                  <a:lnTo>
                    <a:pt x="5468943" y="2309364"/>
                  </a:lnTo>
                  <a:close/>
                </a:path>
              </a:pathLst>
            </a:custGeom>
            <a:ln w="17266">
              <a:solidFill>
                <a:srgbClr val="241B54"/>
              </a:solidFill>
            </a:ln>
          </p:spPr>
          <p:txBody>
            <a:bodyPr wrap="square" lIns="0" tIns="0" rIns="0" bIns="0" rtlCol="0"/>
            <a:lstStyle/>
            <a:p>
              <a:endParaRPr/>
            </a:p>
          </p:txBody>
        </p:sp>
        <p:pic>
          <p:nvPicPr>
            <p:cNvPr id="52" name="object 52"/>
            <p:cNvPicPr/>
            <p:nvPr/>
          </p:nvPicPr>
          <p:blipFill>
            <a:blip r:embed="rId9" cstate="print"/>
            <a:stretch>
              <a:fillRect/>
            </a:stretch>
          </p:blipFill>
          <p:spPr>
            <a:xfrm>
              <a:off x="17266426" y="7261130"/>
              <a:ext cx="1403161" cy="1403161"/>
            </a:xfrm>
            <a:prstGeom prst="rect">
              <a:avLst/>
            </a:prstGeom>
          </p:spPr>
        </p:pic>
        <p:pic>
          <p:nvPicPr>
            <p:cNvPr id="53" name="object 53"/>
            <p:cNvPicPr/>
            <p:nvPr/>
          </p:nvPicPr>
          <p:blipFill>
            <a:blip r:embed="rId10" cstate="print"/>
            <a:stretch>
              <a:fillRect/>
            </a:stretch>
          </p:blipFill>
          <p:spPr>
            <a:xfrm>
              <a:off x="15344437" y="6916444"/>
              <a:ext cx="1845186" cy="1863147"/>
            </a:xfrm>
            <a:prstGeom prst="rect">
              <a:avLst/>
            </a:prstGeom>
          </p:spPr>
        </p:pic>
      </p:grpSp>
      <p:pic>
        <p:nvPicPr>
          <p:cNvPr id="54" name="object 54"/>
          <p:cNvPicPr/>
          <p:nvPr/>
        </p:nvPicPr>
        <p:blipFill>
          <a:blip r:embed="rId11" cstate="print"/>
          <a:stretch>
            <a:fillRect/>
          </a:stretch>
        </p:blipFill>
        <p:spPr>
          <a:xfrm>
            <a:off x="18829740" y="10656768"/>
            <a:ext cx="143503" cy="143534"/>
          </a:xfrm>
          <a:prstGeom prst="rect">
            <a:avLst/>
          </a:prstGeom>
        </p:spPr>
      </p:pic>
      <p:sp>
        <p:nvSpPr>
          <p:cNvPr id="55" name="object 55"/>
          <p:cNvSpPr txBox="1"/>
          <p:nvPr/>
        </p:nvSpPr>
        <p:spPr>
          <a:xfrm rot="19860000">
            <a:off x="8434567" y="7598952"/>
            <a:ext cx="901884" cy="154940"/>
          </a:xfrm>
          <a:prstGeom prst="rect">
            <a:avLst/>
          </a:prstGeom>
        </p:spPr>
        <p:txBody>
          <a:bodyPr vert="horz" wrap="square" lIns="0" tIns="0" rIns="0" bIns="0" rtlCol="0">
            <a:spAutoFit/>
          </a:bodyPr>
          <a:lstStyle/>
          <a:p>
            <a:pPr>
              <a:lnSpc>
                <a:spcPts val="1220"/>
              </a:lnSpc>
            </a:pPr>
            <a:r>
              <a:rPr sz="1200" b="1" i="1" spc="-10" dirty="0">
                <a:solidFill>
                  <a:srgbClr val="241B54"/>
                </a:solidFill>
                <a:latin typeface="Open Sans"/>
                <a:cs typeface="Open Sans"/>
              </a:rPr>
              <a:t>Application</a:t>
            </a:r>
            <a:endParaRPr sz="1200">
              <a:latin typeface="Open Sans"/>
              <a:cs typeface="Open Sans"/>
            </a:endParaRPr>
          </a:p>
        </p:txBody>
      </p:sp>
      <p:sp>
        <p:nvSpPr>
          <p:cNvPr id="56" name="object 56"/>
          <p:cNvSpPr txBox="1"/>
          <p:nvPr/>
        </p:nvSpPr>
        <p:spPr>
          <a:xfrm rot="19860000">
            <a:off x="8389495" y="8696159"/>
            <a:ext cx="992079" cy="154940"/>
          </a:xfrm>
          <a:prstGeom prst="rect">
            <a:avLst/>
          </a:prstGeom>
        </p:spPr>
        <p:txBody>
          <a:bodyPr vert="horz" wrap="square" lIns="0" tIns="0" rIns="0" bIns="0" rtlCol="0">
            <a:spAutoFit/>
          </a:bodyPr>
          <a:lstStyle/>
          <a:p>
            <a:pPr>
              <a:lnSpc>
                <a:spcPts val="1220"/>
              </a:lnSpc>
            </a:pPr>
            <a:r>
              <a:rPr sz="1200" b="1" i="1" spc="-10" dirty="0">
                <a:solidFill>
                  <a:srgbClr val="241B54"/>
                </a:solidFill>
                <a:latin typeface="Open Sans"/>
                <a:cs typeface="Open Sans"/>
              </a:rPr>
              <a:t>Connectivity</a:t>
            </a:r>
            <a:endParaRPr sz="1200">
              <a:latin typeface="Open Sans"/>
              <a:cs typeface="Open Sans"/>
            </a:endParaRPr>
          </a:p>
        </p:txBody>
      </p:sp>
      <p:sp>
        <p:nvSpPr>
          <p:cNvPr id="57" name="object 57"/>
          <p:cNvSpPr txBox="1"/>
          <p:nvPr/>
        </p:nvSpPr>
        <p:spPr>
          <a:xfrm rot="19860000">
            <a:off x="8490740" y="9220928"/>
            <a:ext cx="788921" cy="154940"/>
          </a:xfrm>
          <a:prstGeom prst="rect">
            <a:avLst/>
          </a:prstGeom>
        </p:spPr>
        <p:txBody>
          <a:bodyPr vert="horz" wrap="square" lIns="0" tIns="0" rIns="0" bIns="0" rtlCol="0">
            <a:spAutoFit/>
          </a:bodyPr>
          <a:lstStyle/>
          <a:p>
            <a:pPr>
              <a:lnSpc>
                <a:spcPts val="1220"/>
              </a:lnSpc>
            </a:pPr>
            <a:r>
              <a:rPr sz="1200" b="1" i="1" spc="40" dirty="0">
                <a:solidFill>
                  <a:srgbClr val="241B54"/>
                </a:solidFill>
                <a:latin typeface="Open Sans"/>
                <a:cs typeface="Open Sans"/>
              </a:rPr>
              <a:t>Hardware</a:t>
            </a:r>
            <a:endParaRPr sz="1200">
              <a:latin typeface="Open Sans"/>
              <a:cs typeface="Open Sans"/>
            </a:endParaRPr>
          </a:p>
        </p:txBody>
      </p:sp>
      <p:sp>
        <p:nvSpPr>
          <p:cNvPr id="58" name="object 58"/>
          <p:cNvSpPr txBox="1"/>
          <p:nvPr/>
        </p:nvSpPr>
        <p:spPr>
          <a:xfrm rot="19860000">
            <a:off x="8525783" y="8055096"/>
            <a:ext cx="718715" cy="154940"/>
          </a:xfrm>
          <a:prstGeom prst="rect">
            <a:avLst/>
          </a:prstGeom>
        </p:spPr>
        <p:txBody>
          <a:bodyPr vert="horz" wrap="square" lIns="0" tIns="0" rIns="0" bIns="0" rtlCol="0">
            <a:spAutoFit/>
          </a:bodyPr>
          <a:lstStyle/>
          <a:p>
            <a:pPr>
              <a:lnSpc>
                <a:spcPts val="1220"/>
              </a:lnSpc>
            </a:pPr>
            <a:r>
              <a:rPr sz="1200" b="1" i="1" spc="-10" dirty="0">
                <a:solidFill>
                  <a:srgbClr val="241B54"/>
                </a:solidFill>
                <a:latin typeface="Open Sans"/>
                <a:cs typeface="Open Sans"/>
              </a:rPr>
              <a:t>Software</a:t>
            </a:r>
            <a:endParaRPr sz="1200">
              <a:latin typeface="Open Sans"/>
              <a:cs typeface="Open Sans"/>
            </a:endParaRPr>
          </a:p>
        </p:txBody>
      </p:sp>
      <p:sp>
        <p:nvSpPr>
          <p:cNvPr id="59" name="object 59"/>
          <p:cNvSpPr txBox="1"/>
          <p:nvPr/>
        </p:nvSpPr>
        <p:spPr>
          <a:xfrm rot="19860000">
            <a:off x="8544158" y="8210123"/>
            <a:ext cx="681568" cy="154940"/>
          </a:xfrm>
          <a:prstGeom prst="rect">
            <a:avLst/>
          </a:prstGeom>
        </p:spPr>
        <p:txBody>
          <a:bodyPr vert="horz" wrap="square" lIns="0" tIns="0" rIns="0" bIns="0" rtlCol="0">
            <a:spAutoFit/>
          </a:bodyPr>
          <a:lstStyle/>
          <a:p>
            <a:pPr>
              <a:lnSpc>
                <a:spcPts val="1220"/>
              </a:lnSpc>
            </a:pPr>
            <a:r>
              <a:rPr sz="1200" b="1" i="1" spc="40" dirty="0">
                <a:solidFill>
                  <a:srgbClr val="241B54"/>
                </a:solidFill>
                <a:latin typeface="Open Sans"/>
                <a:cs typeface="Open Sans"/>
              </a:rPr>
              <a:t>backend</a:t>
            </a:r>
            <a:endParaRPr sz="1200">
              <a:latin typeface="Open Sans"/>
              <a:cs typeface="Open Sans"/>
            </a:endParaRPr>
          </a:p>
        </p:txBody>
      </p:sp>
      <p:grpSp>
        <p:nvGrpSpPr>
          <p:cNvPr id="60" name="object 60"/>
          <p:cNvGrpSpPr/>
          <p:nvPr/>
        </p:nvGrpSpPr>
        <p:grpSpPr>
          <a:xfrm>
            <a:off x="4298350" y="8509175"/>
            <a:ext cx="3001645" cy="1193165"/>
            <a:chOff x="4298350" y="8509175"/>
            <a:chExt cx="3001645" cy="1193165"/>
          </a:xfrm>
        </p:grpSpPr>
        <p:sp>
          <p:nvSpPr>
            <p:cNvPr id="61" name="object 61"/>
            <p:cNvSpPr/>
            <p:nvPr/>
          </p:nvSpPr>
          <p:spPr>
            <a:xfrm>
              <a:off x="4803521" y="9349250"/>
              <a:ext cx="299720" cy="173355"/>
            </a:xfrm>
            <a:custGeom>
              <a:avLst/>
              <a:gdLst/>
              <a:ahLst/>
              <a:cxnLst/>
              <a:rect l="l" t="t" r="r" b="b"/>
              <a:pathLst>
                <a:path w="299720" h="173354">
                  <a:moveTo>
                    <a:pt x="148246" y="0"/>
                  </a:moveTo>
                  <a:lnTo>
                    <a:pt x="0" y="85620"/>
                  </a:lnTo>
                  <a:lnTo>
                    <a:pt x="151482" y="173115"/>
                  </a:lnTo>
                  <a:lnTo>
                    <a:pt x="299697" y="87515"/>
                  </a:lnTo>
                  <a:lnTo>
                    <a:pt x="234579" y="49841"/>
                  </a:lnTo>
                  <a:lnTo>
                    <a:pt x="148246" y="0"/>
                  </a:lnTo>
                  <a:close/>
                </a:path>
              </a:pathLst>
            </a:custGeom>
            <a:solidFill>
              <a:srgbClr val="B7B3FF"/>
            </a:solidFill>
          </p:spPr>
          <p:txBody>
            <a:bodyPr wrap="square" lIns="0" tIns="0" rIns="0" bIns="0" rtlCol="0"/>
            <a:lstStyle/>
            <a:p>
              <a:endParaRPr/>
            </a:p>
          </p:txBody>
        </p:sp>
        <p:pic>
          <p:nvPicPr>
            <p:cNvPr id="62" name="object 62"/>
            <p:cNvPicPr/>
            <p:nvPr/>
          </p:nvPicPr>
          <p:blipFill>
            <a:blip r:embed="rId12" cstate="print"/>
            <a:stretch>
              <a:fillRect/>
            </a:stretch>
          </p:blipFill>
          <p:spPr>
            <a:xfrm>
              <a:off x="4803529" y="9434864"/>
              <a:ext cx="299687" cy="260484"/>
            </a:xfrm>
            <a:prstGeom prst="rect">
              <a:avLst/>
            </a:prstGeom>
          </p:spPr>
        </p:pic>
        <p:sp>
          <p:nvSpPr>
            <p:cNvPr id="63" name="object 63"/>
            <p:cNvSpPr/>
            <p:nvPr/>
          </p:nvSpPr>
          <p:spPr>
            <a:xfrm>
              <a:off x="4803521" y="9349250"/>
              <a:ext cx="300355" cy="173355"/>
            </a:xfrm>
            <a:custGeom>
              <a:avLst/>
              <a:gdLst/>
              <a:ahLst/>
              <a:cxnLst/>
              <a:rect l="l" t="t" r="r" b="b"/>
              <a:pathLst>
                <a:path w="300354" h="173354">
                  <a:moveTo>
                    <a:pt x="234579" y="49841"/>
                  </a:moveTo>
                  <a:lnTo>
                    <a:pt x="208276" y="34679"/>
                  </a:lnTo>
                  <a:lnTo>
                    <a:pt x="148246" y="0"/>
                  </a:lnTo>
                  <a:lnTo>
                    <a:pt x="0" y="85620"/>
                  </a:lnTo>
                  <a:lnTo>
                    <a:pt x="60134" y="120341"/>
                  </a:lnTo>
                  <a:lnTo>
                    <a:pt x="86321" y="135493"/>
                  </a:lnTo>
                  <a:lnTo>
                    <a:pt x="151482" y="173115"/>
                  </a:lnTo>
                  <a:lnTo>
                    <a:pt x="299697" y="87515"/>
                  </a:lnTo>
                  <a:lnTo>
                    <a:pt x="234579" y="49841"/>
                  </a:lnTo>
                  <a:close/>
                </a:path>
              </a:pathLst>
            </a:custGeom>
            <a:ln w="13067">
              <a:solidFill>
                <a:srgbClr val="221F1F"/>
              </a:solidFill>
            </a:ln>
          </p:spPr>
          <p:txBody>
            <a:bodyPr wrap="square" lIns="0" tIns="0" rIns="0" bIns="0" rtlCol="0"/>
            <a:lstStyle/>
            <a:p>
              <a:endParaRPr/>
            </a:p>
          </p:txBody>
        </p:sp>
        <p:sp>
          <p:nvSpPr>
            <p:cNvPr id="64" name="object 64"/>
            <p:cNvSpPr/>
            <p:nvPr/>
          </p:nvSpPr>
          <p:spPr>
            <a:xfrm>
              <a:off x="4803516" y="9434866"/>
              <a:ext cx="299720" cy="260985"/>
            </a:xfrm>
            <a:custGeom>
              <a:avLst/>
              <a:gdLst/>
              <a:ahLst/>
              <a:cxnLst/>
              <a:rect l="l" t="t" r="r" b="b"/>
              <a:pathLst>
                <a:path w="299720" h="260984">
                  <a:moveTo>
                    <a:pt x="151492" y="87463"/>
                  </a:moveTo>
                  <a:lnTo>
                    <a:pt x="151492" y="260484"/>
                  </a:lnTo>
                  <a:lnTo>
                    <a:pt x="0" y="173711"/>
                  </a:lnTo>
                  <a:lnTo>
                    <a:pt x="0" y="0"/>
                  </a:lnTo>
                  <a:lnTo>
                    <a:pt x="60134" y="34731"/>
                  </a:lnTo>
                  <a:lnTo>
                    <a:pt x="86468" y="49893"/>
                  </a:lnTo>
                  <a:lnTo>
                    <a:pt x="151492" y="87463"/>
                  </a:lnTo>
                  <a:close/>
                </a:path>
                <a:path w="299720" h="260984">
                  <a:moveTo>
                    <a:pt x="151492" y="87463"/>
                  </a:moveTo>
                  <a:lnTo>
                    <a:pt x="151492" y="260452"/>
                  </a:lnTo>
                  <a:lnTo>
                    <a:pt x="299666" y="175418"/>
                  </a:lnTo>
                  <a:lnTo>
                    <a:pt x="299666" y="1874"/>
                  </a:lnTo>
                  <a:lnTo>
                    <a:pt x="151492" y="87463"/>
                  </a:lnTo>
                  <a:close/>
                </a:path>
              </a:pathLst>
            </a:custGeom>
            <a:ln w="13067">
              <a:solidFill>
                <a:srgbClr val="221F1F"/>
              </a:solidFill>
            </a:ln>
          </p:spPr>
          <p:txBody>
            <a:bodyPr wrap="square" lIns="0" tIns="0" rIns="0" bIns="0" rtlCol="0"/>
            <a:lstStyle/>
            <a:p>
              <a:endParaRPr/>
            </a:p>
          </p:txBody>
        </p:sp>
        <p:sp>
          <p:nvSpPr>
            <p:cNvPr id="65" name="object 65"/>
            <p:cNvSpPr/>
            <p:nvPr/>
          </p:nvSpPr>
          <p:spPr>
            <a:xfrm>
              <a:off x="5250140" y="9349250"/>
              <a:ext cx="299720" cy="173355"/>
            </a:xfrm>
            <a:custGeom>
              <a:avLst/>
              <a:gdLst/>
              <a:ahLst/>
              <a:cxnLst/>
              <a:rect l="l" t="t" r="r" b="b"/>
              <a:pathLst>
                <a:path w="299720" h="173354">
                  <a:moveTo>
                    <a:pt x="148246" y="0"/>
                  </a:moveTo>
                  <a:lnTo>
                    <a:pt x="0" y="85620"/>
                  </a:lnTo>
                  <a:lnTo>
                    <a:pt x="151482" y="173115"/>
                  </a:lnTo>
                  <a:lnTo>
                    <a:pt x="299687" y="87515"/>
                  </a:lnTo>
                  <a:lnTo>
                    <a:pt x="234568" y="49841"/>
                  </a:lnTo>
                  <a:lnTo>
                    <a:pt x="148246" y="0"/>
                  </a:lnTo>
                  <a:close/>
                </a:path>
              </a:pathLst>
            </a:custGeom>
            <a:solidFill>
              <a:srgbClr val="B7B3FF"/>
            </a:solidFill>
          </p:spPr>
          <p:txBody>
            <a:bodyPr wrap="square" lIns="0" tIns="0" rIns="0" bIns="0" rtlCol="0"/>
            <a:lstStyle/>
            <a:p>
              <a:endParaRPr/>
            </a:p>
          </p:txBody>
        </p:sp>
        <p:pic>
          <p:nvPicPr>
            <p:cNvPr id="66" name="object 66"/>
            <p:cNvPicPr/>
            <p:nvPr/>
          </p:nvPicPr>
          <p:blipFill>
            <a:blip r:embed="rId13" cstate="print"/>
            <a:stretch>
              <a:fillRect/>
            </a:stretch>
          </p:blipFill>
          <p:spPr>
            <a:xfrm>
              <a:off x="5250133" y="9434864"/>
              <a:ext cx="299697" cy="260484"/>
            </a:xfrm>
            <a:prstGeom prst="rect">
              <a:avLst/>
            </a:prstGeom>
          </p:spPr>
        </p:pic>
        <p:sp>
          <p:nvSpPr>
            <p:cNvPr id="67" name="object 67"/>
            <p:cNvSpPr/>
            <p:nvPr/>
          </p:nvSpPr>
          <p:spPr>
            <a:xfrm>
              <a:off x="5250140" y="9349250"/>
              <a:ext cx="300355" cy="173355"/>
            </a:xfrm>
            <a:custGeom>
              <a:avLst/>
              <a:gdLst/>
              <a:ahLst/>
              <a:cxnLst/>
              <a:rect l="l" t="t" r="r" b="b"/>
              <a:pathLst>
                <a:path w="300354" h="173354">
                  <a:moveTo>
                    <a:pt x="234568" y="49841"/>
                  </a:moveTo>
                  <a:lnTo>
                    <a:pt x="208276" y="34679"/>
                  </a:lnTo>
                  <a:lnTo>
                    <a:pt x="148246" y="0"/>
                  </a:lnTo>
                  <a:lnTo>
                    <a:pt x="0" y="85620"/>
                  </a:lnTo>
                  <a:lnTo>
                    <a:pt x="60134" y="120341"/>
                  </a:lnTo>
                  <a:lnTo>
                    <a:pt x="86311" y="135493"/>
                  </a:lnTo>
                  <a:lnTo>
                    <a:pt x="151482" y="173115"/>
                  </a:lnTo>
                  <a:lnTo>
                    <a:pt x="299687" y="87515"/>
                  </a:lnTo>
                  <a:lnTo>
                    <a:pt x="234568" y="49841"/>
                  </a:lnTo>
                  <a:close/>
                </a:path>
              </a:pathLst>
            </a:custGeom>
            <a:ln w="13067">
              <a:solidFill>
                <a:srgbClr val="221F1F"/>
              </a:solidFill>
            </a:ln>
          </p:spPr>
          <p:txBody>
            <a:bodyPr wrap="square" lIns="0" tIns="0" rIns="0" bIns="0" rtlCol="0"/>
            <a:lstStyle/>
            <a:p>
              <a:endParaRPr/>
            </a:p>
          </p:txBody>
        </p:sp>
        <p:sp>
          <p:nvSpPr>
            <p:cNvPr id="68" name="object 68"/>
            <p:cNvSpPr/>
            <p:nvPr/>
          </p:nvSpPr>
          <p:spPr>
            <a:xfrm>
              <a:off x="5250124" y="9434866"/>
              <a:ext cx="299720" cy="260985"/>
            </a:xfrm>
            <a:custGeom>
              <a:avLst/>
              <a:gdLst/>
              <a:ahLst/>
              <a:cxnLst/>
              <a:rect l="l" t="t" r="r" b="b"/>
              <a:pathLst>
                <a:path w="299720" h="260984">
                  <a:moveTo>
                    <a:pt x="151492" y="87463"/>
                  </a:moveTo>
                  <a:lnTo>
                    <a:pt x="151492" y="260484"/>
                  </a:lnTo>
                  <a:lnTo>
                    <a:pt x="0" y="173711"/>
                  </a:lnTo>
                  <a:lnTo>
                    <a:pt x="0" y="0"/>
                  </a:lnTo>
                  <a:lnTo>
                    <a:pt x="60144" y="34731"/>
                  </a:lnTo>
                  <a:lnTo>
                    <a:pt x="86468" y="49893"/>
                  </a:lnTo>
                  <a:lnTo>
                    <a:pt x="151492" y="87463"/>
                  </a:lnTo>
                  <a:close/>
                </a:path>
                <a:path w="299720" h="260984">
                  <a:moveTo>
                    <a:pt x="151492" y="87463"/>
                  </a:moveTo>
                  <a:lnTo>
                    <a:pt x="151492" y="260452"/>
                  </a:lnTo>
                  <a:lnTo>
                    <a:pt x="299666" y="175418"/>
                  </a:lnTo>
                  <a:lnTo>
                    <a:pt x="299666" y="1874"/>
                  </a:lnTo>
                  <a:lnTo>
                    <a:pt x="151492" y="87463"/>
                  </a:lnTo>
                  <a:close/>
                </a:path>
              </a:pathLst>
            </a:custGeom>
            <a:ln w="13067">
              <a:solidFill>
                <a:srgbClr val="221F1F"/>
              </a:solidFill>
            </a:ln>
          </p:spPr>
          <p:txBody>
            <a:bodyPr wrap="square" lIns="0" tIns="0" rIns="0" bIns="0" rtlCol="0"/>
            <a:lstStyle/>
            <a:p>
              <a:endParaRPr/>
            </a:p>
          </p:txBody>
        </p:sp>
        <p:sp>
          <p:nvSpPr>
            <p:cNvPr id="69" name="object 69"/>
            <p:cNvSpPr/>
            <p:nvPr/>
          </p:nvSpPr>
          <p:spPr>
            <a:xfrm>
              <a:off x="5696748" y="9349250"/>
              <a:ext cx="299720" cy="173355"/>
            </a:xfrm>
            <a:custGeom>
              <a:avLst/>
              <a:gdLst/>
              <a:ahLst/>
              <a:cxnLst/>
              <a:rect l="l" t="t" r="r" b="b"/>
              <a:pathLst>
                <a:path w="299720" h="173354">
                  <a:moveTo>
                    <a:pt x="148246" y="0"/>
                  </a:moveTo>
                  <a:lnTo>
                    <a:pt x="0" y="85620"/>
                  </a:lnTo>
                  <a:lnTo>
                    <a:pt x="151482" y="173115"/>
                  </a:lnTo>
                  <a:lnTo>
                    <a:pt x="299697" y="87515"/>
                  </a:lnTo>
                  <a:lnTo>
                    <a:pt x="234579" y="49841"/>
                  </a:lnTo>
                  <a:lnTo>
                    <a:pt x="148246" y="0"/>
                  </a:lnTo>
                  <a:close/>
                </a:path>
              </a:pathLst>
            </a:custGeom>
            <a:solidFill>
              <a:srgbClr val="B7B3FF"/>
            </a:solidFill>
          </p:spPr>
          <p:txBody>
            <a:bodyPr wrap="square" lIns="0" tIns="0" rIns="0" bIns="0" rtlCol="0"/>
            <a:lstStyle/>
            <a:p>
              <a:endParaRPr/>
            </a:p>
          </p:txBody>
        </p:sp>
        <p:pic>
          <p:nvPicPr>
            <p:cNvPr id="70" name="object 70"/>
            <p:cNvPicPr/>
            <p:nvPr/>
          </p:nvPicPr>
          <p:blipFill>
            <a:blip r:embed="rId14" cstate="print"/>
            <a:stretch>
              <a:fillRect/>
            </a:stretch>
          </p:blipFill>
          <p:spPr>
            <a:xfrm>
              <a:off x="5696737" y="9434864"/>
              <a:ext cx="299687" cy="260484"/>
            </a:xfrm>
            <a:prstGeom prst="rect">
              <a:avLst/>
            </a:prstGeom>
          </p:spPr>
        </p:pic>
        <p:sp>
          <p:nvSpPr>
            <p:cNvPr id="71" name="object 71"/>
            <p:cNvSpPr/>
            <p:nvPr/>
          </p:nvSpPr>
          <p:spPr>
            <a:xfrm>
              <a:off x="5696748" y="9349250"/>
              <a:ext cx="300355" cy="173355"/>
            </a:xfrm>
            <a:custGeom>
              <a:avLst/>
              <a:gdLst/>
              <a:ahLst/>
              <a:cxnLst/>
              <a:rect l="l" t="t" r="r" b="b"/>
              <a:pathLst>
                <a:path w="300354" h="173354">
                  <a:moveTo>
                    <a:pt x="234579" y="49841"/>
                  </a:moveTo>
                  <a:lnTo>
                    <a:pt x="208276" y="34679"/>
                  </a:lnTo>
                  <a:lnTo>
                    <a:pt x="148246" y="0"/>
                  </a:lnTo>
                  <a:lnTo>
                    <a:pt x="0" y="85620"/>
                  </a:lnTo>
                  <a:lnTo>
                    <a:pt x="60134" y="120341"/>
                  </a:lnTo>
                  <a:lnTo>
                    <a:pt x="86311" y="135493"/>
                  </a:lnTo>
                  <a:lnTo>
                    <a:pt x="151482" y="173115"/>
                  </a:lnTo>
                  <a:lnTo>
                    <a:pt x="299697" y="87515"/>
                  </a:lnTo>
                  <a:lnTo>
                    <a:pt x="234579" y="49841"/>
                  </a:lnTo>
                  <a:close/>
                </a:path>
              </a:pathLst>
            </a:custGeom>
            <a:ln w="13067">
              <a:solidFill>
                <a:srgbClr val="221F1F"/>
              </a:solidFill>
            </a:ln>
          </p:spPr>
          <p:txBody>
            <a:bodyPr wrap="square" lIns="0" tIns="0" rIns="0" bIns="0" rtlCol="0"/>
            <a:lstStyle/>
            <a:p>
              <a:endParaRPr/>
            </a:p>
          </p:txBody>
        </p:sp>
        <p:sp>
          <p:nvSpPr>
            <p:cNvPr id="72" name="object 72"/>
            <p:cNvSpPr/>
            <p:nvPr/>
          </p:nvSpPr>
          <p:spPr>
            <a:xfrm>
              <a:off x="5696741" y="9434866"/>
              <a:ext cx="299720" cy="260985"/>
            </a:xfrm>
            <a:custGeom>
              <a:avLst/>
              <a:gdLst/>
              <a:ahLst/>
              <a:cxnLst/>
              <a:rect l="l" t="t" r="r" b="b"/>
              <a:pathLst>
                <a:path w="299720" h="260984">
                  <a:moveTo>
                    <a:pt x="151492" y="87463"/>
                  </a:moveTo>
                  <a:lnTo>
                    <a:pt x="151492" y="260484"/>
                  </a:lnTo>
                  <a:lnTo>
                    <a:pt x="0" y="173711"/>
                  </a:lnTo>
                  <a:lnTo>
                    <a:pt x="0" y="0"/>
                  </a:lnTo>
                  <a:lnTo>
                    <a:pt x="60134" y="34731"/>
                  </a:lnTo>
                  <a:lnTo>
                    <a:pt x="86468" y="49893"/>
                  </a:lnTo>
                  <a:lnTo>
                    <a:pt x="151492" y="87463"/>
                  </a:lnTo>
                  <a:close/>
                </a:path>
                <a:path w="299720" h="260984">
                  <a:moveTo>
                    <a:pt x="151492" y="87463"/>
                  </a:moveTo>
                  <a:lnTo>
                    <a:pt x="151492" y="260452"/>
                  </a:lnTo>
                  <a:lnTo>
                    <a:pt x="299666" y="175418"/>
                  </a:lnTo>
                  <a:lnTo>
                    <a:pt x="299666" y="1874"/>
                  </a:lnTo>
                  <a:lnTo>
                    <a:pt x="151492" y="87463"/>
                  </a:lnTo>
                  <a:close/>
                </a:path>
              </a:pathLst>
            </a:custGeom>
            <a:ln w="13067">
              <a:solidFill>
                <a:srgbClr val="221F1F"/>
              </a:solidFill>
            </a:ln>
          </p:spPr>
          <p:txBody>
            <a:bodyPr wrap="square" lIns="0" tIns="0" rIns="0" bIns="0" rtlCol="0"/>
            <a:lstStyle/>
            <a:p>
              <a:endParaRPr/>
            </a:p>
          </p:txBody>
        </p:sp>
        <p:sp>
          <p:nvSpPr>
            <p:cNvPr id="73" name="object 73"/>
            <p:cNvSpPr/>
            <p:nvPr/>
          </p:nvSpPr>
          <p:spPr>
            <a:xfrm>
              <a:off x="6143355" y="9349250"/>
              <a:ext cx="299720" cy="173355"/>
            </a:xfrm>
            <a:custGeom>
              <a:avLst/>
              <a:gdLst/>
              <a:ahLst/>
              <a:cxnLst/>
              <a:rect l="l" t="t" r="r" b="b"/>
              <a:pathLst>
                <a:path w="299720" h="173354">
                  <a:moveTo>
                    <a:pt x="148257" y="0"/>
                  </a:moveTo>
                  <a:lnTo>
                    <a:pt x="0" y="85620"/>
                  </a:lnTo>
                  <a:lnTo>
                    <a:pt x="151492" y="173115"/>
                  </a:lnTo>
                  <a:lnTo>
                    <a:pt x="299697" y="87515"/>
                  </a:lnTo>
                  <a:lnTo>
                    <a:pt x="234579" y="49841"/>
                  </a:lnTo>
                  <a:lnTo>
                    <a:pt x="148257" y="0"/>
                  </a:lnTo>
                  <a:close/>
                </a:path>
              </a:pathLst>
            </a:custGeom>
            <a:solidFill>
              <a:srgbClr val="B7B3FF"/>
            </a:solidFill>
          </p:spPr>
          <p:txBody>
            <a:bodyPr wrap="square" lIns="0" tIns="0" rIns="0" bIns="0" rtlCol="0"/>
            <a:lstStyle/>
            <a:p>
              <a:endParaRPr/>
            </a:p>
          </p:txBody>
        </p:sp>
        <p:pic>
          <p:nvPicPr>
            <p:cNvPr id="74" name="object 74"/>
            <p:cNvPicPr/>
            <p:nvPr/>
          </p:nvPicPr>
          <p:blipFill>
            <a:blip r:embed="rId15" cstate="print"/>
            <a:stretch>
              <a:fillRect/>
            </a:stretch>
          </p:blipFill>
          <p:spPr>
            <a:xfrm>
              <a:off x="6143352" y="9434864"/>
              <a:ext cx="299686" cy="260484"/>
            </a:xfrm>
            <a:prstGeom prst="rect">
              <a:avLst/>
            </a:prstGeom>
          </p:spPr>
        </p:pic>
        <p:sp>
          <p:nvSpPr>
            <p:cNvPr id="75" name="object 75"/>
            <p:cNvSpPr/>
            <p:nvPr/>
          </p:nvSpPr>
          <p:spPr>
            <a:xfrm>
              <a:off x="6143355" y="9349250"/>
              <a:ext cx="300355" cy="173355"/>
            </a:xfrm>
            <a:custGeom>
              <a:avLst/>
              <a:gdLst/>
              <a:ahLst/>
              <a:cxnLst/>
              <a:rect l="l" t="t" r="r" b="b"/>
              <a:pathLst>
                <a:path w="300354" h="173354">
                  <a:moveTo>
                    <a:pt x="234579" y="49841"/>
                  </a:moveTo>
                  <a:lnTo>
                    <a:pt x="208286" y="34679"/>
                  </a:lnTo>
                  <a:lnTo>
                    <a:pt x="148257" y="0"/>
                  </a:lnTo>
                  <a:lnTo>
                    <a:pt x="0" y="85620"/>
                  </a:lnTo>
                  <a:lnTo>
                    <a:pt x="60144" y="120341"/>
                  </a:lnTo>
                  <a:lnTo>
                    <a:pt x="86321" y="135493"/>
                  </a:lnTo>
                  <a:lnTo>
                    <a:pt x="151492" y="173115"/>
                  </a:lnTo>
                  <a:lnTo>
                    <a:pt x="299697" y="87515"/>
                  </a:lnTo>
                  <a:lnTo>
                    <a:pt x="234579" y="49841"/>
                  </a:lnTo>
                  <a:close/>
                </a:path>
              </a:pathLst>
            </a:custGeom>
            <a:ln w="13067">
              <a:solidFill>
                <a:srgbClr val="221F1F"/>
              </a:solidFill>
            </a:ln>
          </p:spPr>
          <p:txBody>
            <a:bodyPr wrap="square" lIns="0" tIns="0" rIns="0" bIns="0" rtlCol="0"/>
            <a:lstStyle/>
            <a:p>
              <a:endParaRPr/>
            </a:p>
          </p:txBody>
        </p:sp>
        <p:sp>
          <p:nvSpPr>
            <p:cNvPr id="76" name="object 76"/>
            <p:cNvSpPr/>
            <p:nvPr/>
          </p:nvSpPr>
          <p:spPr>
            <a:xfrm>
              <a:off x="6143350" y="9434866"/>
              <a:ext cx="299720" cy="260985"/>
            </a:xfrm>
            <a:custGeom>
              <a:avLst/>
              <a:gdLst/>
              <a:ahLst/>
              <a:cxnLst/>
              <a:rect l="l" t="t" r="r" b="b"/>
              <a:pathLst>
                <a:path w="299720" h="260984">
                  <a:moveTo>
                    <a:pt x="151492" y="87463"/>
                  </a:moveTo>
                  <a:lnTo>
                    <a:pt x="151492" y="260484"/>
                  </a:lnTo>
                  <a:lnTo>
                    <a:pt x="0" y="173711"/>
                  </a:lnTo>
                  <a:lnTo>
                    <a:pt x="0" y="0"/>
                  </a:lnTo>
                  <a:lnTo>
                    <a:pt x="60134" y="34731"/>
                  </a:lnTo>
                  <a:lnTo>
                    <a:pt x="86468" y="49893"/>
                  </a:lnTo>
                  <a:lnTo>
                    <a:pt x="151492" y="87463"/>
                  </a:lnTo>
                  <a:close/>
                </a:path>
                <a:path w="299720" h="260984">
                  <a:moveTo>
                    <a:pt x="151492" y="87463"/>
                  </a:moveTo>
                  <a:lnTo>
                    <a:pt x="151492" y="260452"/>
                  </a:lnTo>
                  <a:lnTo>
                    <a:pt x="299676" y="175418"/>
                  </a:lnTo>
                  <a:lnTo>
                    <a:pt x="299676" y="1874"/>
                  </a:lnTo>
                  <a:lnTo>
                    <a:pt x="151492" y="87463"/>
                  </a:lnTo>
                  <a:close/>
                </a:path>
              </a:pathLst>
            </a:custGeom>
            <a:ln w="13067">
              <a:solidFill>
                <a:srgbClr val="221F1F"/>
              </a:solidFill>
            </a:ln>
          </p:spPr>
          <p:txBody>
            <a:bodyPr wrap="square" lIns="0" tIns="0" rIns="0" bIns="0" rtlCol="0"/>
            <a:lstStyle/>
            <a:p>
              <a:endParaRPr/>
            </a:p>
          </p:txBody>
        </p:sp>
        <p:sp>
          <p:nvSpPr>
            <p:cNvPr id="77" name="object 77"/>
            <p:cNvSpPr/>
            <p:nvPr/>
          </p:nvSpPr>
          <p:spPr>
            <a:xfrm>
              <a:off x="6589974" y="9349250"/>
              <a:ext cx="299720" cy="173355"/>
            </a:xfrm>
            <a:custGeom>
              <a:avLst/>
              <a:gdLst/>
              <a:ahLst/>
              <a:cxnLst/>
              <a:rect l="l" t="t" r="r" b="b"/>
              <a:pathLst>
                <a:path w="299720" h="173354">
                  <a:moveTo>
                    <a:pt x="148246" y="0"/>
                  </a:moveTo>
                  <a:lnTo>
                    <a:pt x="0" y="85620"/>
                  </a:lnTo>
                  <a:lnTo>
                    <a:pt x="151482" y="173115"/>
                  </a:lnTo>
                  <a:lnTo>
                    <a:pt x="299697" y="87515"/>
                  </a:lnTo>
                  <a:lnTo>
                    <a:pt x="234568" y="49841"/>
                  </a:lnTo>
                  <a:lnTo>
                    <a:pt x="148246" y="0"/>
                  </a:lnTo>
                  <a:close/>
                </a:path>
              </a:pathLst>
            </a:custGeom>
            <a:solidFill>
              <a:srgbClr val="B7B3FF"/>
            </a:solidFill>
          </p:spPr>
          <p:txBody>
            <a:bodyPr wrap="square" lIns="0" tIns="0" rIns="0" bIns="0" rtlCol="0"/>
            <a:lstStyle/>
            <a:p>
              <a:endParaRPr/>
            </a:p>
          </p:txBody>
        </p:sp>
        <p:pic>
          <p:nvPicPr>
            <p:cNvPr id="78" name="object 78"/>
            <p:cNvPicPr/>
            <p:nvPr/>
          </p:nvPicPr>
          <p:blipFill>
            <a:blip r:embed="rId16" cstate="print"/>
            <a:stretch>
              <a:fillRect/>
            </a:stretch>
          </p:blipFill>
          <p:spPr>
            <a:xfrm>
              <a:off x="6589956" y="9434864"/>
              <a:ext cx="299708" cy="260484"/>
            </a:xfrm>
            <a:prstGeom prst="rect">
              <a:avLst/>
            </a:prstGeom>
          </p:spPr>
        </p:pic>
        <p:sp>
          <p:nvSpPr>
            <p:cNvPr id="79" name="object 79"/>
            <p:cNvSpPr/>
            <p:nvPr/>
          </p:nvSpPr>
          <p:spPr>
            <a:xfrm>
              <a:off x="6589974" y="9349250"/>
              <a:ext cx="300355" cy="173355"/>
            </a:xfrm>
            <a:custGeom>
              <a:avLst/>
              <a:gdLst/>
              <a:ahLst/>
              <a:cxnLst/>
              <a:rect l="l" t="t" r="r" b="b"/>
              <a:pathLst>
                <a:path w="300354" h="173354">
                  <a:moveTo>
                    <a:pt x="234568" y="49841"/>
                  </a:moveTo>
                  <a:lnTo>
                    <a:pt x="208276" y="34679"/>
                  </a:lnTo>
                  <a:lnTo>
                    <a:pt x="148246" y="0"/>
                  </a:lnTo>
                  <a:lnTo>
                    <a:pt x="0" y="85620"/>
                  </a:lnTo>
                  <a:lnTo>
                    <a:pt x="60134" y="120341"/>
                  </a:lnTo>
                  <a:lnTo>
                    <a:pt x="86311" y="135493"/>
                  </a:lnTo>
                  <a:lnTo>
                    <a:pt x="151482" y="173115"/>
                  </a:lnTo>
                  <a:lnTo>
                    <a:pt x="299697" y="87515"/>
                  </a:lnTo>
                  <a:lnTo>
                    <a:pt x="234568" y="49841"/>
                  </a:lnTo>
                  <a:close/>
                </a:path>
              </a:pathLst>
            </a:custGeom>
            <a:ln w="13067">
              <a:solidFill>
                <a:srgbClr val="221F1F"/>
              </a:solidFill>
            </a:ln>
          </p:spPr>
          <p:txBody>
            <a:bodyPr wrap="square" lIns="0" tIns="0" rIns="0" bIns="0" rtlCol="0"/>
            <a:lstStyle/>
            <a:p>
              <a:endParaRPr/>
            </a:p>
          </p:txBody>
        </p:sp>
        <p:sp>
          <p:nvSpPr>
            <p:cNvPr id="80" name="object 80"/>
            <p:cNvSpPr/>
            <p:nvPr/>
          </p:nvSpPr>
          <p:spPr>
            <a:xfrm>
              <a:off x="6589968" y="9434866"/>
              <a:ext cx="299720" cy="260985"/>
            </a:xfrm>
            <a:custGeom>
              <a:avLst/>
              <a:gdLst/>
              <a:ahLst/>
              <a:cxnLst/>
              <a:rect l="l" t="t" r="r" b="b"/>
              <a:pathLst>
                <a:path w="299720" h="260984">
                  <a:moveTo>
                    <a:pt x="151492" y="87463"/>
                  </a:moveTo>
                  <a:lnTo>
                    <a:pt x="151492" y="260484"/>
                  </a:lnTo>
                  <a:lnTo>
                    <a:pt x="0" y="173711"/>
                  </a:lnTo>
                  <a:lnTo>
                    <a:pt x="0" y="0"/>
                  </a:lnTo>
                  <a:lnTo>
                    <a:pt x="60134" y="34731"/>
                  </a:lnTo>
                  <a:lnTo>
                    <a:pt x="86468" y="49893"/>
                  </a:lnTo>
                  <a:lnTo>
                    <a:pt x="151492" y="87463"/>
                  </a:lnTo>
                  <a:close/>
                </a:path>
                <a:path w="299720" h="260984">
                  <a:moveTo>
                    <a:pt x="151492" y="87463"/>
                  </a:moveTo>
                  <a:lnTo>
                    <a:pt x="151492" y="260452"/>
                  </a:lnTo>
                  <a:lnTo>
                    <a:pt x="299666" y="175418"/>
                  </a:lnTo>
                  <a:lnTo>
                    <a:pt x="299666" y="1874"/>
                  </a:lnTo>
                  <a:lnTo>
                    <a:pt x="151492" y="87463"/>
                  </a:lnTo>
                  <a:close/>
                </a:path>
              </a:pathLst>
            </a:custGeom>
            <a:ln w="13067">
              <a:solidFill>
                <a:srgbClr val="221F1F"/>
              </a:solidFill>
            </a:ln>
          </p:spPr>
          <p:txBody>
            <a:bodyPr wrap="square" lIns="0" tIns="0" rIns="0" bIns="0" rtlCol="0"/>
            <a:lstStyle/>
            <a:p>
              <a:endParaRPr/>
            </a:p>
          </p:txBody>
        </p:sp>
        <p:pic>
          <p:nvPicPr>
            <p:cNvPr id="81" name="object 81"/>
            <p:cNvPicPr/>
            <p:nvPr/>
          </p:nvPicPr>
          <p:blipFill>
            <a:blip r:embed="rId17" cstate="print"/>
            <a:stretch>
              <a:fillRect/>
            </a:stretch>
          </p:blipFill>
          <p:spPr>
            <a:xfrm>
              <a:off x="5290571" y="8939800"/>
              <a:ext cx="135629" cy="135629"/>
            </a:xfrm>
            <a:prstGeom prst="rect">
              <a:avLst/>
            </a:prstGeom>
          </p:spPr>
        </p:pic>
        <p:pic>
          <p:nvPicPr>
            <p:cNvPr id="82" name="object 82"/>
            <p:cNvPicPr/>
            <p:nvPr/>
          </p:nvPicPr>
          <p:blipFill>
            <a:blip r:embed="rId18" cstate="print"/>
            <a:stretch>
              <a:fillRect/>
            </a:stretch>
          </p:blipFill>
          <p:spPr>
            <a:xfrm>
              <a:off x="6132671" y="8560974"/>
              <a:ext cx="135608" cy="135608"/>
            </a:xfrm>
            <a:prstGeom prst="rect">
              <a:avLst/>
            </a:prstGeom>
          </p:spPr>
        </p:pic>
        <p:pic>
          <p:nvPicPr>
            <p:cNvPr id="83" name="object 83"/>
            <p:cNvPicPr/>
            <p:nvPr/>
          </p:nvPicPr>
          <p:blipFill>
            <a:blip r:embed="rId19" cstate="print"/>
            <a:stretch>
              <a:fillRect/>
            </a:stretch>
          </p:blipFill>
          <p:spPr>
            <a:xfrm>
              <a:off x="5182313" y="8628773"/>
              <a:ext cx="135629" cy="135629"/>
            </a:xfrm>
            <a:prstGeom prst="rect">
              <a:avLst/>
            </a:prstGeom>
          </p:spPr>
        </p:pic>
        <p:pic>
          <p:nvPicPr>
            <p:cNvPr id="84" name="object 84"/>
            <p:cNvPicPr/>
            <p:nvPr/>
          </p:nvPicPr>
          <p:blipFill>
            <a:blip r:embed="rId20" cstate="print"/>
            <a:stretch>
              <a:fillRect/>
            </a:stretch>
          </p:blipFill>
          <p:spPr>
            <a:xfrm>
              <a:off x="4767163" y="8882734"/>
              <a:ext cx="135608" cy="135618"/>
            </a:xfrm>
            <a:prstGeom prst="rect">
              <a:avLst/>
            </a:prstGeom>
          </p:spPr>
        </p:pic>
        <p:pic>
          <p:nvPicPr>
            <p:cNvPr id="85" name="object 85"/>
            <p:cNvPicPr/>
            <p:nvPr/>
          </p:nvPicPr>
          <p:blipFill>
            <a:blip r:embed="rId21" cstate="print"/>
            <a:stretch>
              <a:fillRect/>
            </a:stretch>
          </p:blipFill>
          <p:spPr>
            <a:xfrm>
              <a:off x="4927494" y="8844808"/>
              <a:ext cx="43579" cy="54459"/>
            </a:xfrm>
            <a:prstGeom prst="rect">
              <a:avLst/>
            </a:prstGeom>
          </p:spPr>
        </p:pic>
        <p:pic>
          <p:nvPicPr>
            <p:cNvPr id="86" name="object 86"/>
            <p:cNvPicPr/>
            <p:nvPr/>
          </p:nvPicPr>
          <p:blipFill>
            <a:blip r:embed="rId22" cstate="print"/>
            <a:stretch>
              <a:fillRect/>
            </a:stretch>
          </p:blipFill>
          <p:spPr>
            <a:xfrm>
              <a:off x="6467300" y="8695117"/>
              <a:ext cx="210851" cy="172392"/>
            </a:xfrm>
            <a:prstGeom prst="rect">
              <a:avLst/>
            </a:prstGeom>
          </p:spPr>
        </p:pic>
        <p:pic>
          <p:nvPicPr>
            <p:cNvPr id="87" name="object 87"/>
            <p:cNvPicPr/>
            <p:nvPr/>
          </p:nvPicPr>
          <p:blipFill>
            <a:blip r:embed="rId23" cstate="print"/>
            <a:stretch>
              <a:fillRect/>
            </a:stretch>
          </p:blipFill>
          <p:spPr>
            <a:xfrm>
              <a:off x="5265357" y="8787344"/>
              <a:ext cx="60490" cy="39946"/>
            </a:xfrm>
            <a:prstGeom prst="rect">
              <a:avLst/>
            </a:prstGeom>
          </p:spPr>
        </p:pic>
        <p:pic>
          <p:nvPicPr>
            <p:cNvPr id="88" name="object 88"/>
            <p:cNvPicPr/>
            <p:nvPr/>
          </p:nvPicPr>
          <p:blipFill>
            <a:blip r:embed="rId24" cstate="print"/>
            <a:stretch>
              <a:fillRect/>
            </a:stretch>
          </p:blipFill>
          <p:spPr>
            <a:xfrm>
              <a:off x="5287252" y="8876148"/>
              <a:ext cx="60511" cy="39935"/>
            </a:xfrm>
            <a:prstGeom prst="rect">
              <a:avLst/>
            </a:prstGeom>
          </p:spPr>
        </p:pic>
        <p:pic>
          <p:nvPicPr>
            <p:cNvPr id="89" name="object 89"/>
            <p:cNvPicPr/>
            <p:nvPr/>
          </p:nvPicPr>
          <p:blipFill>
            <a:blip r:embed="rId25" cstate="print"/>
            <a:stretch>
              <a:fillRect/>
            </a:stretch>
          </p:blipFill>
          <p:spPr>
            <a:xfrm>
              <a:off x="6217109" y="8715263"/>
              <a:ext cx="58354" cy="41736"/>
            </a:xfrm>
            <a:prstGeom prst="rect">
              <a:avLst/>
            </a:prstGeom>
          </p:spPr>
        </p:pic>
        <p:pic>
          <p:nvPicPr>
            <p:cNvPr id="90" name="object 90"/>
            <p:cNvPicPr/>
            <p:nvPr/>
          </p:nvPicPr>
          <p:blipFill>
            <a:blip r:embed="rId26" cstate="print"/>
            <a:stretch>
              <a:fillRect/>
            </a:stretch>
          </p:blipFill>
          <p:spPr>
            <a:xfrm>
              <a:off x="6242322" y="8790475"/>
              <a:ext cx="58364" cy="41736"/>
            </a:xfrm>
            <a:prstGeom prst="rect">
              <a:avLst/>
            </a:prstGeom>
          </p:spPr>
        </p:pic>
        <p:pic>
          <p:nvPicPr>
            <p:cNvPr id="91" name="object 91"/>
            <p:cNvPicPr/>
            <p:nvPr/>
          </p:nvPicPr>
          <p:blipFill>
            <a:blip r:embed="rId27" cstate="print"/>
            <a:stretch>
              <a:fillRect/>
            </a:stretch>
          </p:blipFill>
          <p:spPr>
            <a:xfrm>
              <a:off x="6415166" y="8835207"/>
              <a:ext cx="41894" cy="58113"/>
            </a:xfrm>
            <a:prstGeom prst="rect">
              <a:avLst/>
            </a:prstGeom>
          </p:spPr>
        </p:pic>
        <p:pic>
          <p:nvPicPr>
            <p:cNvPr id="92" name="object 92"/>
            <p:cNvPicPr/>
            <p:nvPr/>
          </p:nvPicPr>
          <p:blipFill>
            <a:blip r:embed="rId28" cstate="print"/>
            <a:stretch>
              <a:fillRect/>
            </a:stretch>
          </p:blipFill>
          <p:spPr>
            <a:xfrm>
              <a:off x="6297023" y="8635705"/>
              <a:ext cx="41150" cy="59181"/>
            </a:xfrm>
            <a:prstGeom prst="rect">
              <a:avLst/>
            </a:prstGeom>
          </p:spPr>
        </p:pic>
        <p:sp>
          <p:nvSpPr>
            <p:cNvPr id="93" name="object 93"/>
            <p:cNvSpPr/>
            <p:nvPr/>
          </p:nvSpPr>
          <p:spPr>
            <a:xfrm>
              <a:off x="5265720" y="9124957"/>
              <a:ext cx="90805" cy="114300"/>
            </a:xfrm>
            <a:custGeom>
              <a:avLst/>
              <a:gdLst/>
              <a:ahLst/>
              <a:cxnLst/>
              <a:rect l="l" t="t" r="r" b="b"/>
              <a:pathLst>
                <a:path w="90804" h="114300">
                  <a:moveTo>
                    <a:pt x="0" y="0"/>
                  </a:moveTo>
                  <a:lnTo>
                    <a:pt x="90447" y="113776"/>
                  </a:lnTo>
                </a:path>
              </a:pathLst>
            </a:custGeom>
            <a:ln w="13067">
              <a:solidFill>
                <a:srgbClr val="221F1F"/>
              </a:solidFill>
            </a:ln>
          </p:spPr>
          <p:txBody>
            <a:bodyPr wrap="square" lIns="0" tIns="0" rIns="0" bIns="0" rtlCol="0"/>
            <a:lstStyle/>
            <a:p>
              <a:endParaRPr/>
            </a:p>
          </p:txBody>
        </p:sp>
        <p:sp>
          <p:nvSpPr>
            <p:cNvPr id="94" name="object 94"/>
            <p:cNvSpPr/>
            <p:nvPr/>
          </p:nvSpPr>
          <p:spPr>
            <a:xfrm>
              <a:off x="5328648" y="9215646"/>
              <a:ext cx="50165" cy="45085"/>
            </a:xfrm>
            <a:custGeom>
              <a:avLst/>
              <a:gdLst/>
              <a:ahLst/>
              <a:cxnLst/>
              <a:rect l="l" t="t" r="r" b="b"/>
              <a:pathLst>
                <a:path w="50164" h="45084">
                  <a:moveTo>
                    <a:pt x="49736" y="0"/>
                  </a:moveTo>
                  <a:lnTo>
                    <a:pt x="0" y="39527"/>
                  </a:lnTo>
                  <a:lnTo>
                    <a:pt x="44626" y="44626"/>
                  </a:lnTo>
                  <a:lnTo>
                    <a:pt x="49736" y="0"/>
                  </a:lnTo>
                  <a:close/>
                </a:path>
              </a:pathLst>
            </a:custGeom>
            <a:solidFill>
              <a:srgbClr val="221F1F"/>
            </a:solidFill>
          </p:spPr>
          <p:txBody>
            <a:bodyPr wrap="square" lIns="0" tIns="0" rIns="0" bIns="0" rtlCol="0"/>
            <a:lstStyle/>
            <a:p>
              <a:endParaRPr/>
            </a:p>
          </p:txBody>
        </p:sp>
        <p:sp>
          <p:nvSpPr>
            <p:cNvPr id="95" name="object 95"/>
            <p:cNvSpPr/>
            <p:nvPr/>
          </p:nvSpPr>
          <p:spPr>
            <a:xfrm>
              <a:off x="6281769" y="9019787"/>
              <a:ext cx="9525" cy="173355"/>
            </a:xfrm>
            <a:custGeom>
              <a:avLst/>
              <a:gdLst/>
              <a:ahLst/>
              <a:cxnLst/>
              <a:rect l="l" t="t" r="r" b="b"/>
              <a:pathLst>
                <a:path w="9525" h="173354">
                  <a:moveTo>
                    <a:pt x="9402" y="0"/>
                  </a:moveTo>
                  <a:lnTo>
                    <a:pt x="0" y="172937"/>
                  </a:lnTo>
                </a:path>
              </a:pathLst>
            </a:custGeom>
            <a:ln w="13067">
              <a:solidFill>
                <a:srgbClr val="221F1F"/>
              </a:solidFill>
            </a:ln>
          </p:spPr>
          <p:txBody>
            <a:bodyPr wrap="square" lIns="0" tIns="0" rIns="0" bIns="0" rtlCol="0"/>
            <a:lstStyle/>
            <a:p>
              <a:endParaRPr/>
            </a:p>
          </p:txBody>
        </p:sp>
        <p:sp>
          <p:nvSpPr>
            <p:cNvPr id="96" name="object 96"/>
            <p:cNvSpPr/>
            <p:nvPr/>
          </p:nvSpPr>
          <p:spPr>
            <a:xfrm>
              <a:off x="6250275" y="9186739"/>
              <a:ext cx="63500" cy="33655"/>
            </a:xfrm>
            <a:custGeom>
              <a:avLst/>
              <a:gdLst/>
              <a:ahLst/>
              <a:cxnLst/>
              <a:rect l="l" t="t" r="r" b="b"/>
              <a:pathLst>
                <a:path w="63500" h="33654">
                  <a:moveTo>
                    <a:pt x="0" y="0"/>
                  </a:moveTo>
                  <a:lnTo>
                    <a:pt x="30009" y="33444"/>
                  </a:lnTo>
                  <a:lnTo>
                    <a:pt x="63443" y="3455"/>
                  </a:lnTo>
                  <a:lnTo>
                    <a:pt x="0" y="0"/>
                  </a:lnTo>
                  <a:close/>
                </a:path>
              </a:pathLst>
            </a:custGeom>
            <a:solidFill>
              <a:srgbClr val="221F1F"/>
            </a:solidFill>
          </p:spPr>
          <p:txBody>
            <a:bodyPr wrap="square" lIns="0" tIns="0" rIns="0" bIns="0" rtlCol="0"/>
            <a:lstStyle/>
            <a:p>
              <a:endParaRPr/>
            </a:p>
          </p:txBody>
        </p:sp>
        <p:pic>
          <p:nvPicPr>
            <p:cNvPr id="97" name="object 97"/>
            <p:cNvPicPr/>
            <p:nvPr/>
          </p:nvPicPr>
          <p:blipFill>
            <a:blip r:embed="rId29" cstate="print"/>
            <a:stretch>
              <a:fillRect/>
            </a:stretch>
          </p:blipFill>
          <p:spPr>
            <a:xfrm>
              <a:off x="4298350" y="8557425"/>
              <a:ext cx="885512" cy="631289"/>
            </a:xfrm>
            <a:prstGeom prst="rect">
              <a:avLst/>
            </a:prstGeom>
          </p:spPr>
        </p:pic>
        <p:pic>
          <p:nvPicPr>
            <p:cNvPr id="98" name="object 98"/>
            <p:cNvPicPr/>
            <p:nvPr/>
          </p:nvPicPr>
          <p:blipFill>
            <a:blip r:embed="rId30" cstate="print"/>
            <a:stretch>
              <a:fillRect/>
            </a:stretch>
          </p:blipFill>
          <p:spPr>
            <a:xfrm>
              <a:off x="5317587" y="8509175"/>
              <a:ext cx="1982201" cy="559428"/>
            </a:xfrm>
            <a:prstGeom prst="rect">
              <a:avLst/>
            </a:prstGeom>
          </p:spPr>
        </p:pic>
      </p:grpSp>
      <p:sp>
        <p:nvSpPr>
          <p:cNvPr id="99" name="object 99"/>
          <p:cNvSpPr txBox="1"/>
          <p:nvPr/>
        </p:nvSpPr>
        <p:spPr>
          <a:xfrm>
            <a:off x="10307380" y="2383599"/>
            <a:ext cx="5777865" cy="263017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One</a:t>
            </a:r>
            <a:r>
              <a:rPr sz="1700" spc="4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these</a:t>
            </a:r>
            <a:r>
              <a:rPr sz="1700" spc="40" dirty="0">
                <a:solidFill>
                  <a:srgbClr val="57585B"/>
                </a:solidFill>
                <a:latin typeface="Open Sans"/>
                <a:cs typeface="Open Sans"/>
              </a:rPr>
              <a:t> </a:t>
            </a:r>
            <a:r>
              <a:rPr sz="1700" dirty="0">
                <a:solidFill>
                  <a:srgbClr val="57585B"/>
                </a:solidFill>
                <a:latin typeface="Open Sans"/>
                <a:cs typeface="Open Sans"/>
              </a:rPr>
              <a:t>layers</a:t>
            </a:r>
            <a:r>
              <a:rPr sz="1700" spc="5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called</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0" dirty="0">
                <a:solidFill>
                  <a:srgbClr val="57585B"/>
                </a:solidFill>
                <a:latin typeface="Open Sans"/>
                <a:cs typeface="Open Sans"/>
              </a:rPr>
              <a:t> </a:t>
            </a:r>
            <a:r>
              <a:rPr sz="1700" spc="-20" dirty="0">
                <a:solidFill>
                  <a:srgbClr val="57585B"/>
                </a:solidFill>
                <a:latin typeface="Open Sans"/>
                <a:cs typeface="Open Sans"/>
              </a:rPr>
              <a:t>This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super-fast</a:t>
            </a:r>
            <a:r>
              <a:rPr sz="1700" spc="40" dirty="0">
                <a:solidFill>
                  <a:srgbClr val="57585B"/>
                </a:solidFill>
                <a:latin typeface="Open Sans"/>
                <a:cs typeface="Open Sans"/>
              </a:rPr>
              <a:t> </a:t>
            </a:r>
            <a:r>
              <a:rPr sz="1700" dirty="0">
                <a:solidFill>
                  <a:srgbClr val="57585B"/>
                </a:solidFill>
                <a:latin typeface="Open Sans"/>
                <a:cs typeface="Open Sans"/>
              </a:rPr>
              <a:t>highway</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0" dirty="0">
                <a:solidFill>
                  <a:srgbClr val="57585B"/>
                </a:solidFill>
                <a:latin typeface="Open Sans"/>
                <a:cs typeface="Open Sans"/>
              </a:rPr>
              <a:t> </a:t>
            </a:r>
            <a:r>
              <a:rPr sz="1700" dirty="0">
                <a:solidFill>
                  <a:srgbClr val="57585B"/>
                </a:solidFill>
                <a:latin typeface="Open Sans"/>
                <a:cs typeface="Open Sans"/>
              </a:rPr>
              <a:t>helping</a:t>
            </a:r>
            <a:r>
              <a:rPr sz="1700" spc="40" dirty="0">
                <a:solidFill>
                  <a:srgbClr val="57585B"/>
                </a:solidFill>
                <a:latin typeface="Open Sans"/>
                <a:cs typeface="Open Sans"/>
              </a:rPr>
              <a:t> </a:t>
            </a:r>
            <a:r>
              <a:rPr sz="1700" spc="-10" dirty="0">
                <a:solidFill>
                  <a:srgbClr val="57585B"/>
                </a:solidFill>
                <a:latin typeface="Open Sans"/>
                <a:cs typeface="Open Sans"/>
              </a:rPr>
              <a:t>people </a:t>
            </a:r>
            <a:r>
              <a:rPr sz="1700" dirty="0">
                <a:solidFill>
                  <a:srgbClr val="57585B"/>
                </a:solidFill>
                <a:latin typeface="Open Sans"/>
                <a:cs typeface="Open Sans"/>
              </a:rPr>
              <a:t>send</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receive</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quickly</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45" dirty="0">
                <a:solidFill>
                  <a:srgbClr val="57585B"/>
                </a:solidFill>
                <a:latin typeface="Open Sans"/>
                <a:cs typeface="Open Sans"/>
              </a:rPr>
              <a:t> </a:t>
            </a:r>
            <a:r>
              <a:rPr sz="1700" dirty="0">
                <a:solidFill>
                  <a:srgbClr val="57585B"/>
                </a:solidFill>
                <a:latin typeface="Open Sans"/>
                <a:cs typeface="Open Sans"/>
              </a:rPr>
              <a:t>very</a:t>
            </a:r>
            <a:r>
              <a:rPr sz="1700" spc="40" dirty="0">
                <a:solidFill>
                  <a:srgbClr val="57585B"/>
                </a:solidFill>
                <a:latin typeface="Open Sans"/>
                <a:cs typeface="Open Sans"/>
              </a:rPr>
              <a:t> </a:t>
            </a:r>
            <a:r>
              <a:rPr sz="1700" dirty="0">
                <a:solidFill>
                  <a:srgbClr val="57585B"/>
                </a:solidFill>
                <a:latin typeface="Open Sans"/>
                <a:cs typeface="Open Sans"/>
              </a:rPr>
              <a:t>low</a:t>
            </a:r>
            <a:r>
              <a:rPr sz="1700" spc="45" dirty="0">
                <a:solidFill>
                  <a:srgbClr val="57585B"/>
                </a:solidFill>
                <a:latin typeface="Open Sans"/>
                <a:cs typeface="Open Sans"/>
              </a:rPr>
              <a:t> </a:t>
            </a:r>
            <a:r>
              <a:rPr sz="1700" spc="-10" dirty="0">
                <a:solidFill>
                  <a:srgbClr val="57585B"/>
                </a:solidFill>
                <a:latin typeface="Open Sans"/>
                <a:cs typeface="Open Sans"/>
              </a:rPr>
              <a:t>fees.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allows</a:t>
            </a:r>
            <a:r>
              <a:rPr sz="1700" spc="50" dirty="0">
                <a:solidFill>
                  <a:srgbClr val="57585B"/>
                </a:solidFill>
                <a:latin typeface="Open Sans"/>
                <a:cs typeface="Open Sans"/>
              </a:rPr>
              <a:t> </a:t>
            </a:r>
            <a:r>
              <a:rPr sz="1700" dirty="0">
                <a:solidFill>
                  <a:srgbClr val="57585B"/>
                </a:solidFill>
                <a:latin typeface="Open Sans"/>
                <a:cs typeface="Open Sans"/>
              </a:rPr>
              <a:t>users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make</a:t>
            </a:r>
            <a:r>
              <a:rPr sz="1700" spc="45" dirty="0">
                <a:solidFill>
                  <a:srgbClr val="57585B"/>
                </a:solidFill>
                <a:latin typeface="Open Sans"/>
                <a:cs typeface="Open Sans"/>
              </a:rPr>
              <a:t> </a:t>
            </a:r>
            <a:r>
              <a:rPr sz="1700" dirty="0">
                <a:solidFill>
                  <a:srgbClr val="57585B"/>
                </a:solidFill>
                <a:latin typeface="Open Sans"/>
                <a:cs typeface="Open Sans"/>
              </a:rPr>
              <a:t>instant,</a:t>
            </a:r>
            <a:r>
              <a:rPr sz="1700" spc="45" dirty="0">
                <a:solidFill>
                  <a:srgbClr val="57585B"/>
                </a:solidFill>
                <a:latin typeface="Open Sans"/>
                <a:cs typeface="Open Sans"/>
              </a:rPr>
              <a:t> </a:t>
            </a:r>
            <a:r>
              <a:rPr sz="1700" dirty="0">
                <a:solidFill>
                  <a:srgbClr val="57585B"/>
                </a:solidFill>
                <a:latin typeface="Open Sans"/>
                <a:cs typeface="Open Sans"/>
              </a:rPr>
              <a:t>small</a:t>
            </a:r>
            <a:r>
              <a:rPr sz="1700" spc="50" dirty="0">
                <a:solidFill>
                  <a:srgbClr val="57585B"/>
                </a:solidFill>
                <a:latin typeface="Open Sans"/>
                <a:cs typeface="Open Sans"/>
              </a:rPr>
              <a:t> </a:t>
            </a:r>
            <a:r>
              <a:rPr sz="1700" dirty="0">
                <a:solidFill>
                  <a:srgbClr val="57585B"/>
                </a:solidFill>
                <a:latin typeface="Open Sans"/>
                <a:cs typeface="Open Sans"/>
              </a:rPr>
              <a:t>transactions</a:t>
            </a:r>
            <a:r>
              <a:rPr sz="1700" spc="50" dirty="0">
                <a:solidFill>
                  <a:srgbClr val="57585B"/>
                </a:solidFill>
                <a:latin typeface="Open Sans"/>
                <a:cs typeface="Open Sans"/>
              </a:rPr>
              <a:t> </a:t>
            </a:r>
            <a:r>
              <a:rPr sz="1700" spc="-25" dirty="0">
                <a:solidFill>
                  <a:srgbClr val="57585B"/>
                </a:solidFill>
                <a:latin typeface="Open Sans"/>
                <a:cs typeface="Open Sans"/>
              </a:rPr>
              <a:t>on</a:t>
            </a:r>
            <a:r>
              <a:rPr sz="1700" spc="500" dirty="0">
                <a:solidFill>
                  <a:srgbClr val="57585B"/>
                </a:solidFill>
                <a:latin typeface="Open Sans"/>
                <a:cs typeface="Open Sans"/>
              </a:rPr>
              <a:t> </a:t>
            </a:r>
            <a:r>
              <a:rPr sz="1700" dirty="0">
                <a:solidFill>
                  <a:srgbClr val="57585B"/>
                </a:solidFill>
                <a:latin typeface="Open Sans"/>
                <a:cs typeface="Open Sans"/>
              </a:rPr>
              <a:t>top</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regular</a:t>
            </a:r>
            <a:r>
              <a:rPr sz="1700" spc="4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0" dirty="0">
                <a:solidFill>
                  <a:srgbClr val="57585B"/>
                </a:solidFill>
                <a:latin typeface="Open Sans"/>
                <a:cs typeface="Open Sans"/>
              </a:rPr>
              <a:t> </a:t>
            </a: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makes</a:t>
            </a:r>
            <a:r>
              <a:rPr sz="1700" spc="45" dirty="0">
                <a:solidFill>
                  <a:srgbClr val="57585B"/>
                </a:solidFill>
                <a:latin typeface="Open Sans"/>
                <a:cs typeface="Open Sans"/>
              </a:rPr>
              <a:t> </a:t>
            </a:r>
            <a:r>
              <a:rPr sz="1700" dirty="0">
                <a:solidFill>
                  <a:srgbClr val="57585B"/>
                </a:solidFill>
                <a:latin typeface="Open Sans"/>
                <a:cs typeface="Open Sans"/>
              </a:rPr>
              <a:t>buying</a:t>
            </a:r>
            <a:r>
              <a:rPr sz="1700" spc="4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coffee</a:t>
            </a:r>
            <a:r>
              <a:rPr sz="1700" spc="35" dirty="0">
                <a:solidFill>
                  <a:srgbClr val="57585B"/>
                </a:solidFill>
                <a:latin typeface="Open Sans"/>
                <a:cs typeface="Open Sans"/>
              </a:rPr>
              <a:t> </a:t>
            </a:r>
            <a:r>
              <a:rPr sz="1700" dirty="0">
                <a:solidFill>
                  <a:srgbClr val="57585B"/>
                </a:solidFill>
                <a:latin typeface="Open Sans"/>
                <a:cs typeface="Open Sans"/>
              </a:rPr>
              <a:t>or</a:t>
            </a:r>
            <a:r>
              <a:rPr sz="1700" spc="35" dirty="0">
                <a:solidFill>
                  <a:srgbClr val="57585B"/>
                </a:solidFill>
                <a:latin typeface="Open Sans"/>
                <a:cs typeface="Open Sans"/>
              </a:rPr>
              <a:t> </a:t>
            </a:r>
            <a:r>
              <a:rPr sz="1700" dirty="0">
                <a:solidFill>
                  <a:srgbClr val="57585B"/>
                </a:solidFill>
                <a:latin typeface="Open Sans"/>
                <a:cs typeface="Open Sans"/>
              </a:rPr>
              <a:t>paying</a:t>
            </a:r>
            <a:r>
              <a:rPr sz="1700" spc="3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friend</a:t>
            </a:r>
            <a:r>
              <a:rPr sz="1700" spc="40" dirty="0">
                <a:solidFill>
                  <a:srgbClr val="57585B"/>
                </a:solidFill>
                <a:latin typeface="Open Sans"/>
                <a:cs typeface="Open Sans"/>
              </a:rPr>
              <a:t> </a:t>
            </a:r>
            <a:r>
              <a:rPr sz="1700" dirty="0">
                <a:solidFill>
                  <a:srgbClr val="57585B"/>
                </a:solidFill>
                <a:latin typeface="Open Sans"/>
                <a:cs typeface="Open Sans"/>
              </a:rPr>
              <a:t>simple</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spc="-10" dirty="0">
                <a:solidFill>
                  <a:srgbClr val="57585B"/>
                </a:solidFill>
                <a:latin typeface="Open Sans"/>
                <a:cs typeface="Open Sans"/>
              </a:rPr>
              <a:t>fast!</a:t>
            </a:r>
            <a:endParaRPr sz="1700" dirty="0">
              <a:latin typeface="Open Sans"/>
              <a:cs typeface="Open Sans"/>
            </a:endParaRPr>
          </a:p>
          <a:p>
            <a:pPr marL="12700" marR="92710">
              <a:lnSpc>
                <a:spcPct val="101800"/>
              </a:lnSpc>
              <a:spcBef>
                <a:spcPts val="1805"/>
              </a:spcBef>
            </a:pPr>
            <a:r>
              <a:rPr sz="1700" dirty="0">
                <a:solidFill>
                  <a:srgbClr val="57585B"/>
                </a:solidFill>
                <a:latin typeface="Open Sans"/>
                <a:cs typeface="Open Sans"/>
              </a:rPr>
              <a:t>Remember:</a:t>
            </a:r>
            <a:r>
              <a:rPr sz="1700" spc="3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satoshi</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smallest</a:t>
            </a:r>
            <a:r>
              <a:rPr sz="1700" spc="40" dirty="0">
                <a:solidFill>
                  <a:srgbClr val="57585B"/>
                </a:solidFill>
                <a:latin typeface="Open Sans"/>
                <a:cs typeface="Open Sans"/>
              </a:rPr>
              <a:t> </a:t>
            </a:r>
            <a:r>
              <a:rPr sz="1700" dirty="0">
                <a:solidFill>
                  <a:srgbClr val="57585B"/>
                </a:solidFill>
                <a:latin typeface="Open Sans"/>
                <a:cs typeface="Open Sans"/>
              </a:rPr>
              <a:t>coin</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Just</a:t>
            </a:r>
            <a:r>
              <a:rPr sz="1700" spc="45"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dollar</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be</a:t>
            </a:r>
            <a:r>
              <a:rPr sz="1700" spc="45" dirty="0">
                <a:solidFill>
                  <a:srgbClr val="57585B"/>
                </a:solidFill>
                <a:latin typeface="Open Sans"/>
                <a:cs typeface="Open Sans"/>
              </a:rPr>
              <a:t> </a:t>
            </a:r>
            <a:r>
              <a:rPr sz="1700" dirty="0">
                <a:solidFill>
                  <a:srgbClr val="57585B"/>
                </a:solidFill>
                <a:latin typeface="Open Sans"/>
                <a:cs typeface="Open Sans"/>
              </a:rPr>
              <a:t>broken</a:t>
            </a:r>
            <a:r>
              <a:rPr sz="1700" spc="40" dirty="0">
                <a:solidFill>
                  <a:srgbClr val="57585B"/>
                </a:solidFill>
                <a:latin typeface="Open Sans"/>
                <a:cs typeface="Open Sans"/>
              </a:rPr>
              <a:t> </a:t>
            </a:r>
            <a:r>
              <a:rPr sz="1700" dirty="0">
                <a:solidFill>
                  <a:srgbClr val="57585B"/>
                </a:solidFill>
                <a:latin typeface="Open Sans"/>
                <a:cs typeface="Open Sans"/>
              </a:rPr>
              <a:t>into</a:t>
            </a:r>
            <a:r>
              <a:rPr sz="1700" spc="40" dirty="0">
                <a:solidFill>
                  <a:srgbClr val="57585B"/>
                </a:solidFill>
                <a:latin typeface="Open Sans"/>
                <a:cs typeface="Open Sans"/>
              </a:rPr>
              <a:t> </a:t>
            </a:r>
            <a:r>
              <a:rPr sz="1700" dirty="0">
                <a:solidFill>
                  <a:srgbClr val="57585B"/>
                </a:solidFill>
                <a:latin typeface="Open Sans"/>
                <a:cs typeface="Open Sans"/>
              </a:rPr>
              <a:t>cents,</a:t>
            </a:r>
            <a:r>
              <a:rPr sz="1700" spc="40"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spc="-10" dirty="0">
                <a:solidFill>
                  <a:srgbClr val="57585B"/>
                </a:solidFill>
                <a:latin typeface="Open Sans"/>
                <a:cs typeface="Open Sans"/>
              </a:rPr>
              <a:t>bitcoin </a:t>
            </a:r>
            <a:r>
              <a:rPr sz="1700" dirty="0">
                <a:solidFill>
                  <a:srgbClr val="57585B"/>
                </a:solidFill>
                <a:latin typeface="Open Sans"/>
                <a:cs typeface="Open Sans"/>
              </a:rPr>
              <a:t>can</a:t>
            </a:r>
            <a:r>
              <a:rPr sz="1700" spc="35" dirty="0">
                <a:solidFill>
                  <a:srgbClr val="57585B"/>
                </a:solidFill>
                <a:latin typeface="Open Sans"/>
                <a:cs typeface="Open Sans"/>
              </a:rPr>
              <a:t> </a:t>
            </a:r>
            <a:r>
              <a:rPr sz="1700" dirty="0">
                <a:solidFill>
                  <a:srgbClr val="57585B"/>
                </a:solidFill>
                <a:latin typeface="Open Sans"/>
                <a:cs typeface="Open Sans"/>
              </a:rPr>
              <a:t>be</a:t>
            </a:r>
            <a:r>
              <a:rPr sz="1700" spc="40" dirty="0">
                <a:solidFill>
                  <a:srgbClr val="57585B"/>
                </a:solidFill>
                <a:latin typeface="Open Sans"/>
                <a:cs typeface="Open Sans"/>
              </a:rPr>
              <a:t> </a:t>
            </a:r>
            <a:r>
              <a:rPr sz="1700" dirty="0">
                <a:solidFill>
                  <a:srgbClr val="57585B"/>
                </a:solidFill>
                <a:latin typeface="Open Sans"/>
                <a:cs typeface="Open Sans"/>
              </a:rPr>
              <a:t>split</a:t>
            </a:r>
            <a:r>
              <a:rPr sz="1700" spc="40" dirty="0">
                <a:solidFill>
                  <a:srgbClr val="57585B"/>
                </a:solidFill>
                <a:latin typeface="Open Sans"/>
                <a:cs typeface="Open Sans"/>
              </a:rPr>
              <a:t> </a:t>
            </a:r>
            <a:r>
              <a:rPr sz="1700" dirty="0">
                <a:solidFill>
                  <a:srgbClr val="57585B"/>
                </a:solidFill>
                <a:latin typeface="Open Sans"/>
                <a:cs typeface="Open Sans"/>
              </a:rPr>
              <a:t>into</a:t>
            </a:r>
            <a:r>
              <a:rPr sz="1700" spc="35" dirty="0">
                <a:solidFill>
                  <a:srgbClr val="57585B"/>
                </a:solidFill>
                <a:latin typeface="Open Sans"/>
                <a:cs typeface="Open Sans"/>
              </a:rPr>
              <a:t> </a:t>
            </a:r>
            <a:r>
              <a:rPr sz="1700" dirty="0">
                <a:solidFill>
                  <a:srgbClr val="57585B"/>
                </a:solidFill>
                <a:latin typeface="Open Sans"/>
                <a:cs typeface="Open Sans"/>
              </a:rPr>
              <a:t>smaller</a:t>
            </a:r>
            <a:r>
              <a:rPr sz="1700" spc="40" dirty="0">
                <a:solidFill>
                  <a:srgbClr val="57585B"/>
                </a:solidFill>
                <a:latin typeface="Open Sans"/>
                <a:cs typeface="Open Sans"/>
              </a:rPr>
              <a:t> </a:t>
            </a:r>
            <a:r>
              <a:rPr sz="1700" dirty="0">
                <a:solidFill>
                  <a:srgbClr val="57585B"/>
                </a:solidFill>
                <a:latin typeface="Open Sans"/>
                <a:cs typeface="Open Sans"/>
              </a:rPr>
              <a:t>units</a:t>
            </a:r>
            <a:r>
              <a:rPr sz="1700" spc="35" dirty="0">
                <a:solidFill>
                  <a:srgbClr val="57585B"/>
                </a:solidFill>
                <a:latin typeface="Open Sans"/>
                <a:cs typeface="Open Sans"/>
              </a:rPr>
              <a:t> </a:t>
            </a:r>
            <a:r>
              <a:rPr sz="1700" dirty="0">
                <a:solidFill>
                  <a:srgbClr val="57585B"/>
                </a:solidFill>
                <a:latin typeface="Open Sans"/>
                <a:cs typeface="Open Sans"/>
              </a:rPr>
              <a:t>called</a:t>
            </a:r>
            <a:r>
              <a:rPr sz="1700" spc="35" dirty="0">
                <a:solidFill>
                  <a:srgbClr val="57585B"/>
                </a:solidFill>
                <a:latin typeface="Open Sans"/>
                <a:cs typeface="Open Sans"/>
              </a:rPr>
              <a:t> </a:t>
            </a:r>
            <a:r>
              <a:rPr sz="1700" spc="-10" dirty="0">
                <a:solidFill>
                  <a:srgbClr val="57585B"/>
                </a:solidFill>
                <a:latin typeface="Open Sans"/>
                <a:cs typeface="Open Sans"/>
              </a:rPr>
              <a:t>satoshis.</a:t>
            </a:r>
            <a:endParaRPr sz="1700" dirty="0">
              <a:latin typeface="Open Sans"/>
              <a:cs typeface="Open Sans"/>
            </a:endParaRPr>
          </a:p>
        </p:txBody>
      </p:sp>
      <p:sp>
        <p:nvSpPr>
          <p:cNvPr id="100" name="object 100"/>
          <p:cNvSpPr txBox="1"/>
          <p:nvPr/>
        </p:nvSpPr>
        <p:spPr>
          <a:xfrm>
            <a:off x="10307380" y="5217523"/>
            <a:ext cx="860552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equals</a:t>
            </a:r>
            <a:r>
              <a:rPr sz="1700" spc="50" dirty="0">
                <a:solidFill>
                  <a:srgbClr val="57585B"/>
                </a:solidFill>
                <a:latin typeface="Open Sans"/>
                <a:cs typeface="Open Sans"/>
              </a:rPr>
              <a:t> </a:t>
            </a:r>
            <a:r>
              <a:rPr sz="1700" dirty="0">
                <a:solidFill>
                  <a:srgbClr val="57585B"/>
                </a:solidFill>
                <a:latin typeface="Open Sans"/>
                <a:cs typeface="Open Sans"/>
              </a:rPr>
              <a:t>100</a:t>
            </a:r>
            <a:r>
              <a:rPr sz="1700" spc="45" dirty="0">
                <a:solidFill>
                  <a:srgbClr val="57585B"/>
                </a:solidFill>
                <a:latin typeface="Open Sans"/>
                <a:cs typeface="Open Sans"/>
              </a:rPr>
              <a:t> </a:t>
            </a:r>
            <a:r>
              <a:rPr sz="1700" dirty="0">
                <a:solidFill>
                  <a:srgbClr val="57585B"/>
                </a:solidFill>
                <a:latin typeface="Open Sans"/>
                <a:cs typeface="Open Sans"/>
              </a:rPr>
              <a:t>million</a:t>
            </a:r>
            <a:r>
              <a:rPr sz="1700" spc="50" dirty="0">
                <a:solidFill>
                  <a:srgbClr val="57585B"/>
                </a:solidFill>
                <a:latin typeface="Open Sans"/>
                <a:cs typeface="Open Sans"/>
              </a:rPr>
              <a:t> </a:t>
            </a:r>
            <a:r>
              <a:rPr sz="1700" dirty="0">
                <a:solidFill>
                  <a:srgbClr val="57585B"/>
                </a:solidFill>
                <a:latin typeface="Open Sans"/>
                <a:cs typeface="Open Sans"/>
              </a:rPr>
              <a:t>satoshis,</a:t>
            </a:r>
            <a:r>
              <a:rPr sz="1700" spc="55" dirty="0">
                <a:solidFill>
                  <a:srgbClr val="57585B"/>
                </a:solidFill>
                <a:latin typeface="Open Sans"/>
                <a:cs typeface="Open Sans"/>
              </a:rPr>
              <a:t> </a:t>
            </a:r>
            <a:r>
              <a:rPr sz="1700" dirty="0">
                <a:solidFill>
                  <a:srgbClr val="57585B"/>
                </a:solidFill>
                <a:latin typeface="Open Sans"/>
                <a:cs typeface="Open Sans"/>
              </a:rPr>
              <a:t>making</a:t>
            </a:r>
            <a:r>
              <a:rPr sz="1700" spc="45" dirty="0">
                <a:solidFill>
                  <a:srgbClr val="57585B"/>
                </a:solidFill>
                <a:latin typeface="Open Sans"/>
                <a:cs typeface="Open Sans"/>
              </a:rPr>
              <a:t> </a:t>
            </a:r>
            <a:r>
              <a:rPr sz="1700" dirty="0">
                <a:solidFill>
                  <a:srgbClr val="57585B"/>
                </a:solidFill>
                <a:latin typeface="Open Sans"/>
                <a:cs typeface="Open Sans"/>
              </a:rPr>
              <a:t>satoshis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tiniest</a:t>
            </a:r>
            <a:r>
              <a:rPr sz="1700" spc="55" dirty="0">
                <a:solidFill>
                  <a:srgbClr val="57585B"/>
                </a:solidFill>
                <a:latin typeface="Open Sans"/>
                <a:cs typeface="Open Sans"/>
              </a:rPr>
              <a:t> </a:t>
            </a:r>
            <a:r>
              <a:rPr sz="1700" dirty="0">
                <a:solidFill>
                  <a:srgbClr val="57585B"/>
                </a:solidFill>
                <a:latin typeface="Open Sans"/>
                <a:cs typeface="Open Sans"/>
              </a:rPr>
              <a:t>bits</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value</a:t>
            </a:r>
            <a:r>
              <a:rPr sz="1700" spc="45"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system.</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chapter,</a:t>
            </a:r>
            <a:r>
              <a:rPr sz="1700" spc="45" dirty="0">
                <a:solidFill>
                  <a:srgbClr val="57585B"/>
                </a:solidFill>
                <a:latin typeface="Open Sans"/>
                <a:cs typeface="Open Sans"/>
              </a:rPr>
              <a:t> </a:t>
            </a:r>
            <a:r>
              <a:rPr sz="1700" dirty="0">
                <a:solidFill>
                  <a:srgbClr val="57585B"/>
                </a:solidFill>
                <a:latin typeface="Open Sans"/>
                <a:cs typeface="Open Sans"/>
              </a:rPr>
              <a:t>when</a:t>
            </a:r>
            <a:r>
              <a:rPr sz="1700" spc="50" dirty="0">
                <a:solidFill>
                  <a:srgbClr val="57585B"/>
                </a:solidFill>
                <a:latin typeface="Open Sans"/>
                <a:cs typeface="Open Sans"/>
              </a:rPr>
              <a:t> </a:t>
            </a:r>
            <a:r>
              <a:rPr sz="1700" dirty="0">
                <a:solidFill>
                  <a:srgbClr val="57585B"/>
                </a:solidFill>
                <a:latin typeface="Open Sans"/>
                <a:cs typeface="Open Sans"/>
              </a:rPr>
              <a:t>we</a:t>
            </a:r>
            <a:r>
              <a:rPr sz="1700" spc="45" dirty="0">
                <a:solidFill>
                  <a:srgbClr val="57585B"/>
                </a:solidFill>
                <a:latin typeface="Open Sans"/>
                <a:cs typeface="Open Sans"/>
              </a:rPr>
              <a:t> </a:t>
            </a:r>
            <a:r>
              <a:rPr sz="1700" dirty="0">
                <a:solidFill>
                  <a:srgbClr val="57585B"/>
                </a:solidFill>
                <a:latin typeface="Open Sans"/>
                <a:cs typeface="Open Sans"/>
              </a:rPr>
              <a:t>talk</a:t>
            </a:r>
            <a:r>
              <a:rPr sz="1700" spc="50" dirty="0">
                <a:solidFill>
                  <a:srgbClr val="57585B"/>
                </a:solidFill>
                <a:latin typeface="Open Sans"/>
                <a:cs typeface="Open Sans"/>
              </a:rPr>
              <a:t> </a:t>
            </a:r>
            <a:r>
              <a:rPr sz="1700" dirty="0">
                <a:solidFill>
                  <a:srgbClr val="57585B"/>
                </a:solidFill>
                <a:latin typeface="Open Sans"/>
                <a:cs typeface="Open Sans"/>
              </a:rPr>
              <a:t>about</a:t>
            </a:r>
            <a:r>
              <a:rPr sz="1700" spc="50" dirty="0">
                <a:solidFill>
                  <a:srgbClr val="57585B"/>
                </a:solidFill>
                <a:latin typeface="Open Sans"/>
                <a:cs typeface="Open Sans"/>
              </a:rPr>
              <a:t> </a:t>
            </a:r>
            <a:r>
              <a:rPr sz="1700" dirty="0">
                <a:solidFill>
                  <a:srgbClr val="57585B"/>
                </a:solidFill>
                <a:latin typeface="Open Sans"/>
                <a:cs typeface="Open Sans"/>
              </a:rPr>
              <a:t>sending</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through</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we'll</a:t>
            </a:r>
            <a:r>
              <a:rPr sz="1700" spc="50" dirty="0">
                <a:solidFill>
                  <a:srgbClr val="57585B"/>
                </a:solidFill>
                <a:latin typeface="Open Sans"/>
                <a:cs typeface="Open Sans"/>
              </a:rPr>
              <a:t> </a:t>
            </a:r>
            <a:r>
              <a:rPr sz="1700" dirty="0">
                <a:solidFill>
                  <a:srgbClr val="57585B"/>
                </a:solidFill>
                <a:latin typeface="Open Sans"/>
                <a:cs typeface="Open Sans"/>
              </a:rPr>
              <a:t>call</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"sending</a:t>
            </a:r>
            <a:r>
              <a:rPr sz="1700" spc="50" dirty="0">
                <a:solidFill>
                  <a:srgbClr val="57585B"/>
                </a:solidFill>
                <a:latin typeface="Open Sans"/>
                <a:cs typeface="Open Sans"/>
              </a:rPr>
              <a:t> </a:t>
            </a:r>
            <a:r>
              <a:rPr sz="1700" dirty="0">
                <a:solidFill>
                  <a:srgbClr val="57585B"/>
                </a:solidFill>
                <a:latin typeface="Open Sans"/>
                <a:cs typeface="Open Sans"/>
              </a:rPr>
              <a:t>sats,"</a:t>
            </a:r>
            <a:r>
              <a:rPr sz="1700" spc="50" dirty="0">
                <a:solidFill>
                  <a:srgbClr val="57585B"/>
                </a:solidFill>
                <a:latin typeface="Open Sans"/>
                <a:cs typeface="Open Sans"/>
              </a:rPr>
              <a:t> </a:t>
            </a:r>
            <a:r>
              <a:rPr sz="1700" dirty="0">
                <a:solidFill>
                  <a:srgbClr val="57585B"/>
                </a:solidFill>
                <a:latin typeface="Open Sans"/>
                <a:cs typeface="Open Sans"/>
              </a:rPr>
              <a:t>which</a:t>
            </a:r>
            <a:r>
              <a:rPr sz="1700" spc="50"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just</a:t>
            </a:r>
            <a:r>
              <a:rPr sz="1700" spc="50" dirty="0">
                <a:solidFill>
                  <a:srgbClr val="57585B"/>
                </a:solidFill>
                <a:latin typeface="Open Sans"/>
                <a:cs typeface="Open Sans"/>
              </a:rPr>
              <a:t> </a:t>
            </a:r>
            <a:r>
              <a:rPr sz="1700" dirty="0">
                <a:solidFill>
                  <a:srgbClr val="57585B"/>
                </a:solidFill>
                <a:latin typeface="Open Sans"/>
                <a:cs typeface="Open Sans"/>
              </a:rPr>
              <a:t>smaller</a:t>
            </a:r>
            <a:r>
              <a:rPr sz="1700" spc="45" dirty="0">
                <a:solidFill>
                  <a:srgbClr val="57585B"/>
                </a:solidFill>
                <a:latin typeface="Open Sans"/>
                <a:cs typeface="Open Sans"/>
              </a:rPr>
              <a:t> </a:t>
            </a:r>
            <a:r>
              <a:rPr sz="1700" dirty="0">
                <a:solidFill>
                  <a:srgbClr val="57585B"/>
                </a:solidFill>
                <a:latin typeface="Open Sans"/>
                <a:cs typeface="Open Sans"/>
              </a:rPr>
              <a:t>parts</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spc="-50" dirty="0">
                <a:solidFill>
                  <a:srgbClr val="57585B"/>
                </a:solidFill>
                <a:latin typeface="Open Sans"/>
                <a:cs typeface="Open Sans"/>
              </a:rPr>
              <a:t>a </a:t>
            </a:r>
            <a:r>
              <a:rPr sz="1700" spc="-10" dirty="0">
                <a:solidFill>
                  <a:srgbClr val="57585B"/>
                </a:solidFill>
                <a:latin typeface="Open Sans"/>
                <a:cs typeface="Open Sans"/>
              </a:rPr>
              <a:t>bitcoin.</a:t>
            </a:r>
            <a:endParaRPr sz="1700">
              <a:latin typeface="Open Sans"/>
              <a:cs typeface="Open Sans"/>
            </a:endParaRPr>
          </a:p>
        </p:txBody>
      </p:sp>
      <p:sp>
        <p:nvSpPr>
          <p:cNvPr id="101" name="object 101"/>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102" name="object 102"/>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103" name="object 103"/>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104" name="object 10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866900"/>
            <a:chOff x="0" y="0"/>
            <a:chExt cx="20104100" cy="1866900"/>
          </a:xfrm>
        </p:grpSpPr>
        <p:pic>
          <p:nvPicPr>
            <p:cNvPr id="3" name="object 3"/>
            <p:cNvPicPr/>
            <p:nvPr/>
          </p:nvPicPr>
          <p:blipFill>
            <a:blip r:embed="rId2" cstate="print"/>
            <a:stretch>
              <a:fillRect/>
            </a:stretch>
          </p:blipFill>
          <p:spPr>
            <a:xfrm>
              <a:off x="0" y="0"/>
              <a:ext cx="20104099" cy="1866592"/>
            </a:xfrm>
            <a:prstGeom prst="rect">
              <a:avLst/>
            </a:prstGeom>
          </p:spPr>
        </p:pic>
        <p:pic>
          <p:nvPicPr>
            <p:cNvPr id="4" name="object 4"/>
            <p:cNvPicPr/>
            <p:nvPr/>
          </p:nvPicPr>
          <p:blipFill>
            <a:blip r:embed="rId3" cstate="print"/>
            <a:stretch>
              <a:fillRect/>
            </a:stretch>
          </p:blipFill>
          <p:spPr>
            <a:xfrm>
              <a:off x="571291" y="57799"/>
              <a:ext cx="14283962" cy="1751569"/>
            </a:xfrm>
            <a:prstGeom prst="rect">
              <a:avLst/>
            </a:prstGeom>
          </p:spPr>
        </p:pic>
      </p:grpSp>
      <p:sp>
        <p:nvSpPr>
          <p:cNvPr id="5" name="object 5"/>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7" name="object 7"/>
          <p:cNvPicPr/>
          <p:nvPr/>
        </p:nvPicPr>
        <p:blipFill>
          <a:blip r:embed="rId4" cstate="print"/>
          <a:stretch>
            <a:fillRect/>
          </a:stretch>
        </p:blipFill>
        <p:spPr>
          <a:xfrm>
            <a:off x="17700068" y="593900"/>
            <a:ext cx="1273727" cy="678793"/>
          </a:xfrm>
          <a:prstGeom prst="rect">
            <a:avLst/>
          </a:prstGeom>
        </p:spPr>
      </p:pic>
      <p:grpSp>
        <p:nvGrpSpPr>
          <p:cNvPr id="8" name="object 8"/>
          <p:cNvGrpSpPr/>
          <p:nvPr/>
        </p:nvGrpSpPr>
        <p:grpSpPr>
          <a:xfrm>
            <a:off x="1149514" y="4986821"/>
            <a:ext cx="8623935" cy="2324100"/>
            <a:chOff x="1149514" y="4986821"/>
            <a:chExt cx="8623935" cy="2324100"/>
          </a:xfrm>
        </p:grpSpPr>
        <p:pic>
          <p:nvPicPr>
            <p:cNvPr id="9" name="object 9"/>
            <p:cNvPicPr/>
            <p:nvPr/>
          </p:nvPicPr>
          <p:blipFill>
            <a:blip r:embed="rId5" cstate="print"/>
            <a:stretch>
              <a:fillRect/>
            </a:stretch>
          </p:blipFill>
          <p:spPr>
            <a:xfrm>
              <a:off x="1149514" y="4986821"/>
              <a:ext cx="8623664" cy="2323991"/>
            </a:xfrm>
            <a:prstGeom prst="rect">
              <a:avLst/>
            </a:prstGeom>
          </p:spPr>
        </p:pic>
        <p:sp>
          <p:nvSpPr>
            <p:cNvPr id="10" name="object 10"/>
            <p:cNvSpPr/>
            <p:nvPr/>
          </p:nvSpPr>
          <p:spPr>
            <a:xfrm>
              <a:off x="9106293" y="5161514"/>
              <a:ext cx="471805" cy="513080"/>
            </a:xfrm>
            <a:custGeom>
              <a:avLst/>
              <a:gdLst/>
              <a:ahLst/>
              <a:cxnLst/>
              <a:rect l="l" t="t" r="r" b="b"/>
              <a:pathLst>
                <a:path w="471804" h="513079">
                  <a:moveTo>
                    <a:pt x="61264" y="210045"/>
                  </a:moveTo>
                  <a:lnTo>
                    <a:pt x="54330" y="203111"/>
                  </a:lnTo>
                  <a:lnTo>
                    <a:pt x="15481" y="203111"/>
                  </a:lnTo>
                  <a:lnTo>
                    <a:pt x="6921" y="203111"/>
                  </a:lnTo>
                  <a:lnTo>
                    <a:pt x="0" y="210045"/>
                  </a:lnTo>
                  <a:lnTo>
                    <a:pt x="0" y="227139"/>
                  </a:lnTo>
                  <a:lnTo>
                    <a:pt x="6934" y="234073"/>
                  </a:lnTo>
                  <a:lnTo>
                    <a:pt x="54330" y="234073"/>
                  </a:lnTo>
                  <a:lnTo>
                    <a:pt x="61264" y="227139"/>
                  </a:lnTo>
                  <a:lnTo>
                    <a:pt x="61264" y="210045"/>
                  </a:lnTo>
                  <a:close/>
                </a:path>
                <a:path w="471804" h="513079">
                  <a:moveTo>
                    <a:pt x="130708" y="91490"/>
                  </a:moveTo>
                  <a:lnTo>
                    <a:pt x="103225" y="64020"/>
                  </a:lnTo>
                  <a:lnTo>
                    <a:pt x="97180" y="57975"/>
                  </a:lnTo>
                  <a:lnTo>
                    <a:pt x="87363" y="57975"/>
                  </a:lnTo>
                  <a:lnTo>
                    <a:pt x="75260" y="70053"/>
                  </a:lnTo>
                  <a:lnTo>
                    <a:pt x="75260" y="79857"/>
                  </a:lnTo>
                  <a:lnTo>
                    <a:pt x="105765" y="110350"/>
                  </a:lnTo>
                  <a:lnTo>
                    <a:pt x="109728" y="111861"/>
                  </a:lnTo>
                  <a:lnTo>
                    <a:pt x="117665" y="111861"/>
                  </a:lnTo>
                  <a:lnTo>
                    <a:pt x="121627" y="110350"/>
                  </a:lnTo>
                  <a:lnTo>
                    <a:pt x="130708" y="101295"/>
                  </a:lnTo>
                  <a:lnTo>
                    <a:pt x="130708" y="91490"/>
                  </a:lnTo>
                  <a:close/>
                </a:path>
                <a:path w="471804" h="513079">
                  <a:moveTo>
                    <a:pt x="251396" y="6934"/>
                  </a:moveTo>
                  <a:lnTo>
                    <a:pt x="244449" y="0"/>
                  </a:lnTo>
                  <a:lnTo>
                    <a:pt x="227368" y="0"/>
                  </a:lnTo>
                  <a:lnTo>
                    <a:pt x="220421" y="6934"/>
                  </a:lnTo>
                  <a:lnTo>
                    <a:pt x="220421" y="54330"/>
                  </a:lnTo>
                  <a:lnTo>
                    <a:pt x="227368" y="61264"/>
                  </a:lnTo>
                  <a:lnTo>
                    <a:pt x="235902" y="61264"/>
                  </a:lnTo>
                  <a:lnTo>
                    <a:pt x="244449" y="61264"/>
                  </a:lnTo>
                  <a:lnTo>
                    <a:pt x="251396" y="54330"/>
                  </a:lnTo>
                  <a:lnTo>
                    <a:pt x="251396" y="6934"/>
                  </a:lnTo>
                  <a:close/>
                </a:path>
                <a:path w="471804" h="513079">
                  <a:moveTo>
                    <a:pt x="293611" y="488530"/>
                  </a:moveTo>
                  <a:lnTo>
                    <a:pt x="286677" y="481609"/>
                  </a:lnTo>
                  <a:lnTo>
                    <a:pt x="193675" y="481609"/>
                  </a:lnTo>
                  <a:lnTo>
                    <a:pt x="185127" y="481609"/>
                  </a:lnTo>
                  <a:lnTo>
                    <a:pt x="178193" y="488530"/>
                  </a:lnTo>
                  <a:lnTo>
                    <a:pt x="178193" y="505637"/>
                  </a:lnTo>
                  <a:lnTo>
                    <a:pt x="185127" y="512572"/>
                  </a:lnTo>
                  <a:lnTo>
                    <a:pt x="286677" y="512572"/>
                  </a:lnTo>
                  <a:lnTo>
                    <a:pt x="293611" y="505637"/>
                  </a:lnTo>
                  <a:lnTo>
                    <a:pt x="293611" y="488530"/>
                  </a:lnTo>
                  <a:close/>
                </a:path>
                <a:path w="471804" h="513079">
                  <a:moveTo>
                    <a:pt x="392531" y="250215"/>
                  </a:moveTo>
                  <a:lnTo>
                    <a:pt x="389509" y="219392"/>
                  </a:lnTo>
                  <a:lnTo>
                    <a:pt x="380657" y="190182"/>
                  </a:lnTo>
                  <a:lnTo>
                    <a:pt x="366229" y="163271"/>
                  </a:lnTo>
                  <a:lnTo>
                    <a:pt x="361594" y="157645"/>
                  </a:lnTo>
                  <a:lnTo>
                    <a:pt x="361594" y="250228"/>
                  </a:lnTo>
                  <a:lnTo>
                    <a:pt x="359321" y="274015"/>
                  </a:lnTo>
                  <a:lnTo>
                    <a:pt x="352679" y="296672"/>
                  </a:lnTo>
                  <a:lnTo>
                    <a:pt x="341858" y="317627"/>
                  </a:lnTo>
                  <a:lnTo>
                    <a:pt x="327075" y="336372"/>
                  </a:lnTo>
                  <a:lnTo>
                    <a:pt x="314147" y="352577"/>
                  </a:lnTo>
                  <a:lnTo>
                    <a:pt x="304673" y="370293"/>
                  </a:lnTo>
                  <a:lnTo>
                    <a:pt x="298856" y="389089"/>
                  </a:lnTo>
                  <a:lnTo>
                    <a:pt x="296875" y="408546"/>
                  </a:lnTo>
                  <a:lnTo>
                    <a:pt x="296875" y="422694"/>
                  </a:lnTo>
                  <a:lnTo>
                    <a:pt x="296100" y="423468"/>
                  </a:lnTo>
                  <a:lnTo>
                    <a:pt x="175717" y="423468"/>
                  </a:lnTo>
                  <a:lnTo>
                    <a:pt x="174942" y="422694"/>
                  </a:lnTo>
                  <a:lnTo>
                    <a:pt x="174942" y="408546"/>
                  </a:lnTo>
                  <a:lnTo>
                    <a:pt x="172961" y="389089"/>
                  </a:lnTo>
                  <a:lnTo>
                    <a:pt x="167144" y="370293"/>
                  </a:lnTo>
                  <a:lnTo>
                    <a:pt x="157670" y="352564"/>
                  </a:lnTo>
                  <a:lnTo>
                    <a:pt x="144741" y="336372"/>
                  </a:lnTo>
                  <a:lnTo>
                    <a:pt x="129959" y="317627"/>
                  </a:lnTo>
                  <a:lnTo>
                    <a:pt x="119151" y="296659"/>
                  </a:lnTo>
                  <a:lnTo>
                    <a:pt x="112509" y="274015"/>
                  </a:lnTo>
                  <a:lnTo>
                    <a:pt x="110274" y="250215"/>
                  </a:lnTo>
                  <a:lnTo>
                    <a:pt x="112699" y="225475"/>
                  </a:lnTo>
                  <a:lnTo>
                    <a:pt x="131368" y="180428"/>
                  </a:lnTo>
                  <a:lnTo>
                    <a:pt x="166306" y="145516"/>
                  </a:lnTo>
                  <a:lnTo>
                    <a:pt x="211112" y="126949"/>
                  </a:lnTo>
                  <a:lnTo>
                    <a:pt x="235699" y="124548"/>
                  </a:lnTo>
                  <a:lnTo>
                    <a:pt x="236118" y="124548"/>
                  </a:lnTo>
                  <a:lnTo>
                    <a:pt x="284048" y="134023"/>
                  </a:lnTo>
                  <a:lnTo>
                    <a:pt x="324675" y="161226"/>
                  </a:lnTo>
                  <a:lnTo>
                    <a:pt x="352056" y="202031"/>
                  </a:lnTo>
                  <a:lnTo>
                    <a:pt x="361594" y="250228"/>
                  </a:lnTo>
                  <a:lnTo>
                    <a:pt x="361594" y="157645"/>
                  </a:lnTo>
                  <a:lnTo>
                    <a:pt x="328510" y="124548"/>
                  </a:lnTo>
                  <a:lnTo>
                    <a:pt x="266788" y="96596"/>
                  </a:lnTo>
                  <a:lnTo>
                    <a:pt x="236143" y="93599"/>
                  </a:lnTo>
                  <a:lnTo>
                    <a:pt x="235610" y="93599"/>
                  </a:lnTo>
                  <a:lnTo>
                    <a:pt x="175920" y="105410"/>
                  </a:lnTo>
                  <a:lnTo>
                    <a:pt x="125272" y="139331"/>
                  </a:lnTo>
                  <a:lnTo>
                    <a:pt x="91147" y="190182"/>
                  </a:lnTo>
                  <a:lnTo>
                    <a:pt x="79260" y="250228"/>
                  </a:lnTo>
                  <a:lnTo>
                    <a:pt x="82092" y="279933"/>
                  </a:lnTo>
                  <a:lnTo>
                    <a:pt x="90398" y="308216"/>
                  </a:lnTo>
                  <a:lnTo>
                    <a:pt x="103911" y="334391"/>
                  </a:lnTo>
                  <a:lnTo>
                    <a:pt x="122377" y="357797"/>
                  </a:lnTo>
                  <a:lnTo>
                    <a:pt x="131622" y="369328"/>
                  </a:lnTo>
                  <a:lnTo>
                    <a:pt x="138391" y="381838"/>
                  </a:lnTo>
                  <a:lnTo>
                    <a:pt x="142557" y="395020"/>
                  </a:lnTo>
                  <a:lnTo>
                    <a:pt x="143967" y="408546"/>
                  </a:lnTo>
                  <a:lnTo>
                    <a:pt x="143967" y="421767"/>
                  </a:lnTo>
                  <a:lnTo>
                    <a:pt x="146545" y="434479"/>
                  </a:lnTo>
                  <a:lnTo>
                    <a:pt x="153555" y="444868"/>
                  </a:lnTo>
                  <a:lnTo>
                    <a:pt x="163944" y="451878"/>
                  </a:lnTo>
                  <a:lnTo>
                    <a:pt x="176657" y="454444"/>
                  </a:lnTo>
                  <a:lnTo>
                    <a:pt x="295135" y="454444"/>
                  </a:lnTo>
                  <a:lnTo>
                    <a:pt x="327482" y="423468"/>
                  </a:lnTo>
                  <a:lnTo>
                    <a:pt x="327825" y="421767"/>
                  </a:lnTo>
                  <a:lnTo>
                    <a:pt x="327825" y="408546"/>
                  </a:lnTo>
                  <a:lnTo>
                    <a:pt x="329234" y="395020"/>
                  </a:lnTo>
                  <a:lnTo>
                    <a:pt x="333413" y="381825"/>
                  </a:lnTo>
                  <a:lnTo>
                    <a:pt x="340194" y="369316"/>
                  </a:lnTo>
                  <a:lnTo>
                    <a:pt x="349453" y="357784"/>
                  </a:lnTo>
                  <a:lnTo>
                    <a:pt x="367893" y="334365"/>
                  </a:lnTo>
                  <a:lnTo>
                    <a:pt x="381406" y="308203"/>
                  </a:lnTo>
                  <a:lnTo>
                    <a:pt x="389712" y="279933"/>
                  </a:lnTo>
                  <a:lnTo>
                    <a:pt x="392531" y="250215"/>
                  </a:lnTo>
                  <a:close/>
                </a:path>
                <a:path w="471804" h="513079">
                  <a:moveTo>
                    <a:pt x="396544" y="70053"/>
                  </a:moveTo>
                  <a:lnTo>
                    <a:pt x="384441" y="57962"/>
                  </a:lnTo>
                  <a:lnTo>
                    <a:pt x="374650" y="57962"/>
                  </a:lnTo>
                  <a:lnTo>
                    <a:pt x="341083" y="91503"/>
                  </a:lnTo>
                  <a:lnTo>
                    <a:pt x="341083" y="101307"/>
                  </a:lnTo>
                  <a:lnTo>
                    <a:pt x="350164" y="110375"/>
                  </a:lnTo>
                  <a:lnTo>
                    <a:pt x="354126" y="111887"/>
                  </a:lnTo>
                  <a:lnTo>
                    <a:pt x="362064" y="111887"/>
                  </a:lnTo>
                  <a:lnTo>
                    <a:pt x="366026" y="110375"/>
                  </a:lnTo>
                  <a:lnTo>
                    <a:pt x="369049" y="107340"/>
                  </a:lnTo>
                  <a:lnTo>
                    <a:pt x="396544" y="79857"/>
                  </a:lnTo>
                  <a:lnTo>
                    <a:pt x="396544" y="70053"/>
                  </a:lnTo>
                  <a:close/>
                </a:path>
                <a:path w="471804" h="513079">
                  <a:moveTo>
                    <a:pt x="471805" y="210045"/>
                  </a:moveTo>
                  <a:lnTo>
                    <a:pt x="464870" y="203111"/>
                  </a:lnTo>
                  <a:lnTo>
                    <a:pt x="426034" y="203111"/>
                  </a:lnTo>
                  <a:lnTo>
                    <a:pt x="417499" y="203111"/>
                  </a:lnTo>
                  <a:lnTo>
                    <a:pt x="410540" y="210045"/>
                  </a:lnTo>
                  <a:lnTo>
                    <a:pt x="410540" y="227139"/>
                  </a:lnTo>
                  <a:lnTo>
                    <a:pt x="417474" y="234073"/>
                  </a:lnTo>
                  <a:lnTo>
                    <a:pt x="464870" y="234073"/>
                  </a:lnTo>
                  <a:lnTo>
                    <a:pt x="471805" y="227139"/>
                  </a:lnTo>
                  <a:lnTo>
                    <a:pt x="471805" y="210045"/>
                  </a:lnTo>
                  <a:close/>
                </a:path>
              </a:pathLst>
            </a:custGeom>
            <a:solidFill>
              <a:srgbClr val="FFFFFF"/>
            </a:solidFill>
          </p:spPr>
          <p:txBody>
            <a:bodyPr wrap="square" lIns="0" tIns="0" rIns="0" bIns="0" rtlCol="0"/>
            <a:lstStyle/>
            <a:p>
              <a:endParaRPr/>
            </a:p>
          </p:txBody>
        </p:sp>
      </p:grpSp>
      <p:sp>
        <p:nvSpPr>
          <p:cNvPr id="11" name="object 11"/>
          <p:cNvSpPr txBox="1"/>
          <p:nvPr/>
        </p:nvSpPr>
        <p:spPr>
          <a:xfrm>
            <a:off x="1480014" y="5481764"/>
            <a:ext cx="7485380" cy="160909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FFFFFF"/>
                </a:solidFill>
                <a:latin typeface="Open Sans"/>
                <a:cs typeface="Open Sans"/>
              </a:rPr>
              <a:t>The</a:t>
            </a:r>
            <a:r>
              <a:rPr sz="1700" spc="100" dirty="0">
                <a:solidFill>
                  <a:srgbClr val="FFFFFF"/>
                </a:solidFill>
                <a:latin typeface="Open Sans"/>
                <a:cs typeface="Open Sans"/>
              </a:rPr>
              <a:t> </a:t>
            </a:r>
            <a:r>
              <a:rPr sz="1700" dirty="0">
                <a:solidFill>
                  <a:srgbClr val="FFFFFF"/>
                </a:solidFill>
                <a:latin typeface="Open Sans"/>
                <a:cs typeface="Open Sans"/>
              </a:rPr>
              <a:t>Lightning</a:t>
            </a:r>
            <a:r>
              <a:rPr sz="1700" spc="100" dirty="0">
                <a:solidFill>
                  <a:srgbClr val="FFFFFF"/>
                </a:solidFill>
                <a:latin typeface="Open Sans"/>
                <a:cs typeface="Open Sans"/>
              </a:rPr>
              <a:t> </a:t>
            </a:r>
            <a:r>
              <a:rPr sz="1700" dirty="0">
                <a:solidFill>
                  <a:srgbClr val="FFFFFF"/>
                </a:solidFill>
                <a:latin typeface="Open Sans"/>
                <a:cs typeface="Open Sans"/>
              </a:rPr>
              <a:t>Network</a:t>
            </a:r>
            <a:r>
              <a:rPr sz="1700" spc="100" dirty="0">
                <a:solidFill>
                  <a:srgbClr val="FFFFFF"/>
                </a:solidFill>
                <a:latin typeface="Open Sans"/>
                <a:cs typeface="Open Sans"/>
              </a:rPr>
              <a:t> </a:t>
            </a:r>
            <a:r>
              <a:rPr sz="1700" dirty="0">
                <a:solidFill>
                  <a:srgbClr val="FFFFFF"/>
                </a:solidFill>
                <a:latin typeface="Open Sans"/>
                <a:cs typeface="Open Sans"/>
              </a:rPr>
              <a:t>is</a:t>
            </a:r>
            <a:r>
              <a:rPr sz="1700" spc="100" dirty="0">
                <a:solidFill>
                  <a:srgbClr val="FFFFFF"/>
                </a:solidFill>
                <a:latin typeface="Open Sans"/>
                <a:cs typeface="Open Sans"/>
              </a:rPr>
              <a:t> </a:t>
            </a:r>
            <a:r>
              <a:rPr sz="1700" dirty="0">
                <a:solidFill>
                  <a:srgbClr val="FFFFFF"/>
                </a:solidFill>
                <a:latin typeface="Open Sans"/>
                <a:cs typeface="Open Sans"/>
              </a:rPr>
              <a:t>a</a:t>
            </a:r>
            <a:r>
              <a:rPr sz="1700" spc="105" dirty="0">
                <a:solidFill>
                  <a:srgbClr val="FFFFFF"/>
                </a:solidFill>
                <a:latin typeface="Open Sans"/>
                <a:cs typeface="Open Sans"/>
              </a:rPr>
              <a:t> </a:t>
            </a:r>
            <a:r>
              <a:rPr sz="1700" dirty="0">
                <a:solidFill>
                  <a:srgbClr val="FFFFFF"/>
                </a:solidFill>
                <a:latin typeface="Open Sans"/>
                <a:cs typeface="Open Sans"/>
              </a:rPr>
              <a:t>payment</a:t>
            </a:r>
            <a:r>
              <a:rPr sz="1700" spc="110" dirty="0">
                <a:solidFill>
                  <a:srgbClr val="FFFFFF"/>
                </a:solidFill>
                <a:latin typeface="Open Sans"/>
                <a:cs typeface="Open Sans"/>
              </a:rPr>
              <a:t> </a:t>
            </a:r>
            <a:r>
              <a:rPr sz="1700" dirty="0">
                <a:solidFill>
                  <a:srgbClr val="FFFFFF"/>
                </a:solidFill>
                <a:latin typeface="Open Sans"/>
                <a:cs typeface="Open Sans"/>
              </a:rPr>
              <a:t>system</a:t>
            </a:r>
            <a:r>
              <a:rPr sz="1700" spc="105" dirty="0">
                <a:solidFill>
                  <a:srgbClr val="FFFFFF"/>
                </a:solidFill>
                <a:latin typeface="Open Sans"/>
                <a:cs typeface="Open Sans"/>
              </a:rPr>
              <a:t> </a:t>
            </a:r>
            <a:r>
              <a:rPr sz="1700" dirty="0">
                <a:solidFill>
                  <a:srgbClr val="FFFFFF"/>
                </a:solidFill>
                <a:latin typeface="Open Sans"/>
                <a:cs typeface="Open Sans"/>
              </a:rPr>
              <a:t>that</a:t>
            </a:r>
            <a:r>
              <a:rPr sz="1700" spc="100" dirty="0">
                <a:solidFill>
                  <a:srgbClr val="FFFFFF"/>
                </a:solidFill>
                <a:latin typeface="Open Sans"/>
                <a:cs typeface="Open Sans"/>
              </a:rPr>
              <a:t> </a:t>
            </a:r>
            <a:r>
              <a:rPr sz="1700" dirty="0">
                <a:solidFill>
                  <a:srgbClr val="FFFFFF"/>
                </a:solidFill>
                <a:latin typeface="Open Sans"/>
                <a:cs typeface="Open Sans"/>
              </a:rPr>
              <a:t>allows</a:t>
            </a:r>
            <a:r>
              <a:rPr sz="1700" spc="100" dirty="0">
                <a:solidFill>
                  <a:srgbClr val="FFFFFF"/>
                </a:solidFill>
                <a:latin typeface="Open Sans"/>
                <a:cs typeface="Open Sans"/>
              </a:rPr>
              <a:t> </a:t>
            </a:r>
            <a:r>
              <a:rPr sz="1700" dirty="0">
                <a:solidFill>
                  <a:srgbClr val="FFFFFF"/>
                </a:solidFill>
                <a:latin typeface="Open Sans"/>
                <a:cs typeface="Open Sans"/>
              </a:rPr>
              <a:t>users</a:t>
            </a:r>
            <a:r>
              <a:rPr sz="1700" spc="105" dirty="0">
                <a:solidFill>
                  <a:srgbClr val="FFFFFF"/>
                </a:solidFill>
                <a:latin typeface="Open Sans"/>
                <a:cs typeface="Open Sans"/>
              </a:rPr>
              <a:t> </a:t>
            </a:r>
            <a:r>
              <a:rPr sz="1700" dirty="0">
                <a:solidFill>
                  <a:srgbClr val="FFFFFF"/>
                </a:solidFill>
                <a:latin typeface="Open Sans"/>
                <a:cs typeface="Open Sans"/>
              </a:rPr>
              <a:t>to</a:t>
            </a:r>
            <a:r>
              <a:rPr sz="1700" spc="100" dirty="0">
                <a:solidFill>
                  <a:srgbClr val="FFFFFF"/>
                </a:solidFill>
                <a:latin typeface="Open Sans"/>
                <a:cs typeface="Open Sans"/>
              </a:rPr>
              <a:t> </a:t>
            </a:r>
            <a:r>
              <a:rPr sz="1700" spc="-20" dirty="0">
                <a:solidFill>
                  <a:srgbClr val="FFFFFF"/>
                </a:solidFill>
                <a:latin typeface="Open Sans"/>
                <a:cs typeface="Open Sans"/>
              </a:rPr>
              <a:t>send </a:t>
            </a:r>
            <a:r>
              <a:rPr sz="1700" dirty="0">
                <a:solidFill>
                  <a:srgbClr val="FFFFFF"/>
                </a:solidFill>
                <a:latin typeface="Open Sans"/>
                <a:cs typeface="Open Sans"/>
              </a:rPr>
              <a:t>and</a:t>
            </a:r>
            <a:r>
              <a:rPr sz="1700" spc="125" dirty="0">
                <a:solidFill>
                  <a:srgbClr val="FFFFFF"/>
                </a:solidFill>
                <a:latin typeface="Open Sans"/>
                <a:cs typeface="Open Sans"/>
              </a:rPr>
              <a:t> </a:t>
            </a:r>
            <a:r>
              <a:rPr sz="1700" dirty="0">
                <a:solidFill>
                  <a:srgbClr val="FFFFFF"/>
                </a:solidFill>
                <a:latin typeface="Open Sans"/>
                <a:cs typeface="Open Sans"/>
              </a:rPr>
              <a:t>receive</a:t>
            </a:r>
            <a:r>
              <a:rPr sz="1700" spc="125" dirty="0">
                <a:solidFill>
                  <a:srgbClr val="FFFFFF"/>
                </a:solidFill>
                <a:latin typeface="Open Sans"/>
                <a:cs typeface="Open Sans"/>
              </a:rPr>
              <a:t> </a:t>
            </a:r>
            <a:r>
              <a:rPr sz="1700" dirty="0">
                <a:solidFill>
                  <a:srgbClr val="FFFFFF"/>
                </a:solidFill>
                <a:latin typeface="Open Sans"/>
                <a:cs typeface="Open Sans"/>
              </a:rPr>
              <a:t>payments</a:t>
            </a:r>
            <a:r>
              <a:rPr sz="1700" spc="125" dirty="0">
                <a:solidFill>
                  <a:srgbClr val="FFFFFF"/>
                </a:solidFill>
                <a:latin typeface="Open Sans"/>
                <a:cs typeface="Open Sans"/>
              </a:rPr>
              <a:t> </a:t>
            </a:r>
            <a:r>
              <a:rPr sz="1700" dirty="0">
                <a:solidFill>
                  <a:srgbClr val="FFFFFF"/>
                </a:solidFill>
                <a:latin typeface="Open Sans"/>
                <a:cs typeface="Open Sans"/>
              </a:rPr>
              <a:t>quickly</a:t>
            </a:r>
            <a:r>
              <a:rPr sz="1700" spc="130" dirty="0">
                <a:solidFill>
                  <a:srgbClr val="FFFFFF"/>
                </a:solidFill>
                <a:latin typeface="Open Sans"/>
                <a:cs typeface="Open Sans"/>
              </a:rPr>
              <a:t> </a:t>
            </a:r>
            <a:r>
              <a:rPr sz="1700" dirty="0">
                <a:solidFill>
                  <a:srgbClr val="FFFFFF"/>
                </a:solidFill>
                <a:latin typeface="Open Sans"/>
                <a:cs typeface="Open Sans"/>
              </a:rPr>
              <a:t>and</a:t>
            </a:r>
            <a:r>
              <a:rPr sz="1700" spc="130" dirty="0">
                <a:solidFill>
                  <a:srgbClr val="FFFFFF"/>
                </a:solidFill>
                <a:latin typeface="Open Sans"/>
                <a:cs typeface="Open Sans"/>
              </a:rPr>
              <a:t> </a:t>
            </a:r>
            <a:r>
              <a:rPr sz="1700" dirty="0">
                <a:solidFill>
                  <a:srgbClr val="FFFFFF"/>
                </a:solidFill>
                <a:latin typeface="Open Sans"/>
                <a:cs typeface="Open Sans"/>
              </a:rPr>
              <a:t>inexpensively</a:t>
            </a:r>
            <a:r>
              <a:rPr sz="1700" spc="130" dirty="0">
                <a:solidFill>
                  <a:srgbClr val="FFFFFF"/>
                </a:solidFill>
                <a:latin typeface="Open Sans"/>
                <a:cs typeface="Open Sans"/>
              </a:rPr>
              <a:t> </a:t>
            </a:r>
            <a:r>
              <a:rPr sz="1700" dirty="0">
                <a:solidFill>
                  <a:srgbClr val="FFFFFF"/>
                </a:solidFill>
                <a:latin typeface="Open Sans"/>
                <a:cs typeface="Open Sans"/>
              </a:rPr>
              <a:t>using</a:t>
            </a:r>
            <a:r>
              <a:rPr sz="1700" spc="125" dirty="0">
                <a:solidFill>
                  <a:srgbClr val="FFFFFF"/>
                </a:solidFill>
                <a:latin typeface="Open Sans"/>
                <a:cs typeface="Open Sans"/>
              </a:rPr>
              <a:t> </a:t>
            </a:r>
            <a:r>
              <a:rPr sz="1700" dirty="0">
                <a:solidFill>
                  <a:srgbClr val="FFFFFF"/>
                </a:solidFill>
                <a:latin typeface="Open Sans"/>
                <a:cs typeface="Open Sans"/>
              </a:rPr>
              <a:t>bitcoin.</a:t>
            </a:r>
            <a:r>
              <a:rPr sz="1700" spc="120" dirty="0">
                <a:solidFill>
                  <a:srgbClr val="FFFFFF"/>
                </a:solidFill>
                <a:latin typeface="Open Sans"/>
                <a:cs typeface="Open Sans"/>
              </a:rPr>
              <a:t> </a:t>
            </a:r>
            <a:r>
              <a:rPr sz="1700" dirty="0">
                <a:solidFill>
                  <a:srgbClr val="FFFFFF"/>
                </a:solidFill>
                <a:latin typeface="Open Sans"/>
                <a:cs typeface="Open Sans"/>
              </a:rPr>
              <a:t>It</a:t>
            </a:r>
            <a:r>
              <a:rPr sz="1700" spc="125" dirty="0">
                <a:solidFill>
                  <a:srgbClr val="FFFFFF"/>
                </a:solidFill>
                <a:latin typeface="Open Sans"/>
                <a:cs typeface="Open Sans"/>
              </a:rPr>
              <a:t> </a:t>
            </a:r>
            <a:r>
              <a:rPr sz="1700" spc="-10" dirty="0">
                <a:solidFill>
                  <a:srgbClr val="FFFFFF"/>
                </a:solidFill>
                <a:latin typeface="Open Sans"/>
                <a:cs typeface="Open Sans"/>
              </a:rPr>
              <a:t>works </a:t>
            </a:r>
            <a:r>
              <a:rPr sz="1700" dirty="0">
                <a:solidFill>
                  <a:srgbClr val="FFFFFF"/>
                </a:solidFill>
                <a:latin typeface="Open Sans"/>
                <a:cs typeface="Open Sans"/>
              </a:rPr>
              <a:t>by</a:t>
            </a:r>
            <a:r>
              <a:rPr sz="1700" spc="105" dirty="0">
                <a:solidFill>
                  <a:srgbClr val="FFFFFF"/>
                </a:solidFill>
                <a:latin typeface="Open Sans"/>
                <a:cs typeface="Open Sans"/>
              </a:rPr>
              <a:t> </a:t>
            </a:r>
            <a:r>
              <a:rPr sz="1700" dirty="0">
                <a:solidFill>
                  <a:srgbClr val="FFFFFF"/>
                </a:solidFill>
                <a:latin typeface="Open Sans"/>
                <a:cs typeface="Open Sans"/>
              </a:rPr>
              <a:t>setting</a:t>
            </a:r>
            <a:r>
              <a:rPr sz="1700" spc="110" dirty="0">
                <a:solidFill>
                  <a:srgbClr val="FFFFFF"/>
                </a:solidFill>
                <a:latin typeface="Open Sans"/>
                <a:cs typeface="Open Sans"/>
              </a:rPr>
              <a:t> </a:t>
            </a:r>
            <a:r>
              <a:rPr sz="1700" dirty="0">
                <a:solidFill>
                  <a:srgbClr val="FFFFFF"/>
                </a:solidFill>
                <a:latin typeface="Open Sans"/>
                <a:cs typeface="Open Sans"/>
              </a:rPr>
              <a:t>up</a:t>
            </a:r>
            <a:r>
              <a:rPr sz="1700" spc="100" dirty="0">
                <a:solidFill>
                  <a:srgbClr val="FFFFFF"/>
                </a:solidFill>
                <a:latin typeface="Open Sans"/>
                <a:cs typeface="Open Sans"/>
              </a:rPr>
              <a:t> </a:t>
            </a:r>
            <a:r>
              <a:rPr sz="1700" dirty="0">
                <a:solidFill>
                  <a:srgbClr val="FFFFFF"/>
                </a:solidFill>
                <a:latin typeface="Open Sans"/>
                <a:cs typeface="Open Sans"/>
              </a:rPr>
              <a:t>a</a:t>
            </a:r>
            <a:r>
              <a:rPr sz="1700" spc="110" dirty="0">
                <a:solidFill>
                  <a:srgbClr val="FFFFFF"/>
                </a:solidFill>
                <a:latin typeface="Open Sans"/>
                <a:cs typeface="Open Sans"/>
              </a:rPr>
              <a:t> </a:t>
            </a:r>
            <a:r>
              <a:rPr sz="1700" dirty="0">
                <a:solidFill>
                  <a:srgbClr val="FFFFFF"/>
                </a:solidFill>
                <a:latin typeface="Open Sans"/>
                <a:cs typeface="Open Sans"/>
              </a:rPr>
              <a:t>shared</a:t>
            </a:r>
            <a:r>
              <a:rPr sz="1700" spc="110" dirty="0">
                <a:solidFill>
                  <a:srgbClr val="FFFFFF"/>
                </a:solidFill>
                <a:latin typeface="Open Sans"/>
                <a:cs typeface="Open Sans"/>
              </a:rPr>
              <a:t> </a:t>
            </a:r>
            <a:r>
              <a:rPr sz="1700" dirty="0">
                <a:solidFill>
                  <a:srgbClr val="FFFFFF"/>
                </a:solidFill>
                <a:latin typeface="Open Sans"/>
                <a:cs typeface="Open Sans"/>
              </a:rPr>
              <a:t>wallet</a:t>
            </a:r>
            <a:r>
              <a:rPr sz="1700" spc="100" dirty="0">
                <a:solidFill>
                  <a:srgbClr val="FFFFFF"/>
                </a:solidFill>
                <a:latin typeface="Open Sans"/>
                <a:cs typeface="Open Sans"/>
              </a:rPr>
              <a:t> </a:t>
            </a:r>
            <a:r>
              <a:rPr sz="1700" dirty="0">
                <a:solidFill>
                  <a:srgbClr val="FFFFFF"/>
                </a:solidFill>
                <a:latin typeface="Open Sans"/>
                <a:cs typeface="Open Sans"/>
              </a:rPr>
              <a:t>where</a:t>
            </a:r>
            <a:r>
              <a:rPr sz="1700" spc="105" dirty="0">
                <a:solidFill>
                  <a:srgbClr val="FFFFFF"/>
                </a:solidFill>
                <a:latin typeface="Open Sans"/>
                <a:cs typeface="Open Sans"/>
              </a:rPr>
              <a:t> </a:t>
            </a:r>
            <a:r>
              <a:rPr sz="1700" dirty="0">
                <a:solidFill>
                  <a:srgbClr val="FFFFFF"/>
                </a:solidFill>
                <a:latin typeface="Open Sans"/>
                <a:cs typeface="Open Sans"/>
              </a:rPr>
              <a:t>both</a:t>
            </a:r>
            <a:r>
              <a:rPr sz="1700" spc="100" dirty="0">
                <a:solidFill>
                  <a:srgbClr val="FFFFFF"/>
                </a:solidFill>
                <a:latin typeface="Open Sans"/>
                <a:cs typeface="Open Sans"/>
              </a:rPr>
              <a:t> </a:t>
            </a:r>
            <a:r>
              <a:rPr sz="1700" dirty="0">
                <a:solidFill>
                  <a:srgbClr val="FFFFFF"/>
                </a:solidFill>
                <a:latin typeface="Open Sans"/>
                <a:cs typeface="Open Sans"/>
              </a:rPr>
              <a:t>people</a:t>
            </a:r>
            <a:r>
              <a:rPr sz="1700" spc="110" dirty="0">
                <a:solidFill>
                  <a:srgbClr val="FFFFFF"/>
                </a:solidFill>
                <a:latin typeface="Open Sans"/>
                <a:cs typeface="Open Sans"/>
              </a:rPr>
              <a:t> </a:t>
            </a:r>
            <a:r>
              <a:rPr sz="1700" dirty="0">
                <a:solidFill>
                  <a:srgbClr val="FFFFFF"/>
                </a:solidFill>
                <a:latin typeface="Open Sans"/>
                <a:cs typeface="Open Sans"/>
              </a:rPr>
              <a:t>store</a:t>
            </a:r>
            <a:r>
              <a:rPr sz="1700" spc="100" dirty="0">
                <a:solidFill>
                  <a:srgbClr val="FFFFFF"/>
                </a:solidFill>
                <a:latin typeface="Open Sans"/>
                <a:cs typeface="Open Sans"/>
              </a:rPr>
              <a:t> </a:t>
            </a:r>
            <a:r>
              <a:rPr sz="1700" dirty="0">
                <a:solidFill>
                  <a:srgbClr val="FFFFFF"/>
                </a:solidFill>
                <a:latin typeface="Open Sans"/>
                <a:cs typeface="Open Sans"/>
              </a:rPr>
              <a:t>their</a:t>
            </a:r>
            <a:r>
              <a:rPr sz="1700" spc="105" dirty="0">
                <a:solidFill>
                  <a:srgbClr val="FFFFFF"/>
                </a:solidFill>
                <a:latin typeface="Open Sans"/>
                <a:cs typeface="Open Sans"/>
              </a:rPr>
              <a:t> </a:t>
            </a:r>
            <a:r>
              <a:rPr sz="1700" dirty="0">
                <a:solidFill>
                  <a:srgbClr val="FFFFFF"/>
                </a:solidFill>
                <a:latin typeface="Open Sans"/>
                <a:cs typeface="Open Sans"/>
              </a:rPr>
              <a:t>bitcoins</a:t>
            </a:r>
            <a:r>
              <a:rPr sz="1700" spc="100" dirty="0">
                <a:solidFill>
                  <a:srgbClr val="FFFFFF"/>
                </a:solidFill>
                <a:latin typeface="Open Sans"/>
                <a:cs typeface="Open Sans"/>
              </a:rPr>
              <a:t> </a:t>
            </a:r>
            <a:r>
              <a:rPr sz="1700" spc="-25" dirty="0">
                <a:solidFill>
                  <a:srgbClr val="FFFFFF"/>
                </a:solidFill>
                <a:latin typeface="Open Sans"/>
                <a:cs typeface="Open Sans"/>
              </a:rPr>
              <a:t>and </a:t>
            </a:r>
            <a:r>
              <a:rPr sz="1700" dirty="0">
                <a:solidFill>
                  <a:srgbClr val="FFFFFF"/>
                </a:solidFill>
                <a:latin typeface="Open Sans"/>
                <a:cs typeface="Open Sans"/>
              </a:rPr>
              <a:t>then</a:t>
            </a:r>
            <a:r>
              <a:rPr sz="1700" spc="120" dirty="0">
                <a:solidFill>
                  <a:srgbClr val="FFFFFF"/>
                </a:solidFill>
                <a:latin typeface="Open Sans"/>
                <a:cs typeface="Open Sans"/>
              </a:rPr>
              <a:t> </a:t>
            </a:r>
            <a:r>
              <a:rPr sz="1700" dirty="0">
                <a:solidFill>
                  <a:srgbClr val="FFFFFF"/>
                </a:solidFill>
                <a:latin typeface="Open Sans"/>
                <a:cs typeface="Open Sans"/>
              </a:rPr>
              <a:t>making</a:t>
            </a:r>
            <a:r>
              <a:rPr sz="1700" spc="130" dirty="0">
                <a:solidFill>
                  <a:srgbClr val="FFFFFF"/>
                </a:solidFill>
                <a:latin typeface="Open Sans"/>
                <a:cs typeface="Open Sans"/>
              </a:rPr>
              <a:t> </a:t>
            </a:r>
            <a:r>
              <a:rPr sz="1700" dirty="0">
                <a:solidFill>
                  <a:srgbClr val="FFFFFF"/>
                </a:solidFill>
                <a:latin typeface="Open Sans"/>
                <a:cs typeface="Open Sans"/>
              </a:rPr>
              <a:t>unlimited</a:t>
            </a:r>
            <a:r>
              <a:rPr sz="1700" spc="125" dirty="0">
                <a:solidFill>
                  <a:srgbClr val="FFFFFF"/>
                </a:solidFill>
                <a:latin typeface="Open Sans"/>
                <a:cs typeface="Open Sans"/>
              </a:rPr>
              <a:t> </a:t>
            </a:r>
            <a:r>
              <a:rPr sz="1700" dirty="0">
                <a:solidFill>
                  <a:srgbClr val="FFFFFF"/>
                </a:solidFill>
                <a:latin typeface="Open Sans"/>
                <a:cs typeface="Open Sans"/>
              </a:rPr>
              <a:t>transactions</a:t>
            </a:r>
            <a:r>
              <a:rPr sz="1700" spc="125" dirty="0">
                <a:solidFill>
                  <a:srgbClr val="FFFFFF"/>
                </a:solidFill>
                <a:latin typeface="Open Sans"/>
                <a:cs typeface="Open Sans"/>
              </a:rPr>
              <a:t> </a:t>
            </a:r>
            <a:r>
              <a:rPr lang="en-US" sz="1700" dirty="0">
                <a:solidFill>
                  <a:srgbClr val="FFFFFF"/>
                </a:solidFill>
                <a:latin typeface="Open Sans"/>
                <a:cs typeface="Open Sans"/>
              </a:rPr>
              <a:t>with</a:t>
            </a:r>
            <a:r>
              <a:rPr sz="1700" spc="125" dirty="0">
                <a:solidFill>
                  <a:srgbClr val="FFFFFF"/>
                </a:solidFill>
                <a:latin typeface="Open Sans"/>
                <a:cs typeface="Open Sans"/>
              </a:rPr>
              <a:t> </a:t>
            </a:r>
            <a:r>
              <a:rPr sz="1700" dirty="0">
                <a:solidFill>
                  <a:srgbClr val="FFFFFF"/>
                </a:solidFill>
                <a:latin typeface="Open Sans"/>
                <a:cs typeface="Open Sans"/>
              </a:rPr>
              <a:t>each</a:t>
            </a:r>
            <a:r>
              <a:rPr sz="1700" spc="130" dirty="0">
                <a:solidFill>
                  <a:srgbClr val="FFFFFF"/>
                </a:solidFill>
                <a:latin typeface="Open Sans"/>
                <a:cs typeface="Open Sans"/>
              </a:rPr>
              <a:t> </a:t>
            </a:r>
            <a:r>
              <a:rPr sz="1700" dirty="0">
                <a:solidFill>
                  <a:srgbClr val="FFFFFF"/>
                </a:solidFill>
                <a:latin typeface="Open Sans"/>
                <a:cs typeface="Open Sans"/>
              </a:rPr>
              <a:t>other</a:t>
            </a:r>
            <a:r>
              <a:rPr sz="1700" spc="130" dirty="0">
                <a:solidFill>
                  <a:srgbClr val="FFFFFF"/>
                </a:solidFill>
                <a:latin typeface="Open Sans"/>
                <a:cs typeface="Open Sans"/>
              </a:rPr>
              <a:t> </a:t>
            </a:r>
            <a:r>
              <a:rPr sz="1700" spc="-10" dirty="0">
                <a:solidFill>
                  <a:srgbClr val="FFFFFF"/>
                </a:solidFill>
                <a:latin typeface="Open Sans"/>
                <a:cs typeface="Open Sans"/>
              </a:rPr>
              <a:t>without </a:t>
            </a:r>
            <a:r>
              <a:rPr sz="1700" dirty="0">
                <a:solidFill>
                  <a:srgbClr val="FFFFFF"/>
                </a:solidFill>
                <a:latin typeface="Open Sans"/>
                <a:cs typeface="Open Sans"/>
              </a:rPr>
              <a:t>touching</a:t>
            </a:r>
            <a:r>
              <a:rPr sz="1700" spc="114" dirty="0">
                <a:solidFill>
                  <a:srgbClr val="FFFFFF"/>
                </a:solidFill>
                <a:latin typeface="Open Sans"/>
                <a:cs typeface="Open Sans"/>
              </a:rPr>
              <a:t> </a:t>
            </a:r>
            <a:r>
              <a:rPr sz="1700" dirty="0">
                <a:solidFill>
                  <a:srgbClr val="FFFFFF"/>
                </a:solidFill>
                <a:latin typeface="Open Sans"/>
                <a:cs typeface="Open Sans"/>
              </a:rPr>
              <a:t>the</a:t>
            </a:r>
            <a:r>
              <a:rPr sz="1700" spc="120" dirty="0">
                <a:solidFill>
                  <a:srgbClr val="FFFFFF"/>
                </a:solidFill>
                <a:latin typeface="Open Sans"/>
                <a:cs typeface="Open Sans"/>
              </a:rPr>
              <a:t> </a:t>
            </a:r>
            <a:r>
              <a:rPr sz="1700" dirty="0">
                <a:solidFill>
                  <a:srgbClr val="FFFFFF"/>
                </a:solidFill>
                <a:latin typeface="Open Sans"/>
                <a:cs typeface="Open Sans"/>
              </a:rPr>
              <a:t>main</a:t>
            </a:r>
            <a:r>
              <a:rPr sz="1700" spc="125" dirty="0">
                <a:solidFill>
                  <a:srgbClr val="FFFFFF"/>
                </a:solidFill>
                <a:latin typeface="Open Sans"/>
                <a:cs typeface="Open Sans"/>
              </a:rPr>
              <a:t> </a:t>
            </a:r>
            <a:r>
              <a:rPr sz="1700" dirty="0">
                <a:solidFill>
                  <a:srgbClr val="FFFFFF"/>
                </a:solidFill>
                <a:latin typeface="Open Sans"/>
                <a:cs typeface="Open Sans"/>
              </a:rPr>
              <a:t>blockchain.</a:t>
            </a:r>
            <a:r>
              <a:rPr sz="1700" spc="120" dirty="0">
                <a:solidFill>
                  <a:srgbClr val="FFFFFF"/>
                </a:solidFill>
                <a:latin typeface="Open Sans"/>
                <a:cs typeface="Open Sans"/>
              </a:rPr>
              <a:t> </a:t>
            </a:r>
            <a:r>
              <a:rPr sz="1700" dirty="0">
                <a:solidFill>
                  <a:srgbClr val="FFFFFF"/>
                </a:solidFill>
                <a:latin typeface="Open Sans"/>
                <a:cs typeface="Open Sans"/>
              </a:rPr>
              <a:t>When</a:t>
            </a:r>
            <a:r>
              <a:rPr sz="1700" spc="120" dirty="0">
                <a:solidFill>
                  <a:srgbClr val="FFFFFF"/>
                </a:solidFill>
                <a:latin typeface="Open Sans"/>
                <a:cs typeface="Open Sans"/>
              </a:rPr>
              <a:t> </a:t>
            </a:r>
            <a:r>
              <a:rPr sz="1700" dirty="0">
                <a:solidFill>
                  <a:srgbClr val="FFFFFF"/>
                </a:solidFill>
                <a:latin typeface="Open Sans"/>
                <a:cs typeface="Open Sans"/>
              </a:rPr>
              <a:t>they're</a:t>
            </a:r>
            <a:r>
              <a:rPr sz="1700" spc="120" dirty="0">
                <a:solidFill>
                  <a:srgbClr val="FFFFFF"/>
                </a:solidFill>
                <a:latin typeface="Open Sans"/>
                <a:cs typeface="Open Sans"/>
              </a:rPr>
              <a:t> </a:t>
            </a:r>
            <a:r>
              <a:rPr sz="1700" dirty="0">
                <a:solidFill>
                  <a:srgbClr val="FFFFFF"/>
                </a:solidFill>
                <a:latin typeface="Open Sans"/>
                <a:cs typeface="Open Sans"/>
              </a:rPr>
              <a:t>done,</a:t>
            </a:r>
            <a:r>
              <a:rPr sz="1700" spc="120" dirty="0">
                <a:solidFill>
                  <a:srgbClr val="FFFFFF"/>
                </a:solidFill>
                <a:latin typeface="Open Sans"/>
                <a:cs typeface="Open Sans"/>
              </a:rPr>
              <a:t> </a:t>
            </a:r>
            <a:r>
              <a:rPr sz="1700" dirty="0">
                <a:solidFill>
                  <a:srgbClr val="FFFFFF"/>
                </a:solidFill>
                <a:latin typeface="Open Sans"/>
                <a:cs typeface="Open Sans"/>
              </a:rPr>
              <a:t>the</a:t>
            </a:r>
            <a:r>
              <a:rPr sz="1700" spc="120" dirty="0">
                <a:solidFill>
                  <a:srgbClr val="FFFFFF"/>
                </a:solidFill>
                <a:latin typeface="Open Sans"/>
                <a:cs typeface="Open Sans"/>
              </a:rPr>
              <a:t> </a:t>
            </a:r>
            <a:r>
              <a:rPr sz="1700" dirty="0">
                <a:solidFill>
                  <a:srgbClr val="FFFFFF"/>
                </a:solidFill>
                <a:latin typeface="Open Sans"/>
                <a:cs typeface="Open Sans"/>
              </a:rPr>
              <a:t>final</a:t>
            </a:r>
            <a:r>
              <a:rPr sz="1700" spc="120" dirty="0">
                <a:solidFill>
                  <a:srgbClr val="FFFFFF"/>
                </a:solidFill>
                <a:latin typeface="Open Sans"/>
                <a:cs typeface="Open Sans"/>
              </a:rPr>
              <a:t> </a:t>
            </a:r>
            <a:r>
              <a:rPr sz="1700" dirty="0">
                <a:solidFill>
                  <a:srgbClr val="FFFFFF"/>
                </a:solidFill>
                <a:latin typeface="Open Sans"/>
                <a:cs typeface="Open Sans"/>
              </a:rPr>
              <a:t>balance</a:t>
            </a:r>
            <a:r>
              <a:rPr sz="1700" spc="120" dirty="0">
                <a:solidFill>
                  <a:srgbClr val="FFFFFF"/>
                </a:solidFill>
                <a:latin typeface="Open Sans"/>
                <a:cs typeface="Open Sans"/>
              </a:rPr>
              <a:t> </a:t>
            </a:r>
            <a:r>
              <a:rPr sz="1700" spc="-25" dirty="0">
                <a:solidFill>
                  <a:srgbClr val="FFFFFF"/>
                </a:solidFill>
                <a:latin typeface="Open Sans"/>
                <a:cs typeface="Open Sans"/>
              </a:rPr>
              <a:t>is </a:t>
            </a:r>
            <a:r>
              <a:rPr sz="1700" dirty="0">
                <a:solidFill>
                  <a:srgbClr val="FFFFFF"/>
                </a:solidFill>
                <a:latin typeface="Open Sans"/>
                <a:cs typeface="Open Sans"/>
              </a:rPr>
              <a:t>recorded</a:t>
            </a:r>
            <a:r>
              <a:rPr sz="1700" spc="105" dirty="0">
                <a:solidFill>
                  <a:srgbClr val="FFFFFF"/>
                </a:solidFill>
                <a:latin typeface="Open Sans"/>
                <a:cs typeface="Open Sans"/>
              </a:rPr>
              <a:t> </a:t>
            </a:r>
            <a:r>
              <a:rPr sz="1700" dirty="0">
                <a:solidFill>
                  <a:srgbClr val="FFFFFF"/>
                </a:solidFill>
                <a:latin typeface="Open Sans"/>
                <a:cs typeface="Open Sans"/>
              </a:rPr>
              <a:t>on</a:t>
            </a:r>
            <a:r>
              <a:rPr sz="1700" spc="105" dirty="0">
                <a:solidFill>
                  <a:srgbClr val="FFFFFF"/>
                </a:solidFill>
                <a:latin typeface="Open Sans"/>
                <a:cs typeface="Open Sans"/>
              </a:rPr>
              <a:t> </a:t>
            </a:r>
            <a:r>
              <a:rPr sz="1700" dirty="0">
                <a:solidFill>
                  <a:srgbClr val="FFFFFF"/>
                </a:solidFill>
                <a:latin typeface="Open Sans"/>
                <a:cs typeface="Open Sans"/>
              </a:rPr>
              <a:t>the</a:t>
            </a:r>
            <a:r>
              <a:rPr sz="1700" spc="100" dirty="0">
                <a:solidFill>
                  <a:srgbClr val="FFFFFF"/>
                </a:solidFill>
                <a:latin typeface="Open Sans"/>
                <a:cs typeface="Open Sans"/>
              </a:rPr>
              <a:t> </a:t>
            </a:r>
            <a:r>
              <a:rPr sz="1700" dirty="0">
                <a:solidFill>
                  <a:srgbClr val="FFFFFF"/>
                </a:solidFill>
                <a:latin typeface="Open Sans"/>
                <a:cs typeface="Open Sans"/>
              </a:rPr>
              <a:t>main</a:t>
            </a:r>
            <a:r>
              <a:rPr sz="1700" spc="105" dirty="0">
                <a:solidFill>
                  <a:srgbClr val="FFFFFF"/>
                </a:solidFill>
                <a:latin typeface="Open Sans"/>
                <a:cs typeface="Open Sans"/>
              </a:rPr>
              <a:t> </a:t>
            </a:r>
            <a:r>
              <a:rPr sz="1700" spc="-10" dirty="0">
                <a:solidFill>
                  <a:srgbClr val="FFFFFF"/>
                </a:solidFill>
                <a:latin typeface="Open Sans"/>
                <a:cs typeface="Open Sans"/>
              </a:rPr>
              <a:t>blockchain.</a:t>
            </a:r>
            <a:endParaRPr sz="1700" dirty="0">
              <a:latin typeface="Open Sans"/>
              <a:cs typeface="Open Sans"/>
            </a:endParaRPr>
          </a:p>
        </p:txBody>
      </p:sp>
      <p:sp>
        <p:nvSpPr>
          <p:cNvPr id="12" name="object 12"/>
          <p:cNvSpPr txBox="1"/>
          <p:nvPr/>
        </p:nvSpPr>
        <p:spPr>
          <a:xfrm>
            <a:off x="1116898" y="2373414"/>
            <a:ext cx="8679180" cy="2138278"/>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8.1</a:t>
            </a:r>
            <a:r>
              <a:rPr sz="3450" b="1" i="1" spc="-10" dirty="0">
                <a:solidFill>
                  <a:srgbClr val="241B54"/>
                </a:solidFill>
                <a:latin typeface="Open Sans"/>
                <a:cs typeface="Open Sans"/>
              </a:rPr>
              <a:t> </a:t>
            </a:r>
            <a:r>
              <a:rPr sz="3450" b="1" i="1" dirty="0">
                <a:solidFill>
                  <a:srgbClr val="241B54"/>
                </a:solidFill>
                <a:latin typeface="Open Sans"/>
                <a:cs typeface="Open Sans"/>
              </a:rPr>
              <a:t>The</a:t>
            </a:r>
            <a:r>
              <a:rPr sz="3450" b="1" i="1" spc="-10" dirty="0">
                <a:solidFill>
                  <a:srgbClr val="241B54"/>
                </a:solidFill>
                <a:latin typeface="Open Sans"/>
                <a:cs typeface="Open Sans"/>
              </a:rPr>
              <a:t> </a:t>
            </a:r>
            <a:r>
              <a:rPr sz="3450" b="1" i="1" dirty="0">
                <a:solidFill>
                  <a:srgbClr val="241B54"/>
                </a:solidFill>
                <a:latin typeface="Open Sans"/>
                <a:cs typeface="Open Sans"/>
              </a:rPr>
              <a:t>Lightning</a:t>
            </a:r>
            <a:r>
              <a:rPr sz="3450" b="1" i="1" spc="-10" dirty="0">
                <a:solidFill>
                  <a:srgbClr val="241B54"/>
                </a:solidFill>
                <a:latin typeface="Open Sans"/>
                <a:cs typeface="Open Sans"/>
              </a:rPr>
              <a:t> Network</a:t>
            </a:r>
            <a:endParaRPr sz="3450" dirty="0">
              <a:latin typeface="Open Sans"/>
              <a:cs typeface="Open Sans"/>
            </a:endParaRPr>
          </a:p>
          <a:p>
            <a:pPr marL="25400" marR="5080">
              <a:lnSpc>
                <a:spcPct val="101800"/>
              </a:lnSpc>
              <a:spcBef>
                <a:spcPts val="2060"/>
              </a:spcBef>
            </a:pP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we've</a:t>
            </a:r>
            <a:r>
              <a:rPr sz="1700" spc="-45" dirty="0">
                <a:solidFill>
                  <a:srgbClr val="57585B"/>
                </a:solidFill>
                <a:latin typeface="Open Sans"/>
                <a:cs typeface="Open Sans"/>
              </a:rPr>
              <a:t> </a:t>
            </a:r>
            <a:r>
              <a:rPr sz="1700" dirty="0">
                <a:solidFill>
                  <a:srgbClr val="57585B"/>
                </a:solidFill>
                <a:latin typeface="Open Sans"/>
                <a:cs typeface="Open Sans"/>
              </a:rPr>
              <a:t>just</a:t>
            </a:r>
            <a:r>
              <a:rPr sz="1700" spc="-45" dirty="0">
                <a:solidFill>
                  <a:srgbClr val="57585B"/>
                </a:solidFill>
                <a:latin typeface="Open Sans"/>
                <a:cs typeface="Open Sans"/>
              </a:rPr>
              <a:t> </a:t>
            </a:r>
            <a:r>
              <a:rPr sz="1700" dirty="0">
                <a:solidFill>
                  <a:srgbClr val="57585B"/>
                </a:solidFill>
                <a:latin typeface="Open Sans"/>
                <a:cs typeface="Open Sans"/>
              </a:rPr>
              <a:t>seen,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serves</a:t>
            </a:r>
            <a:r>
              <a:rPr sz="1700" spc="-45" dirty="0">
                <a:solidFill>
                  <a:srgbClr val="57585B"/>
                </a:solidFill>
                <a:latin typeface="Open Sans"/>
                <a:cs typeface="Open Sans"/>
              </a:rPr>
              <a:t> </a:t>
            </a: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payment</a:t>
            </a:r>
            <a:r>
              <a:rPr sz="1700" spc="-45" dirty="0">
                <a:solidFill>
                  <a:srgbClr val="57585B"/>
                </a:solidFill>
                <a:latin typeface="Open Sans"/>
                <a:cs typeface="Open Sans"/>
              </a:rPr>
              <a:t> </a:t>
            </a:r>
            <a:r>
              <a:rPr sz="1700" dirty="0">
                <a:solidFill>
                  <a:srgbClr val="57585B"/>
                </a:solidFill>
                <a:latin typeface="Open Sans"/>
                <a:cs typeface="Open Sans"/>
              </a:rPr>
              <a:t>system,</a:t>
            </a:r>
            <a:r>
              <a:rPr sz="1700" spc="-40" dirty="0">
                <a:solidFill>
                  <a:srgbClr val="57585B"/>
                </a:solidFill>
                <a:latin typeface="Open Sans"/>
                <a:cs typeface="Open Sans"/>
              </a:rPr>
              <a:t> </a:t>
            </a:r>
            <a:r>
              <a:rPr sz="1700" spc="-10" dirty="0">
                <a:solidFill>
                  <a:srgbClr val="57585B"/>
                </a:solidFill>
                <a:latin typeface="Open Sans"/>
                <a:cs typeface="Open Sans"/>
              </a:rPr>
              <a:t>facilitating </a:t>
            </a:r>
            <a:r>
              <a:rPr sz="1700" dirty="0">
                <a:solidFill>
                  <a:srgbClr val="57585B"/>
                </a:solidFill>
                <a:latin typeface="Open Sans"/>
                <a:cs typeface="Open Sans"/>
              </a:rPr>
              <a:t>quick</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spc="-10" dirty="0">
                <a:solidFill>
                  <a:srgbClr val="57585B"/>
                </a:solidFill>
                <a:latin typeface="Open Sans"/>
                <a:cs typeface="Open Sans"/>
              </a:rPr>
              <a:t>cost-</a:t>
            </a:r>
            <a:r>
              <a:rPr sz="1700" dirty="0">
                <a:solidFill>
                  <a:srgbClr val="57585B"/>
                </a:solidFill>
                <a:latin typeface="Open Sans"/>
                <a:cs typeface="Open Sans"/>
              </a:rPr>
              <a:t>effective</a:t>
            </a:r>
            <a:r>
              <a:rPr sz="1700" spc="-45" dirty="0">
                <a:solidFill>
                  <a:srgbClr val="57585B"/>
                </a:solidFill>
                <a:latin typeface="Open Sans"/>
                <a:cs typeface="Open Sans"/>
              </a:rPr>
              <a:t> </a:t>
            </a:r>
            <a:r>
              <a:rPr sz="1700" spc="-1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with</a:t>
            </a:r>
            <a:r>
              <a:rPr sz="1700" spc="-40" dirty="0">
                <a:solidFill>
                  <a:srgbClr val="57585B"/>
                </a:solidFill>
                <a:latin typeface="Open Sans"/>
                <a:cs typeface="Open Sans"/>
              </a:rPr>
              <a:t> </a:t>
            </a:r>
            <a:r>
              <a:rPr sz="1700" spc="-1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operates</a:t>
            </a:r>
            <a:r>
              <a:rPr sz="1700" spc="-45"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spc="-10" dirty="0">
                <a:solidFill>
                  <a:srgbClr val="57585B"/>
                </a:solidFill>
                <a:latin typeface="Open Sans"/>
                <a:cs typeface="Open Sans"/>
              </a:rPr>
              <a:t>establishing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spc="-10" dirty="0">
                <a:solidFill>
                  <a:srgbClr val="57585B"/>
                </a:solidFill>
                <a:latin typeface="Open Sans"/>
                <a:cs typeface="Open Sans"/>
              </a:rPr>
              <a:t>shared </a:t>
            </a:r>
            <a:r>
              <a:rPr sz="1700" dirty="0">
                <a:solidFill>
                  <a:srgbClr val="57585B"/>
                </a:solidFill>
                <a:latin typeface="Open Sans"/>
                <a:cs typeface="Open Sans"/>
              </a:rPr>
              <a:t>wallet</a:t>
            </a:r>
            <a:r>
              <a:rPr sz="1700" spc="-60" dirty="0">
                <a:solidFill>
                  <a:srgbClr val="57585B"/>
                </a:solidFill>
                <a:latin typeface="Open Sans"/>
                <a:cs typeface="Open Sans"/>
              </a:rPr>
              <a:t> </a:t>
            </a:r>
            <a:r>
              <a:rPr sz="1700" dirty="0">
                <a:solidFill>
                  <a:srgbClr val="57585B"/>
                </a:solidFill>
                <a:latin typeface="Open Sans"/>
                <a:cs typeface="Open Sans"/>
              </a:rPr>
              <a:t>where</a:t>
            </a:r>
            <a:r>
              <a:rPr sz="1700" spc="-55" dirty="0">
                <a:solidFill>
                  <a:srgbClr val="57585B"/>
                </a:solidFill>
                <a:latin typeface="Open Sans"/>
                <a:cs typeface="Open Sans"/>
              </a:rPr>
              <a:t> </a:t>
            </a:r>
            <a:r>
              <a:rPr sz="1700" dirty="0">
                <a:solidFill>
                  <a:srgbClr val="57585B"/>
                </a:solidFill>
                <a:latin typeface="Open Sans"/>
                <a:cs typeface="Open Sans"/>
              </a:rPr>
              <a:t>both</a:t>
            </a:r>
            <a:r>
              <a:rPr sz="1700" spc="-55" dirty="0">
                <a:solidFill>
                  <a:srgbClr val="57585B"/>
                </a:solidFill>
                <a:latin typeface="Open Sans"/>
                <a:cs typeface="Open Sans"/>
              </a:rPr>
              <a:t> </a:t>
            </a:r>
            <a:r>
              <a:rPr sz="1700" dirty="0">
                <a:solidFill>
                  <a:srgbClr val="57585B"/>
                </a:solidFill>
                <a:latin typeface="Open Sans"/>
                <a:cs typeface="Open Sans"/>
              </a:rPr>
              <a:t>parties</a:t>
            </a:r>
            <a:r>
              <a:rPr sz="1700" spc="-50" dirty="0">
                <a:solidFill>
                  <a:srgbClr val="57585B"/>
                </a:solidFill>
                <a:latin typeface="Open Sans"/>
                <a:cs typeface="Open Sans"/>
              </a:rPr>
              <a:t> </a:t>
            </a:r>
            <a:r>
              <a:rPr sz="1700" dirty="0">
                <a:solidFill>
                  <a:srgbClr val="57585B"/>
                </a:solidFill>
                <a:latin typeface="Open Sans"/>
                <a:cs typeface="Open Sans"/>
              </a:rPr>
              <a:t>hold</a:t>
            </a:r>
            <a:r>
              <a:rPr sz="1700" spc="-55" dirty="0">
                <a:solidFill>
                  <a:srgbClr val="57585B"/>
                </a:solidFill>
                <a:latin typeface="Open Sans"/>
                <a:cs typeface="Open Sans"/>
              </a:rPr>
              <a:t> </a:t>
            </a:r>
            <a:r>
              <a:rPr sz="1700" dirty="0">
                <a:solidFill>
                  <a:srgbClr val="57585B"/>
                </a:solidFill>
                <a:latin typeface="Open Sans"/>
                <a:cs typeface="Open Sans"/>
              </a:rPr>
              <a:t>some</a:t>
            </a:r>
            <a:r>
              <a:rPr sz="1700" spc="-60" dirty="0">
                <a:solidFill>
                  <a:srgbClr val="57585B"/>
                </a:solidFill>
                <a:latin typeface="Open Sans"/>
                <a:cs typeface="Open Sans"/>
              </a:rPr>
              <a:t> </a:t>
            </a:r>
            <a:r>
              <a:rPr sz="1700" spc="-1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55" dirty="0">
                <a:solidFill>
                  <a:srgbClr val="57585B"/>
                </a:solidFill>
                <a:latin typeface="Open Sans"/>
                <a:cs typeface="Open Sans"/>
              </a:rPr>
              <a:t> </a:t>
            </a:r>
            <a:r>
              <a:rPr sz="1700" dirty="0">
                <a:solidFill>
                  <a:srgbClr val="57585B"/>
                </a:solidFill>
                <a:latin typeface="Open Sans"/>
                <a:cs typeface="Open Sans"/>
              </a:rPr>
              <a:t>can</a:t>
            </a:r>
            <a:r>
              <a:rPr sz="1700" spc="-55" dirty="0">
                <a:solidFill>
                  <a:srgbClr val="57585B"/>
                </a:solidFill>
                <a:latin typeface="Open Sans"/>
                <a:cs typeface="Open Sans"/>
              </a:rPr>
              <a:t> </a:t>
            </a:r>
            <a:r>
              <a:rPr sz="1700" dirty="0">
                <a:solidFill>
                  <a:srgbClr val="57585B"/>
                </a:solidFill>
                <a:latin typeface="Open Sans"/>
                <a:cs typeface="Open Sans"/>
              </a:rPr>
              <a:t>conduct</a:t>
            </a:r>
            <a:r>
              <a:rPr sz="1700" spc="-55" dirty="0">
                <a:solidFill>
                  <a:srgbClr val="57585B"/>
                </a:solidFill>
                <a:latin typeface="Open Sans"/>
                <a:cs typeface="Open Sans"/>
              </a:rPr>
              <a:t> </a:t>
            </a:r>
            <a:r>
              <a:rPr sz="1700" spc="-10" dirty="0">
                <a:solidFill>
                  <a:srgbClr val="57585B"/>
                </a:solidFill>
                <a:latin typeface="Open Sans"/>
                <a:cs typeface="Open Sans"/>
              </a:rPr>
              <a:t>numerous transactions</a:t>
            </a:r>
            <a:r>
              <a:rPr sz="1700" spc="-50" dirty="0">
                <a:solidFill>
                  <a:srgbClr val="57585B"/>
                </a:solidFill>
                <a:latin typeface="Open Sans"/>
                <a:cs typeface="Open Sans"/>
              </a:rPr>
              <a:t> </a:t>
            </a:r>
            <a:r>
              <a:rPr lang="en-US" sz="1700" dirty="0">
                <a:solidFill>
                  <a:srgbClr val="57585B"/>
                </a:solidFill>
                <a:latin typeface="Open Sans"/>
                <a:cs typeface="Open Sans"/>
              </a:rPr>
              <a:t>with</a:t>
            </a:r>
            <a:r>
              <a:rPr sz="1700" spc="-45" dirty="0">
                <a:solidFill>
                  <a:srgbClr val="57585B"/>
                </a:solidFill>
                <a:latin typeface="Open Sans"/>
                <a:cs typeface="Open Sans"/>
              </a:rPr>
              <a:t> </a:t>
            </a:r>
            <a:r>
              <a:rPr sz="1700" dirty="0">
                <a:solidFill>
                  <a:srgbClr val="57585B"/>
                </a:solidFill>
                <a:latin typeface="Open Sans"/>
                <a:cs typeface="Open Sans"/>
              </a:rPr>
              <a:t>each</a:t>
            </a:r>
            <a:r>
              <a:rPr sz="1700" spc="-45" dirty="0">
                <a:solidFill>
                  <a:srgbClr val="57585B"/>
                </a:solidFill>
                <a:latin typeface="Open Sans"/>
                <a:cs typeface="Open Sans"/>
              </a:rPr>
              <a:t> </a:t>
            </a:r>
            <a:r>
              <a:rPr sz="1700" dirty="0">
                <a:solidFill>
                  <a:srgbClr val="57585B"/>
                </a:solidFill>
                <a:latin typeface="Open Sans"/>
                <a:cs typeface="Open Sans"/>
              </a:rPr>
              <a:t>other</a:t>
            </a:r>
            <a:r>
              <a:rPr sz="1700" spc="-40" dirty="0">
                <a:solidFill>
                  <a:srgbClr val="57585B"/>
                </a:solidFill>
                <a:latin typeface="Open Sans"/>
                <a:cs typeface="Open Sans"/>
              </a:rPr>
              <a:t> </a:t>
            </a:r>
            <a:r>
              <a:rPr sz="1700" dirty="0">
                <a:solidFill>
                  <a:srgbClr val="57585B"/>
                </a:solidFill>
                <a:latin typeface="Open Sans"/>
                <a:cs typeface="Open Sans"/>
              </a:rPr>
              <a:t>without</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need</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record</a:t>
            </a:r>
            <a:r>
              <a:rPr sz="1700" spc="-50" dirty="0">
                <a:solidFill>
                  <a:srgbClr val="57585B"/>
                </a:solidFill>
                <a:latin typeface="Open Sans"/>
                <a:cs typeface="Open Sans"/>
              </a:rPr>
              <a:t> </a:t>
            </a:r>
            <a:r>
              <a:rPr sz="1700" dirty="0">
                <a:solidFill>
                  <a:srgbClr val="57585B"/>
                </a:solidFill>
                <a:latin typeface="Open Sans"/>
                <a:cs typeface="Open Sans"/>
              </a:rPr>
              <a:t>each</a:t>
            </a:r>
            <a:r>
              <a:rPr sz="1700" spc="-40" dirty="0">
                <a:solidFill>
                  <a:srgbClr val="57585B"/>
                </a:solidFill>
                <a:latin typeface="Open Sans"/>
                <a:cs typeface="Open Sans"/>
              </a:rPr>
              <a:t> </a:t>
            </a:r>
            <a:r>
              <a:rPr sz="1700" dirty="0">
                <a:solidFill>
                  <a:srgbClr val="57585B"/>
                </a:solidFill>
                <a:latin typeface="Open Sans"/>
                <a:cs typeface="Open Sans"/>
              </a:rPr>
              <a:t>one</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20" dirty="0">
                <a:solidFill>
                  <a:srgbClr val="57585B"/>
                </a:solidFill>
                <a:latin typeface="Open Sans"/>
                <a:cs typeface="Open Sans"/>
              </a:rPr>
              <a:t>main </a:t>
            </a:r>
            <a:r>
              <a:rPr sz="1700" dirty="0">
                <a:solidFill>
                  <a:srgbClr val="57585B"/>
                </a:solidFill>
                <a:latin typeface="Open Sans"/>
                <a:cs typeface="Open Sans"/>
              </a:rPr>
              <a:t>ledger.</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final</a:t>
            </a:r>
            <a:r>
              <a:rPr sz="1700" spc="-50" dirty="0">
                <a:solidFill>
                  <a:srgbClr val="57585B"/>
                </a:solidFill>
                <a:latin typeface="Open Sans"/>
                <a:cs typeface="Open Sans"/>
              </a:rPr>
              <a:t> </a:t>
            </a:r>
            <a:r>
              <a:rPr sz="1700" dirty="0">
                <a:solidFill>
                  <a:srgbClr val="57585B"/>
                </a:solidFill>
                <a:latin typeface="Open Sans"/>
                <a:cs typeface="Open Sans"/>
              </a:rPr>
              <a:t>balance</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then</a:t>
            </a:r>
            <a:r>
              <a:rPr sz="1700" spc="-50" dirty="0">
                <a:solidFill>
                  <a:srgbClr val="57585B"/>
                </a:solidFill>
                <a:latin typeface="Open Sans"/>
                <a:cs typeface="Open Sans"/>
              </a:rPr>
              <a:t> </a:t>
            </a:r>
            <a:r>
              <a:rPr sz="1700" dirty="0">
                <a:solidFill>
                  <a:srgbClr val="57585B"/>
                </a:solidFill>
                <a:latin typeface="Open Sans"/>
                <a:cs typeface="Open Sans"/>
              </a:rPr>
              <a:t>recorded</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ledger</a:t>
            </a:r>
            <a:r>
              <a:rPr sz="1700" spc="-50" dirty="0">
                <a:solidFill>
                  <a:srgbClr val="57585B"/>
                </a:solidFill>
                <a:latin typeface="Open Sans"/>
                <a:cs typeface="Open Sans"/>
              </a:rPr>
              <a:t> </a:t>
            </a:r>
            <a:r>
              <a:rPr sz="1700" dirty="0">
                <a:solidFill>
                  <a:srgbClr val="57585B"/>
                </a:solidFill>
                <a:latin typeface="Open Sans"/>
                <a:cs typeface="Open Sans"/>
              </a:rPr>
              <a:t>once</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10" dirty="0">
                <a:solidFill>
                  <a:srgbClr val="57585B"/>
                </a:solidFill>
                <a:latin typeface="Open Sans"/>
                <a:cs typeface="Open Sans"/>
              </a:rPr>
              <a:t>transactions</a:t>
            </a:r>
            <a:r>
              <a:rPr sz="1700" spc="-50" dirty="0">
                <a:solidFill>
                  <a:srgbClr val="57585B"/>
                </a:solidFill>
                <a:latin typeface="Open Sans"/>
                <a:cs typeface="Open Sans"/>
              </a:rPr>
              <a:t> </a:t>
            </a:r>
            <a:r>
              <a:rPr sz="1700" spc="-25" dirty="0">
                <a:solidFill>
                  <a:srgbClr val="57585B"/>
                </a:solidFill>
                <a:latin typeface="Open Sans"/>
                <a:cs typeface="Open Sans"/>
              </a:rPr>
              <a:t>are </a:t>
            </a:r>
            <a:r>
              <a:rPr sz="1700" spc="-10" dirty="0">
                <a:solidFill>
                  <a:srgbClr val="57585B"/>
                </a:solidFill>
                <a:latin typeface="Open Sans"/>
                <a:cs typeface="Open Sans"/>
              </a:rPr>
              <a:t>complete.</a:t>
            </a:r>
            <a:endParaRPr sz="1700" dirty="0">
              <a:latin typeface="Open Sans"/>
              <a:cs typeface="Open Sans"/>
            </a:endParaRPr>
          </a:p>
        </p:txBody>
      </p:sp>
      <p:sp>
        <p:nvSpPr>
          <p:cNvPr id="13" name="object 13"/>
          <p:cNvSpPr txBox="1"/>
          <p:nvPr/>
        </p:nvSpPr>
        <p:spPr>
          <a:xfrm>
            <a:off x="10315121" y="2404819"/>
            <a:ext cx="8422005" cy="134493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make</a:t>
            </a:r>
            <a:r>
              <a:rPr sz="1700" spc="-45" dirty="0">
                <a:solidFill>
                  <a:srgbClr val="57585B"/>
                </a:solidFill>
                <a:latin typeface="Open Sans"/>
                <a:cs typeface="Open Sans"/>
              </a:rPr>
              <a:t> </a:t>
            </a:r>
            <a:r>
              <a:rPr sz="1700" dirty="0">
                <a:solidFill>
                  <a:srgbClr val="57585B"/>
                </a:solidFill>
                <a:latin typeface="Open Sans"/>
                <a:cs typeface="Open Sans"/>
              </a:rPr>
              <a:t>payments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anyone</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not</a:t>
            </a:r>
            <a:r>
              <a:rPr sz="1700" spc="-45" dirty="0">
                <a:solidFill>
                  <a:srgbClr val="57585B"/>
                </a:solidFill>
                <a:latin typeface="Open Sans"/>
                <a:cs typeface="Open Sans"/>
              </a:rPr>
              <a:t> </a:t>
            </a:r>
            <a:r>
              <a:rPr sz="1700" dirty="0">
                <a:solidFill>
                  <a:srgbClr val="57585B"/>
                </a:solidFill>
                <a:latin typeface="Open Sans"/>
                <a:cs typeface="Open Sans"/>
              </a:rPr>
              <a:t>just</a:t>
            </a:r>
            <a:r>
              <a:rPr sz="1700" spc="-5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person</a:t>
            </a:r>
            <a:r>
              <a:rPr sz="1700" spc="-60"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share</a:t>
            </a:r>
            <a:r>
              <a:rPr sz="1700" spc="-55" dirty="0">
                <a:solidFill>
                  <a:srgbClr val="57585B"/>
                </a:solidFill>
                <a:latin typeface="Open Sans"/>
                <a:cs typeface="Open Sans"/>
              </a:rPr>
              <a:t> </a:t>
            </a:r>
            <a:r>
              <a:rPr sz="1700" dirty="0">
                <a:solidFill>
                  <a:srgbClr val="57585B"/>
                </a:solidFill>
                <a:latin typeface="Open Sans"/>
                <a:cs typeface="Open Sans"/>
              </a:rPr>
              <a:t>a</a:t>
            </a:r>
            <a:r>
              <a:rPr sz="1700" spc="-55" dirty="0">
                <a:solidFill>
                  <a:srgbClr val="57585B"/>
                </a:solidFill>
                <a:latin typeface="Open Sans"/>
                <a:cs typeface="Open Sans"/>
              </a:rPr>
              <a:t> </a:t>
            </a:r>
            <a:r>
              <a:rPr sz="1700" dirty="0">
                <a:solidFill>
                  <a:srgbClr val="57585B"/>
                </a:solidFill>
                <a:latin typeface="Open Sans"/>
                <a:cs typeface="Open Sans"/>
              </a:rPr>
              <a:t>direct</a:t>
            </a:r>
            <a:r>
              <a:rPr sz="1700" spc="-55" dirty="0">
                <a:solidFill>
                  <a:srgbClr val="57585B"/>
                </a:solidFill>
                <a:latin typeface="Open Sans"/>
                <a:cs typeface="Open Sans"/>
              </a:rPr>
              <a:t> </a:t>
            </a:r>
            <a:r>
              <a:rPr sz="1700" dirty="0">
                <a:solidFill>
                  <a:srgbClr val="57585B"/>
                </a:solidFill>
                <a:latin typeface="Open Sans"/>
                <a:cs typeface="Open Sans"/>
              </a:rPr>
              <a:t>tab</a:t>
            </a:r>
            <a:r>
              <a:rPr sz="1700" spc="-60" dirty="0">
                <a:solidFill>
                  <a:srgbClr val="57585B"/>
                </a:solidFill>
                <a:latin typeface="Open Sans"/>
                <a:cs typeface="Open Sans"/>
              </a:rPr>
              <a:t> </a:t>
            </a:r>
            <a:r>
              <a:rPr sz="1700" dirty="0">
                <a:solidFill>
                  <a:srgbClr val="57585B"/>
                </a:solidFill>
                <a:latin typeface="Open Sans"/>
                <a:cs typeface="Open Sans"/>
              </a:rPr>
              <a:t>with.</a:t>
            </a:r>
            <a:r>
              <a:rPr sz="1700" spc="-60"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dirty="0">
                <a:solidFill>
                  <a:srgbClr val="57585B"/>
                </a:solidFill>
                <a:latin typeface="Open Sans"/>
                <a:cs typeface="Open Sans"/>
              </a:rPr>
              <a:t>payment</a:t>
            </a:r>
            <a:r>
              <a:rPr sz="1700" spc="-60" dirty="0">
                <a:solidFill>
                  <a:srgbClr val="57585B"/>
                </a:solidFill>
                <a:latin typeface="Open Sans"/>
                <a:cs typeface="Open Sans"/>
              </a:rPr>
              <a:t> </a:t>
            </a:r>
            <a:r>
              <a:rPr sz="1700" dirty="0">
                <a:solidFill>
                  <a:srgbClr val="57585B"/>
                </a:solidFill>
                <a:latin typeface="Open Sans"/>
                <a:cs typeface="Open Sans"/>
              </a:rPr>
              <a:t>can</a:t>
            </a:r>
            <a:r>
              <a:rPr sz="1700" spc="-55" dirty="0">
                <a:solidFill>
                  <a:srgbClr val="57585B"/>
                </a:solidFill>
                <a:latin typeface="Open Sans"/>
                <a:cs typeface="Open Sans"/>
              </a:rPr>
              <a:t> </a:t>
            </a:r>
            <a:r>
              <a:rPr sz="1700" dirty="0">
                <a:solidFill>
                  <a:srgbClr val="57585B"/>
                </a:solidFill>
                <a:latin typeface="Open Sans"/>
                <a:cs typeface="Open Sans"/>
              </a:rPr>
              <a:t>navigate</a:t>
            </a:r>
            <a:r>
              <a:rPr sz="1700" spc="-60" dirty="0">
                <a:solidFill>
                  <a:srgbClr val="57585B"/>
                </a:solidFill>
                <a:latin typeface="Open Sans"/>
                <a:cs typeface="Open Sans"/>
              </a:rPr>
              <a:t> </a:t>
            </a:r>
            <a:r>
              <a:rPr sz="1700" dirty="0">
                <a:solidFill>
                  <a:srgbClr val="57585B"/>
                </a:solidFill>
                <a:latin typeface="Open Sans"/>
                <a:cs typeface="Open Sans"/>
              </a:rPr>
              <a:t>through</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10" dirty="0">
                <a:solidFill>
                  <a:srgbClr val="57585B"/>
                </a:solidFill>
                <a:latin typeface="Open Sans"/>
                <a:cs typeface="Open Sans"/>
              </a:rPr>
              <a:t>network </a:t>
            </a:r>
            <a:r>
              <a:rPr sz="1700" dirty="0">
                <a:solidFill>
                  <a:srgbClr val="57585B"/>
                </a:solidFill>
                <a:latin typeface="Open Sans"/>
                <a:cs typeface="Open Sans"/>
              </a:rPr>
              <a:t>until</a:t>
            </a:r>
            <a:r>
              <a:rPr sz="1700" spc="-55"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reaches</a:t>
            </a:r>
            <a:r>
              <a:rPr sz="1700" spc="-45" dirty="0">
                <a:solidFill>
                  <a:srgbClr val="57585B"/>
                </a:solidFill>
                <a:latin typeface="Open Sans"/>
                <a:cs typeface="Open Sans"/>
              </a:rPr>
              <a:t> </a:t>
            </a:r>
            <a:r>
              <a:rPr sz="1700" dirty="0">
                <a:solidFill>
                  <a:srgbClr val="57585B"/>
                </a:solidFill>
                <a:latin typeface="Open Sans"/>
                <a:cs typeface="Open Sans"/>
              </a:rPr>
              <a:t>its</a:t>
            </a:r>
            <a:r>
              <a:rPr sz="1700" spc="-50" dirty="0">
                <a:solidFill>
                  <a:srgbClr val="57585B"/>
                </a:solidFill>
                <a:latin typeface="Open Sans"/>
                <a:cs typeface="Open Sans"/>
              </a:rPr>
              <a:t> </a:t>
            </a:r>
            <a:r>
              <a:rPr sz="1700" spc="-10" dirty="0">
                <a:solidFill>
                  <a:srgbClr val="57585B"/>
                </a:solidFill>
                <a:latin typeface="Open Sans"/>
                <a:cs typeface="Open Sans"/>
              </a:rPr>
              <a:t>destination,</a:t>
            </a:r>
            <a:r>
              <a:rPr sz="1700" spc="-50" dirty="0">
                <a:solidFill>
                  <a:srgbClr val="57585B"/>
                </a:solidFill>
                <a:latin typeface="Open Sans"/>
                <a:cs typeface="Open Sans"/>
              </a:rPr>
              <a:t> </a:t>
            </a:r>
            <a:r>
              <a:rPr sz="1700" dirty="0">
                <a:solidFill>
                  <a:srgbClr val="57585B"/>
                </a:solidFill>
                <a:latin typeface="Open Sans"/>
                <a:cs typeface="Open Sans"/>
              </a:rPr>
              <a:t>even</a:t>
            </a:r>
            <a:r>
              <a:rPr sz="1700" spc="-50" dirty="0">
                <a:solidFill>
                  <a:srgbClr val="57585B"/>
                </a:solidFill>
                <a:latin typeface="Open Sans"/>
                <a:cs typeface="Open Sans"/>
              </a:rPr>
              <a:t> </a:t>
            </a:r>
            <a:r>
              <a:rPr sz="1700" dirty="0">
                <a:solidFill>
                  <a:srgbClr val="57585B"/>
                </a:solidFill>
                <a:latin typeface="Open Sans"/>
                <a:cs typeface="Open Sans"/>
              </a:rPr>
              <a:t>if</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don't</a:t>
            </a:r>
            <a:r>
              <a:rPr sz="1700" spc="-55" dirty="0">
                <a:solidFill>
                  <a:srgbClr val="57585B"/>
                </a:solidFill>
                <a:latin typeface="Open Sans"/>
                <a:cs typeface="Open Sans"/>
              </a:rPr>
              <a:t> </a:t>
            </a:r>
            <a:r>
              <a:rPr sz="1700" dirty="0">
                <a:solidFill>
                  <a:srgbClr val="57585B"/>
                </a:solidFill>
                <a:latin typeface="Open Sans"/>
                <a:cs typeface="Open Sans"/>
              </a:rPr>
              <a:t>have</a:t>
            </a:r>
            <a:r>
              <a:rPr sz="1700" spc="-45" dirty="0">
                <a:solidFill>
                  <a:srgbClr val="57585B"/>
                </a:solidFill>
                <a:latin typeface="Open Sans"/>
                <a:cs typeface="Open Sans"/>
              </a:rPr>
              <a:t> </a:t>
            </a:r>
            <a:r>
              <a:rPr sz="1700" dirty="0">
                <a:solidFill>
                  <a:srgbClr val="57585B"/>
                </a:solidFill>
                <a:latin typeface="Open Sans"/>
                <a:cs typeface="Open Sans"/>
              </a:rPr>
              <a:t>an</a:t>
            </a:r>
            <a:r>
              <a:rPr sz="1700" spc="-45" dirty="0">
                <a:solidFill>
                  <a:srgbClr val="57585B"/>
                </a:solidFill>
                <a:latin typeface="Open Sans"/>
                <a:cs typeface="Open Sans"/>
              </a:rPr>
              <a:t> </a:t>
            </a:r>
            <a:r>
              <a:rPr sz="1700" dirty="0">
                <a:solidFill>
                  <a:srgbClr val="57585B"/>
                </a:solidFill>
                <a:latin typeface="Open Sans"/>
                <a:cs typeface="Open Sans"/>
              </a:rPr>
              <a:t>open</a:t>
            </a:r>
            <a:r>
              <a:rPr sz="1700" spc="-50" dirty="0">
                <a:solidFill>
                  <a:srgbClr val="57585B"/>
                </a:solidFill>
                <a:latin typeface="Open Sans"/>
                <a:cs typeface="Open Sans"/>
              </a:rPr>
              <a:t> </a:t>
            </a:r>
            <a:r>
              <a:rPr sz="1700" dirty="0">
                <a:solidFill>
                  <a:srgbClr val="57585B"/>
                </a:solidFill>
                <a:latin typeface="Open Sans"/>
                <a:cs typeface="Open Sans"/>
              </a:rPr>
              <a:t>channel</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spc="-25" dirty="0">
                <a:solidFill>
                  <a:srgbClr val="57585B"/>
                </a:solidFill>
                <a:latin typeface="Open Sans"/>
                <a:cs typeface="Open Sans"/>
              </a:rPr>
              <a:t>the </a:t>
            </a:r>
            <a:r>
              <a:rPr sz="1700" spc="-10" dirty="0">
                <a:solidFill>
                  <a:srgbClr val="57585B"/>
                </a:solidFill>
                <a:latin typeface="Open Sans"/>
                <a:cs typeface="Open Sans"/>
              </a:rPr>
              <a:t>recipient.</a:t>
            </a:r>
            <a:r>
              <a:rPr sz="1700" spc="-45" dirty="0">
                <a:solidFill>
                  <a:srgbClr val="57585B"/>
                </a:solidFill>
                <a:latin typeface="Open Sans"/>
                <a:cs typeface="Open Sans"/>
              </a:rPr>
              <a:t> </a:t>
            </a:r>
            <a:r>
              <a:rPr sz="1700" dirty="0">
                <a:solidFill>
                  <a:srgbClr val="57585B"/>
                </a:solidFill>
                <a:latin typeface="Open Sans"/>
                <a:cs typeface="Open Sans"/>
              </a:rPr>
              <a:t>Let’s</a:t>
            </a:r>
            <a:r>
              <a:rPr sz="1700" spc="-45" dirty="0">
                <a:solidFill>
                  <a:srgbClr val="57585B"/>
                </a:solidFill>
                <a:latin typeface="Open Sans"/>
                <a:cs typeface="Open Sans"/>
              </a:rPr>
              <a:t> </a:t>
            </a:r>
            <a:r>
              <a:rPr sz="1700" dirty="0">
                <a:solidFill>
                  <a:srgbClr val="57585B"/>
                </a:solidFill>
                <a:latin typeface="Open Sans"/>
                <a:cs typeface="Open Sans"/>
              </a:rPr>
              <a:t>take</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look</a:t>
            </a:r>
            <a:r>
              <a:rPr sz="1700" spc="-35" dirty="0">
                <a:solidFill>
                  <a:srgbClr val="57585B"/>
                </a:solidFill>
                <a:latin typeface="Open Sans"/>
                <a:cs typeface="Open Sans"/>
              </a:rPr>
              <a:t> </a:t>
            </a:r>
            <a:r>
              <a:rPr sz="1700" dirty="0">
                <a:solidFill>
                  <a:srgbClr val="57585B"/>
                </a:solidFill>
                <a:latin typeface="Open Sans"/>
                <a:cs typeface="Open Sans"/>
              </a:rPr>
              <a:t>at</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difference</a:t>
            </a:r>
            <a:r>
              <a:rPr sz="1700" spc="-45" dirty="0">
                <a:solidFill>
                  <a:srgbClr val="57585B"/>
                </a:solidFill>
                <a:latin typeface="Open Sans"/>
                <a:cs typeface="Open Sans"/>
              </a:rPr>
              <a:t> </a:t>
            </a:r>
            <a:r>
              <a:rPr sz="1700" dirty="0">
                <a:solidFill>
                  <a:srgbClr val="57585B"/>
                </a:solidFill>
                <a:latin typeface="Open Sans"/>
                <a:cs typeface="Open Sans"/>
              </a:rPr>
              <a:t>between</a:t>
            </a:r>
            <a:r>
              <a:rPr sz="1700" spc="-45" dirty="0">
                <a:solidFill>
                  <a:srgbClr val="57585B"/>
                </a:solidFill>
                <a:latin typeface="Open Sans"/>
                <a:cs typeface="Open Sans"/>
              </a:rPr>
              <a:t> </a:t>
            </a:r>
            <a:r>
              <a:rPr sz="1700" spc="-20" dirty="0">
                <a:solidFill>
                  <a:srgbClr val="57585B"/>
                </a:solidFill>
                <a:latin typeface="Open Sans"/>
                <a:cs typeface="Open Sans"/>
              </a:rPr>
              <a:t>on-</a:t>
            </a:r>
            <a:r>
              <a:rPr sz="1700" dirty="0">
                <a:solidFill>
                  <a:srgbClr val="57585B"/>
                </a:solidFill>
                <a:latin typeface="Open Sans"/>
                <a:cs typeface="Open Sans"/>
              </a:rPr>
              <a:t>chain</a:t>
            </a:r>
            <a:r>
              <a:rPr sz="1700" spc="-40" dirty="0">
                <a:solidFill>
                  <a:srgbClr val="57585B"/>
                </a:solidFill>
                <a:latin typeface="Open Sans"/>
                <a:cs typeface="Open Sans"/>
              </a:rPr>
              <a:t> </a:t>
            </a:r>
            <a:r>
              <a:rPr sz="1700" spc="-1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20" dirty="0">
                <a:solidFill>
                  <a:srgbClr val="57585B"/>
                </a:solidFill>
                <a:latin typeface="Open Sans"/>
                <a:cs typeface="Open Sans"/>
              </a:rPr>
              <a:t>type </a:t>
            </a:r>
            <a:r>
              <a:rPr sz="1700" dirty="0">
                <a:solidFill>
                  <a:srgbClr val="57585B"/>
                </a:solidFill>
                <a:latin typeface="Open Sans"/>
                <a:cs typeface="Open Sans"/>
              </a:rPr>
              <a:t>we</a:t>
            </a:r>
            <a:r>
              <a:rPr sz="1700" spc="-40" dirty="0">
                <a:solidFill>
                  <a:srgbClr val="57585B"/>
                </a:solidFill>
                <a:latin typeface="Open Sans"/>
                <a:cs typeface="Open Sans"/>
              </a:rPr>
              <a:t> </a:t>
            </a:r>
            <a:r>
              <a:rPr sz="1700" spc="-10" dirty="0">
                <a:solidFill>
                  <a:srgbClr val="57585B"/>
                </a:solidFill>
                <a:latin typeface="Open Sans"/>
                <a:cs typeface="Open Sans"/>
              </a:rPr>
              <a:t>discussed</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Chapter</a:t>
            </a:r>
            <a:r>
              <a:rPr sz="1700" spc="-35" dirty="0">
                <a:solidFill>
                  <a:srgbClr val="57585B"/>
                </a:solidFill>
                <a:latin typeface="Open Sans"/>
                <a:cs typeface="Open Sans"/>
              </a:rPr>
              <a:t> </a:t>
            </a:r>
            <a:r>
              <a:rPr sz="1700" dirty="0">
                <a:solidFill>
                  <a:srgbClr val="57585B"/>
                </a:solidFill>
                <a:latin typeface="Open Sans"/>
                <a:cs typeface="Open Sans"/>
              </a:rPr>
              <a:t>7)</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spc="-20" dirty="0">
                <a:solidFill>
                  <a:srgbClr val="57585B"/>
                </a:solidFill>
                <a:latin typeface="Open Sans"/>
                <a:cs typeface="Open Sans"/>
              </a:rPr>
              <a:t>off-</a:t>
            </a:r>
            <a:r>
              <a:rPr sz="1700" dirty="0">
                <a:solidFill>
                  <a:srgbClr val="57585B"/>
                </a:solidFill>
                <a:latin typeface="Open Sans"/>
                <a:cs typeface="Open Sans"/>
              </a:rPr>
              <a:t>chain</a:t>
            </a:r>
            <a:r>
              <a:rPr sz="1700" spc="-35" dirty="0">
                <a:solidFill>
                  <a:srgbClr val="57585B"/>
                </a:solidFill>
                <a:latin typeface="Open Sans"/>
                <a:cs typeface="Open Sans"/>
              </a:rPr>
              <a:t> </a:t>
            </a:r>
            <a:r>
              <a:rPr sz="1700" spc="-10" dirty="0">
                <a:solidFill>
                  <a:srgbClr val="57585B"/>
                </a:solidFill>
                <a:latin typeface="Open Sans"/>
                <a:cs typeface="Open Sans"/>
              </a:rPr>
              <a:t>transactions</a:t>
            </a:r>
            <a:r>
              <a:rPr sz="1700" spc="-40" dirty="0">
                <a:solidFill>
                  <a:srgbClr val="57585B"/>
                </a:solidFill>
                <a:latin typeface="Open Sans"/>
                <a:cs typeface="Open Sans"/>
              </a:rPr>
              <a:t> </a:t>
            </a:r>
            <a:r>
              <a:rPr sz="1700" spc="-10" dirty="0">
                <a:solidFill>
                  <a:srgbClr val="57585B"/>
                </a:solidFill>
                <a:latin typeface="Open Sans"/>
                <a:cs typeface="Open Sans"/>
              </a:rPr>
              <a:t>(Lightning</a:t>
            </a:r>
            <a:r>
              <a:rPr sz="1700" spc="-40" dirty="0">
                <a:solidFill>
                  <a:srgbClr val="57585B"/>
                </a:solidFill>
                <a:latin typeface="Open Sans"/>
                <a:cs typeface="Open Sans"/>
              </a:rPr>
              <a:t> </a:t>
            </a:r>
            <a:r>
              <a:rPr sz="1700" spc="-10" dirty="0">
                <a:solidFill>
                  <a:srgbClr val="57585B"/>
                </a:solidFill>
                <a:latin typeface="Open Sans"/>
                <a:cs typeface="Open Sans"/>
              </a:rPr>
              <a:t>Network).</a:t>
            </a:r>
            <a:endParaRPr sz="1700">
              <a:latin typeface="Open Sans"/>
              <a:cs typeface="Open Sans"/>
            </a:endParaRPr>
          </a:p>
        </p:txBody>
      </p:sp>
      <p:sp>
        <p:nvSpPr>
          <p:cNvPr id="14" name="object 14"/>
          <p:cNvSpPr txBox="1"/>
          <p:nvPr/>
        </p:nvSpPr>
        <p:spPr>
          <a:xfrm>
            <a:off x="10310283" y="4611401"/>
            <a:ext cx="4830445" cy="1802764"/>
          </a:xfrm>
          <a:prstGeom prst="rect">
            <a:avLst/>
          </a:prstGeom>
        </p:spPr>
        <p:txBody>
          <a:bodyPr vert="horz" wrap="square" lIns="0" tIns="16510" rIns="0" bIns="0" rtlCol="0">
            <a:spAutoFit/>
          </a:bodyPr>
          <a:lstStyle/>
          <a:p>
            <a:pPr marL="12700">
              <a:lnSpc>
                <a:spcPct val="100000"/>
              </a:lnSpc>
              <a:spcBef>
                <a:spcPts val="130"/>
              </a:spcBef>
            </a:pPr>
            <a:r>
              <a:rPr sz="1700" b="1" dirty="0">
                <a:solidFill>
                  <a:srgbClr val="241B54"/>
                </a:solidFill>
                <a:latin typeface="Open Sans"/>
                <a:cs typeface="Open Sans"/>
              </a:rPr>
              <a:t>On-Chain</a:t>
            </a:r>
            <a:r>
              <a:rPr sz="1700" b="1" spc="80" dirty="0">
                <a:solidFill>
                  <a:srgbClr val="241B54"/>
                </a:solidFill>
                <a:latin typeface="Open Sans"/>
                <a:cs typeface="Open Sans"/>
              </a:rPr>
              <a:t> </a:t>
            </a:r>
            <a:r>
              <a:rPr sz="1700" b="1" spc="-10" dirty="0">
                <a:solidFill>
                  <a:srgbClr val="241B54"/>
                </a:solidFill>
                <a:latin typeface="Open Sans"/>
                <a:cs typeface="Open Sans"/>
              </a:rPr>
              <a:t>Transactions:</a:t>
            </a:r>
            <a:endParaRPr sz="1700">
              <a:latin typeface="Open Sans"/>
              <a:cs typeface="Open Sans"/>
            </a:endParaRPr>
          </a:p>
          <a:p>
            <a:pPr marL="17145" marR="5080">
              <a:lnSpc>
                <a:spcPct val="101800"/>
              </a:lnSpc>
              <a:spcBef>
                <a:spcPts val="1530"/>
              </a:spcBef>
            </a:pPr>
            <a:r>
              <a:rPr sz="1700" dirty="0">
                <a:solidFill>
                  <a:srgbClr val="57585B"/>
                </a:solidFill>
                <a:latin typeface="Open Sans"/>
                <a:cs typeface="Open Sans"/>
              </a:rPr>
              <a:t>These</a:t>
            </a:r>
            <a:r>
              <a:rPr sz="1700" spc="-40" dirty="0">
                <a:solidFill>
                  <a:srgbClr val="57585B"/>
                </a:solidFill>
                <a:latin typeface="Open Sans"/>
                <a:cs typeface="Open Sans"/>
              </a:rPr>
              <a:t> </a:t>
            </a:r>
            <a:r>
              <a:rPr sz="1700" dirty="0">
                <a:solidFill>
                  <a:srgbClr val="57585B"/>
                </a:solidFill>
                <a:latin typeface="Open Sans"/>
                <a:cs typeface="Open Sans"/>
              </a:rPr>
              <a:t>are</a:t>
            </a:r>
            <a:r>
              <a:rPr sz="1700" spc="-40" dirty="0">
                <a:solidFill>
                  <a:srgbClr val="57585B"/>
                </a:solidFill>
                <a:latin typeface="Open Sans"/>
                <a:cs typeface="Open Sans"/>
              </a:rPr>
              <a:t> </a:t>
            </a:r>
            <a:r>
              <a:rPr sz="1700" spc="-1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dirty="0">
                <a:solidFill>
                  <a:srgbClr val="57585B"/>
                </a:solidFill>
                <a:latin typeface="Open Sans"/>
                <a:cs typeface="Open Sans"/>
              </a:rPr>
              <a:t>happen</a:t>
            </a:r>
            <a:r>
              <a:rPr sz="1700" spc="-45" dirty="0">
                <a:solidFill>
                  <a:srgbClr val="57585B"/>
                </a:solidFill>
                <a:latin typeface="Open Sans"/>
                <a:cs typeface="Open Sans"/>
              </a:rPr>
              <a:t> </a:t>
            </a:r>
            <a:r>
              <a:rPr sz="1700" spc="-10" dirty="0">
                <a:solidFill>
                  <a:srgbClr val="57585B"/>
                </a:solidFill>
                <a:latin typeface="Open Sans"/>
                <a:cs typeface="Open Sans"/>
              </a:rPr>
              <a:t>directly</a:t>
            </a:r>
            <a:r>
              <a:rPr sz="1700" spc="-45" dirty="0">
                <a:solidFill>
                  <a:srgbClr val="57585B"/>
                </a:solidFill>
                <a:latin typeface="Open Sans"/>
                <a:cs typeface="Open Sans"/>
              </a:rPr>
              <a:t> </a:t>
            </a:r>
            <a:r>
              <a:rPr sz="1700" spc="-25" dirty="0">
                <a:solidFill>
                  <a:srgbClr val="57585B"/>
                </a:solidFill>
                <a:latin typeface="Open Sans"/>
                <a:cs typeface="Open Sans"/>
              </a:rPr>
              <a:t>on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spc="-10" dirty="0">
                <a:solidFill>
                  <a:srgbClr val="57585B"/>
                </a:solidFill>
                <a:latin typeface="Open Sans"/>
                <a:cs typeface="Open Sans"/>
              </a:rPr>
              <a:t>blockchain.</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45" dirty="0">
                <a:solidFill>
                  <a:srgbClr val="57585B"/>
                </a:solidFill>
                <a:latin typeface="Open Sans"/>
                <a:cs typeface="Open Sans"/>
              </a:rPr>
              <a:t> </a:t>
            </a:r>
            <a:r>
              <a:rPr sz="1700" dirty="0">
                <a:solidFill>
                  <a:srgbClr val="57585B"/>
                </a:solidFill>
                <a:latin typeface="Open Sans"/>
                <a:cs typeface="Open Sans"/>
              </a:rPr>
              <a:t>take</a:t>
            </a:r>
            <a:r>
              <a:rPr sz="1700" spc="-45" dirty="0">
                <a:solidFill>
                  <a:srgbClr val="57585B"/>
                </a:solidFill>
                <a:latin typeface="Open Sans"/>
                <a:cs typeface="Open Sans"/>
              </a:rPr>
              <a:t> </a:t>
            </a:r>
            <a:r>
              <a:rPr sz="1700" dirty="0">
                <a:solidFill>
                  <a:srgbClr val="57585B"/>
                </a:solidFill>
                <a:latin typeface="Open Sans"/>
                <a:cs typeface="Open Sans"/>
              </a:rPr>
              <a:t>about</a:t>
            </a:r>
            <a:r>
              <a:rPr sz="1700" spc="-45" dirty="0">
                <a:solidFill>
                  <a:srgbClr val="57585B"/>
                </a:solidFill>
                <a:latin typeface="Open Sans"/>
                <a:cs typeface="Open Sans"/>
              </a:rPr>
              <a:t> </a:t>
            </a:r>
            <a:r>
              <a:rPr sz="1700" spc="-25" dirty="0">
                <a:solidFill>
                  <a:srgbClr val="57585B"/>
                </a:solidFill>
                <a:latin typeface="Open Sans"/>
                <a:cs typeface="Open Sans"/>
              </a:rPr>
              <a:t>10 </a:t>
            </a:r>
            <a:r>
              <a:rPr sz="1700" dirty="0">
                <a:solidFill>
                  <a:srgbClr val="57585B"/>
                </a:solidFill>
                <a:latin typeface="Open Sans"/>
                <a:cs typeface="Open Sans"/>
              </a:rPr>
              <a:t>minutes</a:t>
            </a:r>
            <a:r>
              <a:rPr sz="1700" spc="-4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confirm,</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fees</a:t>
            </a:r>
            <a:r>
              <a:rPr sz="1700" spc="-45" dirty="0">
                <a:solidFill>
                  <a:srgbClr val="57585B"/>
                </a:solidFill>
                <a:latin typeface="Open Sans"/>
                <a:cs typeface="Open Sans"/>
              </a:rPr>
              <a:t> </a:t>
            </a:r>
            <a:r>
              <a:rPr sz="1700" dirty="0">
                <a:solidFill>
                  <a:srgbClr val="57585B"/>
                </a:solidFill>
                <a:latin typeface="Open Sans"/>
                <a:cs typeface="Open Sans"/>
              </a:rPr>
              <a:t>depend</a:t>
            </a:r>
            <a:r>
              <a:rPr sz="1700" spc="-50" dirty="0">
                <a:solidFill>
                  <a:srgbClr val="57585B"/>
                </a:solidFill>
                <a:latin typeface="Open Sans"/>
                <a:cs typeface="Open Sans"/>
              </a:rPr>
              <a:t> </a:t>
            </a:r>
            <a:r>
              <a:rPr sz="1700" dirty="0">
                <a:solidFill>
                  <a:srgbClr val="57585B"/>
                </a:solidFill>
                <a:latin typeface="Open Sans"/>
                <a:cs typeface="Open Sans"/>
              </a:rPr>
              <a:t>on</a:t>
            </a:r>
            <a:r>
              <a:rPr sz="1700" spc="-4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size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transaction</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bytes.</a:t>
            </a:r>
            <a:r>
              <a:rPr sz="1700" spc="-40" dirty="0">
                <a:solidFill>
                  <a:srgbClr val="57585B"/>
                </a:solidFill>
                <a:latin typeface="Open Sans"/>
                <a:cs typeface="Open Sans"/>
              </a:rPr>
              <a:t> </a:t>
            </a:r>
            <a:r>
              <a:rPr sz="1700" dirty="0">
                <a:solidFill>
                  <a:srgbClr val="57585B"/>
                </a:solidFill>
                <a:latin typeface="Open Sans"/>
                <a:cs typeface="Open Sans"/>
              </a:rPr>
              <a:t>They</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45" dirty="0">
                <a:solidFill>
                  <a:srgbClr val="57585B"/>
                </a:solidFill>
                <a:latin typeface="Open Sans"/>
                <a:cs typeface="Open Sans"/>
              </a:rPr>
              <a:t> </a:t>
            </a:r>
            <a:r>
              <a:rPr sz="1700" spc="-20" dirty="0">
                <a:solidFill>
                  <a:srgbClr val="57585B"/>
                </a:solidFill>
                <a:latin typeface="Open Sans"/>
                <a:cs typeface="Open Sans"/>
              </a:rPr>
              <a:t>more </a:t>
            </a:r>
            <a:r>
              <a:rPr sz="1700" dirty="0">
                <a:solidFill>
                  <a:srgbClr val="57585B"/>
                </a:solidFill>
                <a:latin typeface="Open Sans"/>
                <a:cs typeface="Open Sans"/>
              </a:rPr>
              <a:t>secure</a:t>
            </a:r>
            <a:r>
              <a:rPr sz="1700" spc="-60" dirty="0">
                <a:solidFill>
                  <a:srgbClr val="57585B"/>
                </a:solidFill>
                <a:latin typeface="Open Sans"/>
                <a:cs typeface="Open Sans"/>
              </a:rPr>
              <a:t> </a:t>
            </a:r>
            <a:r>
              <a:rPr sz="1700" dirty="0">
                <a:solidFill>
                  <a:srgbClr val="57585B"/>
                </a:solidFill>
                <a:latin typeface="Open Sans"/>
                <a:cs typeface="Open Sans"/>
              </a:rPr>
              <a:t>but</a:t>
            </a:r>
            <a:r>
              <a:rPr sz="1700" spc="-60" dirty="0">
                <a:solidFill>
                  <a:srgbClr val="57585B"/>
                </a:solidFill>
                <a:latin typeface="Open Sans"/>
                <a:cs typeface="Open Sans"/>
              </a:rPr>
              <a:t> </a:t>
            </a:r>
            <a:r>
              <a:rPr sz="1700" spc="-10" dirty="0">
                <a:solidFill>
                  <a:srgbClr val="57585B"/>
                </a:solidFill>
                <a:latin typeface="Open Sans"/>
                <a:cs typeface="Open Sans"/>
              </a:rPr>
              <a:t>slower.</a:t>
            </a:r>
            <a:endParaRPr sz="1700">
              <a:latin typeface="Open Sans"/>
              <a:cs typeface="Open Sans"/>
            </a:endParaRPr>
          </a:p>
        </p:txBody>
      </p:sp>
      <p:sp>
        <p:nvSpPr>
          <p:cNvPr id="15" name="object 15"/>
          <p:cNvSpPr txBox="1"/>
          <p:nvPr/>
        </p:nvSpPr>
        <p:spPr>
          <a:xfrm>
            <a:off x="1129935" y="7771420"/>
            <a:ext cx="8634730" cy="1951688"/>
          </a:xfrm>
          <a:prstGeom prst="rect">
            <a:avLst/>
          </a:prstGeom>
        </p:spPr>
        <p:txBody>
          <a:bodyPr vert="horz" wrap="square" lIns="0" tIns="12065" rIns="0" bIns="0" rtlCol="0">
            <a:spAutoFit/>
          </a:bodyPr>
          <a:lstStyle/>
          <a:p>
            <a:pPr algn="l" rtl="0">
              <a:lnSpc>
                <a:spcPts val="1500"/>
              </a:lnSpc>
            </a:pPr>
            <a:r>
              <a:rPr sz="1700" dirty="0">
                <a:solidFill>
                  <a:srgbClr val="57585B"/>
                </a:solidFill>
                <a:latin typeface="Open Sans"/>
                <a:cs typeface="Open Sans"/>
              </a:rPr>
              <a:t>Picture a day spent doing some work in a </a:t>
            </a:r>
            <a:r>
              <a:rPr lang="en-US" sz="1700" dirty="0">
                <a:solidFill>
                  <a:srgbClr val="57585B"/>
                </a:solidFill>
                <a:latin typeface="Open Sans"/>
                <a:cs typeface="Open Sans"/>
              </a:rPr>
              <a:t>café</a:t>
            </a:r>
            <a:r>
              <a:rPr sz="1700" dirty="0">
                <a:solidFill>
                  <a:srgbClr val="57585B"/>
                </a:solidFill>
                <a:latin typeface="Open Sans"/>
                <a:cs typeface="Open Sans"/>
              </a:rPr>
              <a:t>. Anticipating a full day's stay, you open a tab and prepay some money instead of paying each time you order something.</a:t>
            </a:r>
          </a:p>
          <a:p>
            <a:pPr marL="12700" marR="5080">
              <a:lnSpc>
                <a:spcPct val="101800"/>
              </a:lnSpc>
            </a:pPr>
            <a:r>
              <a:rPr sz="1700" dirty="0">
                <a:solidFill>
                  <a:srgbClr val="57585B"/>
                </a:solidFill>
                <a:latin typeface="Open Sans"/>
                <a:cs typeface="Open Sans"/>
              </a:rPr>
              <a:t>When you're ready to leave at the end of the day, you and the owner review the tab to settle the final bill. If you paid more money up front than the total amount of your final bill, you will receive back whatever amount you did not spend.</a:t>
            </a:r>
          </a:p>
          <a:p>
            <a:pPr>
              <a:lnSpc>
                <a:spcPct val="100000"/>
              </a:lnSpc>
              <a:spcBef>
                <a:spcPts val="35"/>
              </a:spcBef>
            </a:pPr>
            <a:endParaRPr sz="1500" dirty="0">
              <a:latin typeface="Open Sans"/>
              <a:cs typeface="Open Sans"/>
            </a:endParaRPr>
          </a:p>
          <a:p>
            <a:pPr marL="12700" marR="20320">
              <a:lnSpc>
                <a:spcPct val="101800"/>
              </a:lnSpc>
            </a:pPr>
            <a:r>
              <a:rPr sz="1700" dirty="0">
                <a:solidFill>
                  <a:srgbClr val="57585B"/>
                </a:solidFill>
                <a:latin typeface="Open Sans"/>
                <a:cs typeface="Open Sans"/>
              </a:rPr>
              <a:t>Now,</a:t>
            </a:r>
            <a:r>
              <a:rPr sz="1700" spc="-55" dirty="0">
                <a:solidFill>
                  <a:srgbClr val="57585B"/>
                </a:solidFill>
                <a:latin typeface="Open Sans"/>
                <a:cs typeface="Open Sans"/>
              </a:rPr>
              <a:t> </a:t>
            </a:r>
            <a:r>
              <a:rPr sz="1700" dirty="0">
                <a:solidFill>
                  <a:srgbClr val="57585B"/>
                </a:solidFill>
                <a:latin typeface="Open Sans"/>
                <a:cs typeface="Open Sans"/>
              </a:rPr>
              <a:t>envision</a:t>
            </a:r>
            <a:r>
              <a:rPr sz="1700" spc="-55" dirty="0">
                <a:solidFill>
                  <a:srgbClr val="57585B"/>
                </a:solidFill>
                <a:latin typeface="Open Sans"/>
                <a:cs typeface="Open Sans"/>
              </a:rPr>
              <a:t> </a:t>
            </a:r>
            <a:r>
              <a:rPr sz="1700" dirty="0">
                <a:solidFill>
                  <a:srgbClr val="57585B"/>
                </a:solidFill>
                <a:latin typeface="Open Sans"/>
                <a:cs typeface="Open Sans"/>
              </a:rPr>
              <a:t>thousands</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55" dirty="0">
                <a:solidFill>
                  <a:srgbClr val="57585B"/>
                </a:solidFill>
                <a:latin typeface="Open Sans"/>
                <a:cs typeface="Open Sans"/>
              </a:rPr>
              <a:t> </a:t>
            </a:r>
            <a:r>
              <a:rPr sz="1700" dirty="0">
                <a:solidFill>
                  <a:srgbClr val="57585B"/>
                </a:solidFill>
                <a:latin typeface="Open Sans"/>
                <a:cs typeface="Open Sans"/>
              </a:rPr>
              <a:t>doing</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same</a:t>
            </a:r>
            <a:r>
              <a:rPr sz="1700" spc="-55" dirty="0">
                <a:solidFill>
                  <a:srgbClr val="57585B"/>
                </a:solidFill>
                <a:latin typeface="Open Sans"/>
                <a:cs typeface="Open Sans"/>
              </a:rPr>
              <a:t> </a:t>
            </a:r>
            <a:r>
              <a:rPr sz="1700" dirty="0">
                <a:solidFill>
                  <a:srgbClr val="57585B"/>
                </a:solidFill>
                <a:latin typeface="Open Sans"/>
                <a:cs typeface="Open Sans"/>
              </a:rPr>
              <a:t>thing</a:t>
            </a:r>
            <a:r>
              <a:rPr sz="1700" spc="-50" dirty="0">
                <a:solidFill>
                  <a:srgbClr val="57585B"/>
                </a:solidFill>
                <a:latin typeface="Open Sans"/>
                <a:cs typeface="Open Sans"/>
              </a:rPr>
              <a:t> </a:t>
            </a:r>
            <a:r>
              <a:rPr sz="1700" spc="-10" dirty="0">
                <a:solidFill>
                  <a:srgbClr val="57585B"/>
                </a:solidFill>
                <a:latin typeface="Open Sans"/>
                <a:cs typeface="Open Sans"/>
              </a:rPr>
              <a:t>simultaneously</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spc="-10" dirty="0">
                <a:solidFill>
                  <a:srgbClr val="57585B"/>
                </a:solidFill>
                <a:latin typeface="Open Sans"/>
                <a:cs typeface="Open Sans"/>
              </a:rPr>
              <a:t>allowing </a:t>
            </a:r>
            <a:r>
              <a:rPr sz="1700" dirty="0">
                <a:solidFill>
                  <a:srgbClr val="57585B"/>
                </a:solidFill>
                <a:latin typeface="Open Sans"/>
                <a:cs typeface="Open Sans"/>
              </a:rPr>
              <a:t>others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use</a:t>
            </a:r>
            <a:r>
              <a:rPr sz="1700" spc="-50" dirty="0">
                <a:solidFill>
                  <a:srgbClr val="57585B"/>
                </a:solidFill>
                <a:latin typeface="Open Sans"/>
                <a:cs typeface="Open Sans"/>
              </a:rPr>
              <a:t> </a:t>
            </a:r>
            <a:r>
              <a:rPr sz="1700" dirty="0">
                <a:solidFill>
                  <a:srgbClr val="57585B"/>
                </a:solidFill>
                <a:latin typeface="Open Sans"/>
                <a:cs typeface="Open Sans"/>
              </a:rPr>
              <a:t>their</a:t>
            </a:r>
            <a:r>
              <a:rPr sz="1700" spc="-50" dirty="0">
                <a:solidFill>
                  <a:srgbClr val="57585B"/>
                </a:solidFill>
                <a:latin typeface="Open Sans"/>
                <a:cs typeface="Open Sans"/>
              </a:rPr>
              <a:t> </a:t>
            </a:r>
            <a:r>
              <a:rPr sz="1700" dirty="0">
                <a:solidFill>
                  <a:srgbClr val="57585B"/>
                </a:solidFill>
                <a:latin typeface="Open Sans"/>
                <a:cs typeface="Open Sans"/>
              </a:rPr>
              <a:t>tabs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connect</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more</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50" dirty="0">
                <a:solidFill>
                  <a:srgbClr val="57585B"/>
                </a:solidFill>
                <a:latin typeface="Open Sans"/>
                <a:cs typeface="Open Sans"/>
              </a:rPr>
              <a:t> </a:t>
            </a:r>
            <a:r>
              <a:rPr sz="1700" dirty="0">
                <a:solidFill>
                  <a:srgbClr val="57585B"/>
                </a:solidFill>
                <a:latin typeface="Open Sans"/>
                <a:cs typeface="Open Sans"/>
              </a:rPr>
              <a:t>That's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10" dirty="0">
                <a:solidFill>
                  <a:srgbClr val="57585B"/>
                </a:solidFill>
                <a:latin typeface="Open Sans"/>
                <a:cs typeface="Open Sans"/>
              </a:rPr>
              <a:t>Lightning</a:t>
            </a:r>
            <a:r>
              <a:rPr sz="1700" spc="-50" dirty="0">
                <a:solidFill>
                  <a:srgbClr val="57585B"/>
                </a:solidFill>
                <a:latin typeface="Open Sans"/>
                <a:cs typeface="Open Sans"/>
              </a:rPr>
              <a:t> </a:t>
            </a:r>
            <a:r>
              <a:rPr sz="1700" spc="-10" dirty="0">
                <a:solidFill>
                  <a:srgbClr val="57585B"/>
                </a:solidFill>
                <a:latin typeface="Open Sans"/>
                <a:cs typeface="Open Sans"/>
              </a:rPr>
              <a:t>Network!</a:t>
            </a:r>
            <a:endParaRPr sz="1700" dirty="0">
              <a:latin typeface="Open Sans"/>
              <a:cs typeface="Open Sans"/>
            </a:endParaRPr>
          </a:p>
        </p:txBody>
      </p:sp>
      <p:sp>
        <p:nvSpPr>
          <p:cNvPr id="16" name="object 16"/>
          <p:cNvSpPr txBox="1"/>
          <p:nvPr/>
        </p:nvSpPr>
        <p:spPr>
          <a:xfrm>
            <a:off x="10306546" y="7316470"/>
            <a:ext cx="4857750" cy="2858770"/>
          </a:xfrm>
          <a:prstGeom prst="rect">
            <a:avLst/>
          </a:prstGeom>
        </p:spPr>
        <p:txBody>
          <a:bodyPr vert="horz" wrap="square" lIns="0" tIns="16510" rIns="0" bIns="0" rtlCol="0">
            <a:spAutoFit/>
          </a:bodyPr>
          <a:lstStyle/>
          <a:p>
            <a:pPr marL="12700" algn="just">
              <a:lnSpc>
                <a:spcPct val="100000"/>
              </a:lnSpc>
              <a:spcBef>
                <a:spcPts val="130"/>
              </a:spcBef>
            </a:pPr>
            <a:r>
              <a:rPr sz="1700" b="1" dirty="0">
                <a:solidFill>
                  <a:srgbClr val="241B54"/>
                </a:solidFill>
                <a:latin typeface="Open Sans"/>
                <a:cs typeface="Open Sans"/>
              </a:rPr>
              <a:t>Off-</a:t>
            </a:r>
            <a:r>
              <a:rPr lang="en-US" sz="1700" b="1" dirty="0">
                <a:solidFill>
                  <a:srgbClr val="241B54"/>
                </a:solidFill>
                <a:latin typeface="Open Sans"/>
                <a:cs typeface="Open Sans"/>
              </a:rPr>
              <a:t>C</a:t>
            </a:r>
            <a:r>
              <a:rPr sz="1700" b="1" dirty="0">
                <a:solidFill>
                  <a:srgbClr val="241B54"/>
                </a:solidFill>
                <a:latin typeface="Open Sans"/>
                <a:cs typeface="Open Sans"/>
              </a:rPr>
              <a:t>hain</a:t>
            </a:r>
            <a:r>
              <a:rPr sz="1700" b="1" spc="75" dirty="0">
                <a:solidFill>
                  <a:srgbClr val="241B54"/>
                </a:solidFill>
                <a:latin typeface="Open Sans"/>
                <a:cs typeface="Open Sans"/>
              </a:rPr>
              <a:t> </a:t>
            </a:r>
            <a:r>
              <a:rPr sz="1700" b="1" dirty="0">
                <a:solidFill>
                  <a:srgbClr val="241B54"/>
                </a:solidFill>
                <a:latin typeface="Open Sans"/>
                <a:cs typeface="Open Sans"/>
              </a:rPr>
              <a:t>Transactions</a:t>
            </a:r>
            <a:r>
              <a:rPr sz="1700" b="1" spc="80" dirty="0">
                <a:solidFill>
                  <a:srgbClr val="241B54"/>
                </a:solidFill>
                <a:latin typeface="Open Sans"/>
                <a:cs typeface="Open Sans"/>
              </a:rPr>
              <a:t> </a:t>
            </a:r>
            <a:r>
              <a:rPr sz="1700" b="1" dirty="0">
                <a:solidFill>
                  <a:srgbClr val="241B54"/>
                </a:solidFill>
                <a:latin typeface="Open Sans"/>
                <a:cs typeface="Open Sans"/>
              </a:rPr>
              <a:t>(Lightning</a:t>
            </a:r>
            <a:r>
              <a:rPr sz="1700" b="1" spc="75" dirty="0">
                <a:solidFill>
                  <a:srgbClr val="241B54"/>
                </a:solidFill>
                <a:latin typeface="Open Sans"/>
                <a:cs typeface="Open Sans"/>
              </a:rPr>
              <a:t> </a:t>
            </a:r>
            <a:r>
              <a:rPr sz="1700" b="1" spc="-10" dirty="0">
                <a:solidFill>
                  <a:srgbClr val="241B54"/>
                </a:solidFill>
                <a:latin typeface="Open Sans"/>
                <a:cs typeface="Open Sans"/>
              </a:rPr>
              <a:t>Network)</a:t>
            </a:r>
            <a:r>
              <a:rPr lang="en-US" sz="1700" b="1" spc="-10" dirty="0">
                <a:solidFill>
                  <a:srgbClr val="241B54"/>
                </a:solidFill>
                <a:latin typeface="Open Sans"/>
                <a:cs typeface="Open Sans"/>
              </a:rPr>
              <a:t>:</a:t>
            </a:r>
            <a:endParaRPr sz="1700" dirty="0">
              <a:latin typeface="Open Sans"/>
              <a:cs typeface="Open Sans"/>
            </a:endParaRPr>
          </a:p>
          <a:p>
            <a:pPr marL="12700" marR="224790">
              <a:lnSpc>
                <a:spcPct val="101800"/>
              </a:lnSpc>
              <a:spcBef>
                <a:spcPts val="1530"/>
              </a:spcBef>
            </a:pPr>
            <a:r>
              <a:rPr sz="1700" dirty="0">
                <a:solidFill>
                  <a:srgbClr val="57585B"/>
                </a:solidFill>
                <a:latin typeface="Open Sans"/>
                <a:cs typeface="Open Sans"/>
              </a:rPr>
              <a:t>These</a:t>
            </a:r>
            <a:r>
              <a:rPr sz="1700" spc="-40" dirty="0">
                <a:solidFill>
                  <a:srgbClr val="57585B"/>
                </a:solidFill>
                <a:latin typeface="Open Sans"/>
                <a:cs typeface="Open Sans"/>
              </a:rPr>
              <a:t> </a:t>
            </a:r>
            <a:r>
              <a:rPr sz="1700" spc="-1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happen</a:t>
            </a:r>
            <a:r>
              <a:rPr sz="1700" spc="-4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spc="-10" dirty="0">
                <a:solidFill>
                  <a:srgbClr val="57585B"/>
                </a:solidFill>
                <a:latin typeface="Open Sans"/>
                <a:cs typeface="Open Sans"/>
              </a:rPr>
              <a:t>separate </a:t>
            </a:r>
            <a:r>
              <a:rPr sz="1700" dirty="0">
                <a:solidFill>
                  <a:srgbClr val="57585B"/>
                </a:solidFill>
                <a:latin typeface="Open Sans"/>
                <a:cs typeface="Open Sans"/>
              </a:rPr>
              <a:t>network</a:t>
            </a:r>
            <a:r>
              <a:rPr sz="1700" spc="-55" dirty="0">
                <a:solidFill>
                  <a:srgbClr val="57585B"/>
                </a:solidFill>
                <a:latin typeface="Open Sans"/>
                <a:cs typeface="Open Sans"/>
              </a:rPr>
              <a:t> </a:t>
            </a:r>
            <a:r>
              <a:rPr sz="1700" dirty="0">
                <a:solidFill>
                  <a:srgbClr val="57585B"/>
                </a:solidFill>
                <a:latin typeface="Open Sans"/>
                <a:cs typeface="Open Sans"/>
              </a:rPr>
              <a:t>built</a:t>
            </a:r>
            <a:r>
              <a:rPr sz="1700" spc="-55" dirty="0">
                <a:solidFill>
                  <a:srgbClr val="57585B"/>
                </a:solidFill>
                <a:latin typeface="Open Sans"/>
                <a:cs typeface="Open Sans"/>
              </a:rPr>
              <a:t> </a:t>
            </a:r>
            <a:r>
              <a:rPr sz="1700" dirty="0">
                <a:solidFill>
                  <a:srgbClr val="57585B"/>
                </a:solidFill>
                <a:latin typeface="Open Sans"/>
                <a:cs typeface="Open Sans"/>
              </a:rPr>
              <a:t>on</a:t>
            </a:r>
            <a:r>
              <a:rPr sz="1700" spc="-55" dirty="0">
                <a:solidFill>
                  <a:srgbClr val="57585B"/>
                </a:solidFill>
                <a:latin typeface="Open Sans"/>
                <a:cs typeface="Open Sans"/>
              </a:rPr>
              <a:t> </a:t>
            </a:r>
            <a:r>
              <a:rPr sz="1700" dirty="0">
                <a:solidFill>
                  <a:srgbClr val="57585B"/>
                </a:solidFill>
                <a:latin typeface="Open Sans"/>
                <a:cs typeface="Open Sans"/>
              </a:rPr>
              <a:t>top</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spc="-10" dirty="0">
                <a:solidFill>
                  <a:srgbClr val="57585B"/>
                </a:solidFill>
                <a:latin typeface="Open Sans"/>
                <a:cs typeface="Open Sans"/>
              </a:rPr>
              <a:t>blockchain. </a:t>
            </a:r>
            <a:r>
              <a:rPr sz="1700" dirty="0">
                <a:solidFill>
                  <a:srgbClr val="57585B"/>
                </a:solidFill>
                <a:latin typeface="Open Sans"/>
                <a:cs typeface="Open Sans"/>
              </a:rPr>
              <a:t>They</a:t>
            </a:r>
            <a:r>
              <a:rPr sz="1700" spc="-60"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settled</a:t>
            </a:r>
            <a:r>
              <a:rPr sz="1700" spc="-55" dirty="0">
                <a:solidFill>
                  <a:srgbClr val="57585B"/>
                </a:solidFill>
                <a:latin typeface="Open Sans"/>
                <a:cs typeface="Open Sans"/>
              </a:rPr>
              <a:t> </a:t>
            </a:r>
            <a:r>
              <a:rPr sz="1700" dirty="0">
                <a:solidFill>
                  <a:srgbClr val="57585B"/>
                </a:solidFill>
                <a:latin typeface="Open Sans"/>
                <a:cs typeface="Open Sans"/>
              </a:rPr>
              <a:t>faster</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5" dirty="0">
                <a:solidFill>
                  <a:srgbClr val="57585B"/>
                </a:solidFill>
                <a:latin typeface="Open Sans"/>
                <a:cs typeface="Open Sans"/>
              </a:rPr>
              <a:t> </a:t>
            </a:r>
            <a:r>
              <a:rPr sz="1700" dirty="0">
                <a:solidFill>
                  <a:srgbClr val="57585B"/>
                </a:solidFill>
                <a:latin typeface="Open Sans"/>
                <a:cs typeface="Open Sans"/>
              </a:rPr>
              <a:t>lower</a:t>
            </a:r>
            <a:r>
              <a:rPr sz="1700" spc="-55" dirty="0">
                <a:solidFill>
                  <a:srgbClr val="57585B"/>
                </a:solidFill>
                <a:latin typeface="Open Sans"/>
                <a:cs typeface="Open Sans"/>
              </a:rPr>
              <a:t> </a:t>
            </a:r>
            <a:r>
              <a:rPr sz="1700" spc="-10" dirty="0">
                <a:solidFill>
                  <a:srgbClr val="57585B"/>
                </a:solidFill>
                <a:latin typeface="Open Sans"/>
                <a:cs typeface="Open Sans"/>
              </a:rPr>
              <a:t>fees.</a:t>
            </a:r>
            <a:endParaRPr sz="1700" dirty="0">
              <a:latin typeface="Open Sans"/>
              <a:cs typeface="Open Sans"/>
            </a:endParaRPr>
          </a:p>
          <a:p>
            <a:pPr>
              <a:lnSpc>
                <a:spcPct val="100000"/>
              </a:lnSpc>
              <a:spcBef>
                <a:spcPts val="35"/>
              </a:spcBef>
            </a:pPr>
            <a:endParaRPr sz="1500" dirty="0">
              <a:latin typeface="Open Sans"/>
              <a:cs typeface="Open Sans"/>
            </a:endParaRPr>
          </a:p>
          <a:p>
            <a:pPr marL="12700" marR="5080" algn="just">
              <a:lnSpc>
                <a:spcPct val="101800"/>
              </a:lnSpc>
            </a:pPr>
            <a:r>
              <a:rPr sz="1700" dirty="0">
                <a:solidFill>
                  <a:srgbClr val="57585B"/>
                </a:solidFill>
                <a:latin typeface="Open Sans"/>
                <a:cs typeface="Open Sans"/>
              </a:rPr>
              <a:t>They</a:t>
            </a:r>
            <a:r>
              <a:rPr sz="1700" spc="-55"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commonly</a:t>
            </a:r>
            <a:r>
              <a:rPr sz="1700" spc="-55" dirty="0">
                <a:solidFill>
                  <a:srgbClr val="57585B"/>
                </a:solidFill>
                <a:latin typeface="Open Sans"/>
                <a:cs typeface="Open Sans"/>
              </a:rPr>
              <a:t> </a:t>
            </a:r>
            <a:r>
              <a:rPr sz="1700" dirty="0">
                <a:solidFill>
                  <a:srgbClr val="57585B"/>
                </a:solidFill>
                <a:latin typeface="Open Sans"/>
                <a:cs typeface="Open Sans"/>
              </a:rPr>
              <a:t>used</a:t>
            </a:r>
            <a:r>
              <a:rPr sz="1700" spc="-55" dirty="0">
                <a:solidFill>
                  <a:srgbClr val="57585B"/>
                </a:solidFill>
                <a:latin typeface="Open Sans"/>
                <a:cs typeface="Open Sans"/>
              </a:rPr>
              <a:t> </a:t>
            </a:r>
            <a:r>
              <a:rPr sz="1700" dirty="0">
                <a:solidFill>
                  <a:srgbClr val="57585B"/>
                </a:solidFill>
                <a:latin typeface="Open Sans"/>
                <a:cs typeface="Open Sans"/>
              </a:rPr>
              <a:t>where</a:t>
            </a:r>
            <a:r>
              <a:rPr sz="1700" spc="-50" dirty="0">
                <a:solidFill>
                  <a:srgbClr val="57585B"/>
                </a:solidFill>
                <a:latin typeface="Open Sans"/>
                <a:cs typeface="Open Sans"/>
              </a:rPr>
              <a:t> </a:t>
            </a:r>
            <a:r>
              <a:rPr sz="1700" spc="-10" dirty="0">
                <a:solidFill>
                  <a:srgbClr val="57585B"/>
                </a:solidFill>
                <a:latin typeface="Open Sans"/>
                <a:cs typeface="Open Sans"/>
              </a:rPr>
              <a:t>regulations</a:t>
            </a:r>
            <a:r>
              <a:rPr sz="1700" spc="-5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laws</a:t>
            </a:r>
            <a:r>
              <a:rPr sz="1700" spc="-65" dirty="0">
                <a:solidFill>
                  <a:srgbClr val="57585B"/>
                </a:solidFill>
                <a:latin typeface="Open Sans"/>
                <a:cs typeface="Open Sans"/>
              </a:rPr>
              <a:t> </a:t>
            </a:r>
            <a:r>
              <a:rPr sz="1700" dirty="0">
                <a:solidFill>
                  <a:srgbClr val="57585B"/>
                </a:solidFill>
                <a:latin typeface="Open Sans"/>
                <a:cs typeface="Open Sans"/>
              </a:rPr>
              <a:t>support</a:t>
            </a:r>
            <a:r>
              <a:rPr sz="1700" spc="-55" dirty="0">
                <a:solidFill>
                  <a:srgbClr val="57585B"/>
                </a:solidFill>
                <a:latin typeface="Open Sans"/>
                <a:cs typeface="Open Sans"/>
              </a:rPr>
              <a:t> </a:t>
            </a:r>
            <a:r>
              <a:rPr sz="1700" dirty="0">
                <a:solidFill>
                  <a:srgbClr val="57585B"/>
                </a:solidFill>
                <a:latin typeface="Open Sans"/>
                <a:cs typeface="Open Sans"/>
              </a:rPr>
              <a:t>their</a:t>
            </a:r>
            <a:r>
              <a:rPr sz="1700" spc="-60" dirty="0">
                <a:solidFill>
                  <a:srgbClr val="57585B"/>
                </a:solidFill>
                <a:latin typeface="Open Sans"/>
                <a:cs typeface="Open Sans"/>
              </a:rPr>
              <a:t> </a:t>
            </a:r>
            <a:r>
              <a:rPr sz="1700" dirty="0">
                <a:solidFill>
                  <a:srgbClr val="57585B"/>
                </a:solidFill>
                <a:latin typeface="Open Sans"/>
                <a:cs typeface="Open Sans"/>
              </a:rPr>
              <a:t>adoption</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where</a:t>
            </a:r>
            <a:r>
              <a:rPr sz="1700" spc="-60" dirty="0">
                <a:solidFill>
                  <a:srgbClr val="57585B"/>
                </a:solidFill>
                <a:latin typeface="Open Sans"/>
                <a:cs typeface="Open Sans"/>
              </a:rPr>
              <a:t> </a:t>
            </a:r>
            <a:r>
              <a:rPr sz="1700" spc="-10" dirty="0">
                <a:solidFill>
                  <a:srgbClr val="57585B"/>
                </a:solidFill>
                <a:latin typeface="Open Sans"/>
                <a:cs typeface="Open Sans"/>
              </a:rPr>
              <a:t>features </a:t>
            </a:r>
            <a:r>
              <a:rPr sz="1700" dirty="0">
                <a:solidFill>
                  <a:srgbClr val="57585B"/>
                </a:solidFill>
                <a:latin typeface="Open Sans"/>
                <a:cs typeface="Open Sans"/>
              </a:rPr>
              <a:t>like</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speed</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cost</a:t>
            </a:r>
            <a:r>
              <a:rPr sz="1700" spc="-45"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spc="-1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40" dirty="0">
                <a:solidFill>
                  <a:srgbClr val="57585B"/>
                </a:solidFill>
                <a:latin typeface="Open Sans"/>
                <a:cs typeface="Open Sans"/>
              </a:rPr>
              <a:t> </a:t>
            </a:r>
            <a:r>
              <a:rPr sz="1700" spc="-20" dirty="0">
                <a:solidFill>
                  <a:srgbClr val="57585B"/>
                </a:solidFill>
                <a:latin typeface="Open Sans"/>
                <a:cs typeface="Open Sans"/>
              </a:rPr>
              <a:t>more </a:t>
            </a:r>
            <a:r>
              <a:rPr sz="1700" spc="-10" dirty="0">
                <a:solidFill>
                  <a:srgbClr val="57585B"/>
                </a:solidFill>
                <a:latin typeface="Open Sans"/>
                <a:cs typeface="Open Sans"/>
              </a:rPr>
              <a:t>important.</a:t>
            </a:r>
            <a:r>
              <a:rPr sz="1700" spc="-50" dirty="0">
                <a:solidFill>
                  <a:srgbClr val="57585B"/>
                </a:solidFill>
                <a:latin typeface="Open Sans"/>
                <a:cs typeface="Open Sans"/>
              </a:rPr>
              <a:t> </a:t>
            </a:r>
            <a:r>
              <a:rPr lang="en-US" sz="1700" spc="-50" dirty="0">
                <a:solidFill>
                  <a:srgbClr val="57585B"/>
                </a:solidFill>
                <a:latin typeface="Open Sans"/>
                <a:cs typeface="Open Sans"/>
              </a:rPr>
              <a:t>c</a:t>
            </a:r>
            <a:r>
              <a:rPr sz="1700" dirty="0">
                <a:solidFill>
                  <a:srgbClr val="57585B"/>
                </a:solidFill>
                <a:latin typeface="Open Sans"/>
                <a:cs typeface="Open Sans"/>
              </a:rPr>
              <a:t>ompared to </a:t>
            </a:r>
            <a:r>
              <a:rPr lang="en-US" sz="1700" dirty="0">
                <a:solidFill>
                  <a:srgbClr val="57585B"/>
                </a:solidFill>
                <a:latin typeface="Open Sans"/>
                <a:cs typeface="Open Sans"/>
              </a:rPr>
              <a:t>on-chain </a:t>
            </a:r>
            <a:r>
              <a:rPr sz="1700" dirty="0">
                <a:solidFill>
                  <a:srgbClr val="57585B"/>
                </a:solidFill>
                <a:latin typeface="Open Sans"/>
                <a:cs typeface="Open Sans"/>
              </a:rPr>
              <a:t>transactions</a:t>
            </a:r>
            <a:r>
              <a:rPr lang="en-US" sz="1700" dirty="0">
                <a:solidFill>
                  <a:srgbClr val="57585B"/>
                </a:solidFill>
                <a:latin typeface="Open Sans"/>
                <a:cs typeface="Open Sans"/>
              </a:rPr>
              <a:t>,</a:t>
            </a:r>
            <a:r>
              <a:rPr sz="1700" dirty="0">
                <a:solidFill>
                  <a:srgbClr val="57585B"/>
                </a:solidFill>
                <a:latin typeface="Open Sans"/>
                <a:cs typeface="Open Sans"/>
              </a:rPr>
              <a:t> they are less secure.</a:t>
            </a:r>
          </a:p>
        </p:txBody>
      </p:sp>
      <p:pic>
        <p:nvPicPr>
          <p:cNvPr id="17" name="object 17"/>
          <p:cNvPicPr/>
          <p:nvPr/>
        </p:nvPicPr>
        <p:blipFill>
          <a:blip r:embed="rId6" cstate="print"/>
          <a:stretch>
            <a:fillRect/>
          </a:stretch>
        </p:blipFill>
        <p:spPr>
          <a:xfrm>
            <a:off x="15527442" y="4771794"/>
            <a:ext cx="3332883" cy="1850319"/>
          </a:xfrm>
          <a:prstGeom prst="rect">
            <a:avLst/>
          </a:prstGeom>
        </p:spPr>
      </p:pic>
      <p:sp>
        <p:nvSpPr>
          <p:cNvPr id="18" name="object 18"/>
          <p:cNvSpPr txBox="1"/>
          <p:nvPr/>
        </p:nvSpPr>
        <p:spPr>
          <a:xfrm>
            <a:off x="16280948" y="5970142"/>
            <a:ext cx="284480" cy="163830"/>
          </a:xfrm>
          <a:prstGeom prst="rect">
            <a:avLst/>
          </a:prstGeom>
        </p:spPr>
        <p:txBody>
          <a:bodyPr vert="horz" wrap="square" lIns="0" tIns="13335" rIns="0" bIns="0" rtlCol="0">
            <a:spAutoFit/>
          </a:bodyPr>
          <a:lstStyle/>
          <a:p>
            <a:pPr marL="12700">
              <a:lnSpc>
                <a:spcPct val="100000"/>
              </a:lnSpc>
              <a:spcBef>
                <a:spcPts val="105"/>
              </a:spcBef>
            </a:pPr>
            <a:r>
              <a:rPr sz="900" b="1" spc="-20" dirty="0">
                <a:solidFill>
                  <a:srgbClr val="221F1F"/>
                </a:solidFill>
                <a:latin typeface="Open Sans"/>
                <a:cs typeface="Open Sans"/>
              </a:rPr>
              <a:t>$100</a:t>
            </a:r>
            <a:endParaRPr sz="900">
              <a:latin typeface="Open Sans"/>
              <a:cs typeface="Open Sans"/>
            </a:endParaRPr>
          </a:p>
        </p:txBody>
      </p:sp>
      <p:sp>
        <p:nvSpPr>
          <p:cNvPr id="19" name="object 19"/>
          <p:cNvSpPr txBox="1"/>
          <p:nvPr/>
        </p:nvSpPr>
        <p:spPr>
          <a:xfrm>
            <a:off x="18121800" y="5510099"/>
            <a:ext cx="190500" cy="113664"/>
          </a:xfrm>
          <a:prstGeom prst="rect">
            <a:avLst/>
          </a:prstGeom>
        </p:spPr>
        <p:txBody>
          <a:bodyPr vert="horz" wrap="square" lIns="0" tIns="15875" rIns="0" bIns="0" rtlCol="0">
            <a:spAutoFit/>
          </a:bodyPr>
          <a:lstStyle/>
          <a:p>
            <a:pPr marL="12700">
              <a:lnSpc>
                <a:spcPct val="100000"/>
              </a:lnSpc>
              <a:spcBef>
                <a:spcPts val="125"/>
              </a:spcBef>
            </a:pPr>
            <a:r>
              <a:rPr sz="550" b="1" spc="-20" dirty="0">
                <a:solidFill>
                  <a:srgbClr val="221F1F"/>
                </a:solidFill>
                <a:latin typeface="Open Sans"/>
                <a:cs typeface="Open Sans"/>
              </a:rPr>
              <a:t>$100</a:t>
            </a:r>
            <a:endParaRPr sz="550">
              <a:latin typeface="Open Sans"/>
              <a:cs typeface="Open Sans"/>
            </a:endParaRPr>
          </a:p>
        </p:txBody>
      </p:sp>
      <p:sp>
        <p:nvSpPr>
          <p:cNvPr id="20" name="object 20"/>
          <p:cNvSpPr txBox="1"/>
          <p:nvPr/>
        </p:nvSpPr>
        <p:spPr>
          <a:xfrm>
            <a:off x="18121800" y="5809001"/>
            <a:ext cx="190500" cy="113664"/>
          </a:xfrm>
          <a:prstGeom prst="rect">
            <a:avLst/>
          </a:prstGeom>
        </p:spPr>
        <p:txBody>
          <a:bodyPr vert="horz" wrap="square" lIns="0" tIns="15875" rIns="0" bIns="0" rtlCol="0">
            <a:spAutoFit/>
          </a:bodyPr>
          <a:lstStyle/>
          <a:p>
            <a:pPr marL="12700">
              <a:lnSpc>
                <a:spcPct val="100000"/>
              </a:lnSpc>
              <a:spcBef>
                <a:spcPts val="125"/>
              </a:spcBef>
            </a:pPr>
            <a:r>
              <a:rPr sz="550" b="1" spc="-20" dirty="0">
                <a:solidFill>
                  <a:srgbClr val="221F1F"/>
                </a:solidFill>
                <a:latin typeface="Open Sans"/>
                <a:cs typeface="Open Sans"/>
              </a:rPr>
              <a:t>$250</a:t>
            </a:r>
            <a:endParaRPr sz="550">
              <a:latin typeface="Open Sans"/>
              <a:cs typeface="Open Sans"/>
            </a:endParaRPr>
          </a:p>
        </p:txBody>
      </p:sp>
      <p:sp>
        <p:nvSpPr>
          <p:cNvPr id="21" name="object 21"/>
          <p:cNvSpPr txBox="1"/>
          <p:nvPr/>
        </p:nvSpPr>
        <p:spPr>
          <a:xfrm>
            <a:off x="18121800" y="6098740"/>
            <a:ext cx="190500" cy="113664"/>
          </a:xfrm>
          <a:prstGeom prst="rect">
            <a:avLst/>
          </a:prstGeom>
        </p:spPr>
        <p:txBody>
          <a:bodyPr vert="horz" wrap="square" lIns="0" tIns="15875" rIns="0" bIns="0" rtlCol="0">
            <a:spAutoFit/>
          </a:bodyPr>
          <a:lstStyle/>
          <a:p>
            <a:pPr marL="12700">
              <a:lnSpc>
                <a:spcPct val="100000"/>
              </a:lnSpc>
              <a:spcBef>
                <a:spcPts val="125"/>
              </a:spcBef>
            </a:pPr>
            <a:r>
              <a:rPr sz="550" b="1" spc="-20" dirty="0">
                <a:solidFill>
                  <a:srgbClr val="221F1F"/>
                </a:solidFill>
                <a:latin typeface="Open Sans"/>
                <a:cs typeface="Open Sans"/>
              </a:rPr>
              <a:t>$500</a:t>
            </a:r>
            <a:endParaRPr sz="550">
              <a:latin typeface="Open Sans"/>
              <a:cs typeface="Open Sans"/>
            </a:endParaRPr>
          </a:p>
        </p:txBody>
      </p:sp>
      <p:sp>
        <p:nvSpPr>
          <p:cNvPr id="22" name="object 22"/>
          <p:cNvSpPr txBox="1"/>
          <p:nvPr/>
        </p:nvSpPr>
        <p:spPr>
          <a:xfrm>
            <a:off x="18121800" y="6363853"/>
            <a:ext cx="149225" cy="113664"/>
          </a:xfrm>
          <a:prstGeom prst="rect">
            <a:avLst/>
          </a:prstGeom>
        </p:spPr>
        <p:txBody>
          <a:bodyPr vert="horz" wrap="square" lIns="0" tIns="15875" rIns="0" bIns="0" rtlCol="0">
            <a:spAutoFit/>
          </a:bodyPr>
          <a:lstStyle/>
          <a:p>
            <a:pPr marL="12700">
              <a:lnSpc>
                <a:spcPct val="100000"/>
              </a:lnSpc>
              <a:spcBef>
                <a:spcPts val="125"/>
              </a:spcBef>
            </a:pPr>
            <a:r>
              <a:rPr sz="550" b="1" spc="-25" dirty="0">
                <a:solidFill>
                  <a:srgbClr val="221F1F"/>
                </a:solidFill>
                <a:latin typeface="Open Sans"/>
                <a:cs typeface="Open Sans"/>
              </a:rPr>
              <a:t>$50</a:t>
            </a:r>
            <a:endParaRPr sz="550">
              <a:latin typeface="Open Sans"/>
              <a:cs typeface="Open Sans"/>
            </a:endParaRPr>
          </a:p>
        </p:txBody>
      </p:sp>
      <p:pic>
        <p:nvPicPr>
          <p:cNvPr id="23" name="object 23"/>
          <p:cNvPicPr/>
          <p:nvPr/>
        </p:nvPicPr>
        <p:blipFill>
          <a:blip r:embed="rId7" cstate="print"/>
          <a:stretch>
            <a:fillRect/>
          </a:stretch>
        </p:blipFill>
        <p:spPr>
          <a:xfrm>
            <a:off x="15499229" y="7413487"/>
            <a:ext cx="3387550" cy="2424703"/>
          </a:xfrm>
          <a:prstGeom prst="rect">
            <a:avLst/>
          </a:prstGeom>
        </p:spPr>
      </p:pic>
      <p:sp>
        <p:nvSpPr>
          <p:cNvPr id="24" name="object 24"/>
          <p:cNvSpPr txBox="1"/>
          <p:nvPr/>
        </p:nvSpPr>
        <p:spPr>
          <a:xfrm>
            <a:off x="16573940" y="7517409"/>
            <a:ext cx="1234440" cy="192405"/>
          </a:xfrm>
          <a:prstGeom prst="rect">
            <a:avLst/>
          </a:prstGeom>
        </p:spPr>
        <p:txBody>
          <a:bodyPr vert="horz" wrap="square" lIns="0" tIns="12065" rIns="0" bIns="0" rtlCol="0">
            <a:spAutoFit/>
          </a:bodyPr>
          <a:lstStyle/>
          <a:p>
            <a:pPr marL="12700">
              <a:lnSpc>
                <a:spcPct val="100000"/>
              </a:lnSpc>
              <a:spcBef>
                <a:spcPts val="95"/>
              </a:spcBef>
            </a:pPr>
            <a:r>
              <a:rPr sz="1100" b="1" spc="-20" dirty="0">
                <a:solidFill>
                  <a:srgbClr val="221F1F"/>
                </a:solidFill>
                <a:latin typeface="Open Sans"/>
                <a:cs typeface="Open Sans"/>
              </a:rPr>
              <a:t>Payment</a:t>
            </a:r>
            <a:r>
              <a:rPr sz="1100" b="1" dirty="0">
                <a:solidFill>
                  <a:srgbClr val="221F1F"/>
                </a:solidFill>
                <a:latin typeface="Open Sans"/>
                <a:cs typeface="Open Sans"/>
              </a:rPr>
              <a:t> </a:t>
            </a:r>
            <a:r>
              <a:rPr sz="1100" b="1" spc="-10" dirty="0">
                <a:solidFill>
                  <a:srgbClr val="221F1F"/>
                </a:solidFill>
                <a:latin typeface="Open Sans"/>
                <a:cs typeface="Open Sans"/>
              </a:rPr>
              <a:t>Channel</a:t>
            </a:r>
            <a:endParaRPr sz="1100">
              <a:latin typeface="Open Sans"/>
              <a:cs typeface="Open Sans"/>
            </a:endParaRPr>
          </a:p>
        </p:txBody>
      </p:sp>
      <p:sp>
        <p:nvSpPr>
          <p:cNvPr id="25" name="object 25"/>
          <p:cNvSpPr txBox="1"/>
          <p:nvPr/>
        </p:nvSpPr>
        <p:spPr>
          <a:xfrm>
            <a:off x="17706432" y="9471295"/>
            <a:ext cx="779145" cy="357505"/>
          </a:xfrm>
          <a:prstGeom prst="rect">
            <a:avLst/>
          </a:prstGeom>
        </p:spPr>
        <p:txBody>
          <a:bodyPr vert="horz" wrap="square" lIns="0" tIns="19685" rIns="0" bIns="0" rtlCol="0">
            <a:spAutoFit/>
          </a:bodyPr>
          <a:lstStyle/>
          <a:p>
            <a:pPr marL="12700" marR="5080" indent="135890">
              <a:lnSpc>
                <a:spcPts val="1300"/>
              </a:lnSpc>
              <a:spcBef>
                <a:spcPts val="155"/>
              </a:spcBef>
            </a:pPr>
            <a:r>
              <a:rPr sz="1100" b="1" spc="-10" dirty="0">
                <a:solidFill>
                  <a:srgbClr val="221F1F"/>
                </a:solidFill>
                <a:latin typeface="Open Sans"/>
                <a:cs typeface="Open Sans"/>
              </a:rPr>
              <a:t>Bitcoin </a:t>
            </a:r>
            <a:r>
              <a:rPr sz="1100" b="1" spc="-20" dirty="0">
                <a:solidFill>
                  <a:srgbClr val="221F1F"/>
                </a:solidFill>
                <a:latin typeface="Open Sans"/>
                <a:cs typeface="Open Sans"/>
              </a:rPr>
              <a:t>Blockchain</a:t>
            </a:r>
            <a:endParaRPr sz="1100">
              <a:latin typeface="Open Sans"/>
              <a:cs typeface="Open Sans"/>
            </a:endParaRPr>
          </a:p>
        </p:txBody>
      </p:sp>
      <p:sp>
        <p:nvSpPr>
          <p:cNvPr id="26" name="object 26"/>
          <p:cNvSpPr txBox="1"/>
          <p:nvPr/>
        </p:nvSpPr>
        <p:spPr>
          <a:xfrm>
            <a:off x="16410745" y="8678398"/>
            <a:ext cx="1561465" cy="192405"/>
          </a:xfrm>
          <a:prstGeom prst="rect">
            <a:avLst/>
          </a:prstGeom>
        </p:spPr>
        <p:txBody>
          <a:bodyPr vert="horz" wrap="square" lIns="0" tIns="12065" rIns="0" bIns="0" rtlCol="0">
            <a:spAutoFit/>
          </a:bodyPr>
          <a:lstStyle/>
          <a:p>
            <a:pPr marL="12700">
              <a:lnSpc>
                <a:spcPct val="100000"/>
              </a:lnSpc>
              <a:spcBef>
                <a:spcPts val="95"/>
              </a:spcBef>
            </a:pPr>
            <a:r>
              <a:rPr sz="1100" b="1" spc="-10" dirty="0">
                <a:solidFill>
                  <a:srgbClr val="221F1F"/>
                </a:solidFill>
                <a:latin typeface="Open Sans"/>
                <a:cs typeface="Open Sans"/>
              </a:rPr>
              <a:t>Multi</a:t>
            </a:r>
            <a:r>
              <a:rPr sz="1100" b="1" spc="-55" dirty="0">
                <a:solidFill>
                  <a:srgbClr val="221F1F"/>
                </a:solidFill>
                <a:latin typeface="Open Sans"/>
                <a:cs typeface="Open Sans"/>
              </a:rPr>
              <a:t> </a:t>
            </a:r>
            <a:r>
              <a:rPr sz="1100" b="1" spc="-10" dirty="0">
                <a:solidFill>
                  <a:srgbClr val="221F1F"/>
                </a:solidFill>
                <a:latin typeface="Open Sans"/>
                <a:cs typeface="Open Sans"/>
              </a:rPr>
              <a:t>Signature</a:t>
            </a:r>
            <a:r>
              <a:rPr sz="1100" b="1" spc="-45" dirty="0">
                <a:solidFill>
                  <a:srgbClr val="221F1F"/>
                </a:solidFill>
                <a:latin typeface="Open Sans"/>
                <a:cs typeface="Open Sans"/>
              </a:rPr>
              <a:t> </a:t>
            </a:r>
            <a:r>
              <a:rPr sz="1100" b="1" spc="-10" dirty="0">
                <a:solidFill>
                  <a:srgbClr val="221F1F"/>
                </a:solidFill>
                <a:latin typeface="Open Sans"/>
                <a:cs typeface="Open Sans"/>
              </a:rPr>
              <a:t>Wallet</a:t>
            </a:r>
            <a:endParaRPr sz="1100">
              <a:latin typeface="Open Sans"/>
              <a:cs typeface="Open Sans"/>
            </a:endParaRPr>
          </a:p>
        </p:txBody>
      </p:sp>
      <p:pic>
        <p:nvPicPr>
          <p:cNvPr id="27" name="object 27"/>
          <p:cNvPicPr/>
          <p:nvPr/>
        </p:nvPicPr>
        <p:blipFill>
          <a:blip r:embed="rId8" cstate="print"/>
          <a:stretch>
            <a:fillRect/>
          </a:stretch>
        </p:blipFill>
        <p:spPr>
          <a:xfrm>
            <a:off x="18829740" y="10656768"/>
            <a:ext cx="143503" cy="143534"/>
          </a:xfrm>
          <a:prstGeom prst="rect">
            <a:avLst/>
          </a:prstGeom>
        </p:spPr>
      </p:pic>
      <p:sp>
        <p:nvSpPr>
          <p:cNvPr id="28" name="object 28"/>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29" name="object 29"/>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30" name="object 30"/>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866900"/>
            <a:chOff x="0" y="0"/>
            <a:chExt cx="20104100" cy="1866900"/>
          </a:xfrm>
        </p:grpSpPr>
        <p:pic>
          <p:nvPicPr>
            <p:cNvPr id="3" name="object 3"/>
            <p:cNvPicPr/>
            <p:nvPr/>
          </p:nvPicPr>
          <p:blipFill>
            <a:blip r:embed="rId2" cstate="print"/>
            <a:stretch>
              <a:fillRect/>
            </a:stretch>
          </p:blipFill>
          <p:spPr>
            <a:xfrm>
              <a:off x="0" y="0"/>
              <a:ext cx="20104099" cy="1866592"/>
            </a:xfrm>
            <a:prstGeom prst="rect">
              <a:avLst/>
            </a:prstGeom>
          </p:spPr>
        </p:pic>
        <p:pic>
          <p:nvPicPr>
            <p:cNvPr id="4" name="object 4"/>
            <p:cNvPicPr/>
            <p:nvPr/>
          </p:nvPicPr>
          <p:blipFill>
            <a:blip r:embed="rId3" cstate="print"/>
            <a:stretch>
              <a:fillRect/>
            </a:stretch>
          </p:blipFill>
          <p:spPr>
            <a:xfrm>
              <a:off x="572129" y="56961"/>
              <a:ext cx="14281449" cy="1751569"/>
            </a:xfrm>
            <a:prstGeom prst="rect">
              <a:avLst/>
            </a:prstGeom>
          </p:spPr>
        </p:pic>
      </p:grpSp>
      <p:sp>
        <p:nvSpPr>
          <p:cNvPr id="5" name="object 5"/>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7" name="object 7"/>
          <p:cNvPicPr/>
          <p:nvPr/>
        </p:nvPicPr>
        <p:blipFill>
          <a:blip r:embed="rId4" cstate="print"/>
          <a:stretch>
            <a:fillRect/>
          </a:stretch>
        </p:blipFill>
        <p:spPr>
          <a:xfrm>
            <a:off x="17700079" y="593896"/>
            <a:ext cx="1273713" cy="678793"/>
          </a:xfrm>
          <a:prstGeom prst="rect">
            <a:avLst/>
          </a:prstGeom>
        </p:spPr>
      </p:pic>
      <p:sp>
        <p:nvSpPr>
          <p:cNvPr id="8" name="object 8"/>
          <p:cNvSpPr txBox="1"/>
          <p:nvPr/>
        </p:nvSpPr>
        <p:spPr>
          <a:xfrm>
            <a:off x="3081384" y="3503406"/>
            <a:ext cx="2870835" cy="645795"/>
          </a:xfrm>
          <a:prstGeom prst="rect">
            <a:avLst/>
          </a:prstGeom>
        </p:spPr>
        <p:txBody>
          <a:bodyPr vert="horz" wrap="square" lIns="0" tIns="13335" rIns="0" bIns="0" rtlCol="0">
            <a:spAutoFit/>
          </a:bodyPr>
          <a:lstStyle/>
          <a:p>
            <a:pPr marL="12065" marR="5080" algn="ctr">
              <a:lnSpc>
                <a:spcPct val="100000"/>
              </a:lnSpc>
              <a:spcBef>
                <a:spcPts val="105"/>
              </a:spcBef>
            </a:pPr>
            <a:r>
              <a:rPr sz="1350" dirty="0">
                <a:solidFill>
                  <a:srgbClr val="57585B"/>
                </a:solidFill>
                <a:latin typeface="Open Sans"/>
                <a:cs typeface="Open Sans"/>
              </a:rPr>
              <a:t>A</a:t>
            </a:r>
            <a:r>
              <a:rPr sz="1350" spc="-10" dirty="0">
                <a:solidFill>
                  <a:srgbClr val="57585B"/>
                </a:solidFill>
                <a:latin typeface="Open Sans"/>
                <a:cs typeface="Open Sans"/>
              </a:rPr>
              <a:t> </a:t>
            </a:r>
            <a:r>
              <a:rPr sz="1350" dirty="0">
                <a:solidFill>
                  <a:srgbClr val="57585B"/>
                </a:solidFill>
                <a:latin typeface="Open Sans"/>
                <a:cs typeface="Open Sans"/>
              </a:rPr>
              <a:t>decentralized</a:t>
            </a:r>
            <a:r>
              <a:rPr sz="1350" spc="-10" dirty="0">
                <a:solidFill>
                  <a:srgbClr val="57585B"/>
                </a:solidFill>
                <a:latin typeface="Open Sans"/>
                <a:cs typeface="Open Sans"/>
              </a:rPr>
              <a:t> </a:t>
            </a:r>
            <a:r>
              <a:rPr sz="1350" dirty="0">
                <a:solidFill>
                  <a:srgbClr val="57585B"/>
                </a:solidFill>
                <a:latin typeface="Open Sans"/>
                <a:cs typeface="Open Sans"/>
              </a:rPr>
              <a:t>digital</a:t>
            </a:r>
            <a:r>
              <a:rPr sz="1350" spc="-10" dirty="0">
                <a:solidFill>
                  <a:srgbClr val="57585B"/>
                </a:solidFill>
                <a:latin typeface="Open Sans"/>
                <a:cs typeface="Open Sans"/>
              </a:rPr>
              <a:t> </a:t>
            </a:r>
            <a:r>
              <a:rPr sz="1350" dirty="0">
                <a:solidFill>
                  <a:srgbClr val="57585B"/>
                </a:solidFill>
                <a:latin typeface="Open Sans"/>
                <a:cs typeface="Open Sans"/>
              </a:rPr>
              <a:t>network</a:t>
            </a:r>
            <a:r>
              <a:rPr sz="1350" spc="-10" dirty="0">
                <a:solidFill>
                  <a:srgbClr val="57585B"/>
                </a:solidFill>
                <a:latin typeface="Open Sans"/>
                <a:cs typeface="Open Sans"/>
              </a:rPr>
              <a:t> </a:t>
            </a:r>
            <a:r>
              <a:rPr sz="1350" spc="-20" dirty="0">
                <a:solidFill>
                  <a:srgbClr val="57585B"/>
                </a:solidFill>
                <a:latin typeface="Open Sans"/>
                <a:cs typeface="Open Sans"/>
              </a:rPr>
              <a:t>that </a:t>
            </a:r>
            <a:r>
              <a:rPr sz="1350" dirty="0">
                <a:solidFill>
                  <a:srgbClr val="57585B"/>
                </a:solidFill>
                <a:latin typeface="Open Sans"/>
                <a:cs typeface="Open Sans"/>
              </a:rPr>
              <a:t>uses</a:t>
            </a:r>
            <a:r>
              <a:rPr sz="1350" spc="-5" dirty="0">
                <a:solidFill>
                  <a:srgbClr val="57585B"/>
                </a:solidFill>
                <a:latin typeface="Open Sans"/>
                <a:cs typeface="Open Sans"/>
              </a:rPr>
              <a:t> </a:t>
            </a:r>
            <a:r>
              <a:rPr sz="1350" dirty="0">
                <a:solidFill>
                  <a:srgbClr val="57585B"/>
                </a:solidFill>
                <a:latin typeface="Open Sans"/>
                <a:cs typeface="Open Sans"/>
              </a:rPr>
              <a:t>cryptography</a:t>
            </a:r>
            <a:r>
              <a:rPr sz="1350" spc="-5" dirty="0">
                <a:solidFill>
                  <a:srgbClr val="57585B"/>
                </a:solidFill>
                <a:latin typeface="Open Sans"/>
                <a:cs typeface="Open Sans"/>
              </a:rPr>
              <a:t> </a:t>
            </a:r>
            <a:r>
              <a:rPr sz="1350" dirty="0">
                <a:solidFill>
                  <a:srgbClr val="57585B"/>
                </a:solidFill>
                <a:latin typeface="Open Sans"/>
                <a:cs typeface="Open Sans"/>
              </a:rPr>
              <a:t>to</a:t>
            </a:r>
            <a:r>
              <a:rPr sz="1350" spc="-5" dirty="0">
                <a:solidFill>
                  <a:srgbClr val="57585B"/>
                </a:solidFill>
                <a:latin typeface="Open Sans"/>
                <a:cs typeface="Open Sans"/>
              </a:rPr>
              <a:t> </a:t>
            </a:r>
            <a:r>
              <a:rPr sz="1350" spc="-10" dirty="0">
                <a:solidFill>
                  <a:srgbClr val="57585B"/>
                </a:solidFill>
                <a:latin typeface="Open Sans"/>
                <a:cs typeface="Open Sans"/>
              </a:rPr>
              <a:t>secure </a:t>
            </a:r>
            <a:r>
              <a:rPr sz="1350" dirty="0">
                <a:solidFill>
                  <a:srgbClr val="57585B"/>
                </a:solidFill>
                <a:latin typeface="Open Sans"/>
                <a:cs typeface="Open Sans"/>
              </a:rPr>
              <a:t>financial </a:t>
            </a:r>
            <a:r>
              <a:rPr sz="1350" spc="-10" dirty="0">
                <a:solidFill>
                  <a:srgbClr val="57585B"/>
                </a:solidFill>
                <a:latin typeface="Open Sans"/>
                <a:cs typeface="Open Sans"/>
              </a:rPr>
              <a:t>transactions.</a:t>
            </a:r>
            <a:endParaRPr sz="1350">
              <a:latin typeface="Open Sans"/>
              <a:cs typeface="Open Sans"/>
            </a:endParaRPr>
          </a:p>
        </p:txBody>
      </p:sp>
      <p:sp>
        <p:nvSpPr>
          <p:cNvPr id="9" name="object 9"/>
          <p:cNvSpPr txBox="1"/>
          <p:nvPr/>
        </p:nvSpPr>
        <p:spPr>
          <a:xfrm>
            <a:off x="6638249" y="3390030"/>
            <a:ext cx="2786380" cy="852805"/>
          </a:xfrm>
          <a:prstGeom prst="rect">
            <a:avLst/>
          </a:prstGeom>
        </p:spPr>
        <p:txBody>
          <a:bodyPr vert="horz" wrap="square" lIns="0" tIns="13335" rIns="0" bIns="0" rtlCol="0">
            <a:spAutoFit/>
          </a:bodyPr>
          <a:lstStyle/>
          <a:p>
            <a:pPr marL="12065" marR="5080" indent="635" algn="ctr">
              <a:lnSpc>
                <a:spcPct val="100000"/>
              </a:lnSpc>
              <a:spcBef>
                <a:spcPts val="105"/>
              </a:spcBef>
            </a:pPr>
            <a:r>
              <a:rPr sz="1350" dirty="0">
                <a:solidFill>
                  <a:srgbClr val="57585B"/>
                </a:solidFill>
                <a:latin typeface="Open Sans"/>
                <a:cs typeface="Open Sans"/>
              </a:rPr>
              <a:t>A</a:t>
            </a:r>
            <a:r>
              <a:rPr sz="1350" spc="-25" dirty="0">
                <a:solidFill>
                  <a:srgbClr val="57585B"/>
                </a:solidFill>
                <a:latin typeface="Open Sans"/>
                <a:cs typeface="Open Sans"/>
              </a:rPr>
              <a:t> </a:t>
            </a:r>
            <a:r>
              <a:rPr sz="1350" dirty="0">
                <a:solidFill>
                  <a:srgbClr val="57585B"/>
                </a:solidFill>
                <a:latin typeface="Open Sans"/>
                <a:cs typeface="Open Sans"/>
              </a:rPr>
              <a:t>second</a:t>
            </a:r>
            <a:r>
              <a:rPr sz="1350" spc="-10" dirty="0">
                <a:solidFill>
                  <a:srgbClr val="57585B"/>
                </a:solidFill>
                <a:latin typeface="Open Sans"/>
                <a:cs typeface="Open Sans"/>
              </a:rPr>
              <a:t> </a:t>
            </a:r>
            <a:r>
              <a:rPr sz="1350" dirty="0">
                <a:solidFill>
                  <a:srgbClr val="57585B"/>
                </a:solidFill>
                <a:latin typeface="Open Sans"/>
                <a:cs typeface="Open Sans"/>
              </a:rPr>
              <a:t>layer</a:t>
            </a:r>
            <a:r>
              <a:rPr sz="1350" spc="-10" dirty="0">
                <a:solidFill>
                  <a:srgbClr val="57585B"/>
                </a:solidFill>
                <a:latin typeface="Open Sans"/>
                <a:cs typeface="Open Sans"/>
              </a:rPr>
              <a:t> </a:t>
            </a:r>
            <a:r>
              <a:rPr sz="1350" dirty="0">
                <a:solidFill>
                  <a:srgbClr val="57585B"/>
                </a:solidFill>
                <a:latin typeface="Open Sans"/>
                <a:cs typeface="Open Sans"/>
              </a:rPr>
              <a:t>payment</a:t>
            </a:r>
            <a:r>
              <a:rPr sz="1350" spc="-10" dirty="0">
                <a:solidFill>
                  <a:srgbClr val="57585B"/>
                </a:solidFill>
                <a:latin typeface="Open Sans"/>
                <a:cs typeface="Open Sans"/>
              </a:rPr>
              <a:t> protocol </a:t>
            </a:r>
            <a:r>
              <a:rPr sz="1350" dirty="0">
                <a:solidFill>
                  <a:srgbClr val="57585B"/>
                </a:solidFill>
                <a:latin typeface="Open Sans"/>
                <a:cs typeface="Open Sans"/>
              </a:rPr>
              <a:t>that</a:t>
            </a:r>
            <a:r>
              <a:rPr sz="1350" spc="-10" dirty="0">
                <a:solidFill>
                  <a:srgbClr val="57585B"/>
                </a:solidFill>
                <a:latin typeface="Open Sans"/>
                <a:cs typeface="Open Sans"/>
              </a:rPr>
              <a:t> </a:t>
            </a:r>
            <a:r>
              <a:rPr sz="1350" dirty="0">
                <a:solidFill>
                  <a:srgbClr val="57585B"/>
                </a:solidFill>
                <a:latin typeface="Open Sans"/>
                <a:cs typeface="Open Sans"/>
              </a:rPr>
              <a:t>operates</a:t>
            </a:r>
            <a:r>
              <a:rPr sz="1350" spc="-10" dirty="0">
                <a:solidFill>
                  <a:srgbClr val="57585B"/>
                </a:solidFill>
                <a:latin typeface="Open Sans"/>
                <a:cs typeface="Open Sans"/>
              </a:rPr>
              <a:t> </a:t>
            </a:r>
            <a:r>
              <a:rPr sz="1350" dirty="0">
                <a:solidFill>
                  <a:srgbClr val="57585B"/>
                </a:solidFill>
                <a:latin typeface="Open Sans"/>
                <a:cs typeface="Open Sans"/>
              </a:rPr>
              <a:t>on</a:t>
            </a:r>
            <a:r>
              <a:rPr sz="1350" spc="-10" dirty="0">
                <a:solidFill>
                  <a:srgbClr val="57585B"/>
                </a:solidFill>
                <a:latin typeface="Open Sans"/>
                <a:cs typeface="Open Sans"/>
              </a:rPr>
              <a:t> </a:t>
            </a:r>
            <a:r>
              <a:rPr sz="1350" dirty="0">
                <a:solidFill>
                  <a:srgbClr val="57585B"/>
                </a:solidFill>
                <a:latin typeface="Open Sans"/>
                <a:cs typeface="Open Sans"/>
              </a:rPr>
              <a:t>top</a:t>
            </a:r>
            <a:r>
              <a:rPr sz="1350" spc="-10" dirty="0">
                <a:solidFill>
                  <a:srgbClr val="57585B"/>
                </a:solidFill>
                <a:latin typeface="Open Sans"/>
                <a:cs typeface="Open Sans"/>
              </a:rPr>
              <a:t> </a:t>
            </a:r>
            <a:r>
              <a:rPr sz="1350" dirty="0">
                <a:solidFill>
                  <a:srgbClr val="57585B"/>
                </a:solidFill>
                <a:latin typeface="Open Sans"/>
                <a:cs typeface="Open Sans"/>
              </a:rPr>
              <a:t>of</a:t>
            </a:r>
            <a:r>
              <a:rPr sz="1350" spc="-10" dirty="0">
                <a:solidFill>
                  <a:srgbClr val="57585B"/>
                </a:solidFill>
                <a:latin typeface="Open Sans"/>
                <a:cs typeface="Open Sans"/>
              </a:rPr>
              <a:t> </a:t>
            </a:r>
            <a:r>
              <a:rPr sz="1350" dirty="0">
                <a:solidFill>
                  <a:srgbClr val="57585B"/>
                </a:solidFill>
                <a:latin typeface="Open Sans"/>
                <a:cs typeface="Open Sans"/>
              </a:rPr>
              <a:t>the</a:t>
            </a:r>
            <a:r>
              <a:rPr sz="1350" spc="-10" dirty="0">
                <a:solidFill>
                  <a:srgbClr val="57585B"/>
                </a:solidFill>
                <a:latin typeface="Open Sans"/>
                <a:cs typeface="Open Sans"/>
              </a:rPr>
              <a:t> Bitcoin </a:t>
            </a:r>
            <a:r>
              <a:rPr sz="1350" dirty="0">
                <a:solidFill>
                  <a:srgbClr val="57585B"/>
                </a:solidFill>
                <a:latin typeface="Open Sans"/>
                <a:cs typeface="Open Sans"/>
              </a:rPr>
              <a:t>blockchain,</a:t>
            </a:r>
            <a:r>
              <a:rPr sz="1350" spc="-10" dirty="0">
                <a:solidFill>
                  <a:srgbClr val="57585B"/>
                </a:solidFill>
                <a:latin typeface="Open Sans"/>
                <a:cs typeface="Open Sans"/>
              </a:rPr>
              <a:t> </a:t>
            </a:r>
            <a:r>
              <a:rPr sz="1350" dirty="0">
                <a:solidFill>
                  <a:srgbClr val="57585B"/>
                </a:solidFill>
                <a:latin typeface="Open Sans"/>
                <a:cs typeface="Open Sans"/>
              </a:rPr>
              <a:t>enabling</a:t>
            </a:r>
            <a:r>
              <a:rPr sz="1350" spc="-10" dirty="0">
                <a:solidFill>
                  <a:srgbClr val="57585B"/>
                </a:solidFill>
                <a:latin typeface="Open Sans"/>
                <a:cs typeface="Open Sans"/>
              </a:rPr>
              <a:t> </a:t>
            </a:r>
            <a:r>
              <a:rPr sz="1350" dirty="0">
                <a:solidFill>
                  <a:srgbClr val="57585B"/>
                </a:solidFill>
                <a:latin typeface="Open Sans"/>
                <a:cs typeface="Open Sans"/>
              </a:rPr>
              <a:t>faster</a:t>
            </a:r>
            <a:r>
              <a:rPr sz="1350" spc="-5" dirty="0">
                <a:solidFill>
                  <a:srgbClr val="57585B"/>
                </a:solidFill>
                <a:latin typeface="Open Sans"/>
                <a:cs typeface="Open Sans"/>
              </a:rPr>
              <a:t> </a:t>
            </a:r>
            <a:r>
              <a:rPr sz="1350" spc="-25" dirty="0">
                <a:solidFill>
                  <a:srgbClr val="57585B"/>
                </a:solidFill>
                <a:latin typeface="Open Sans"/>
                <a:cs typeface="Open Sans"/>
              </a:rPr>
              <a:t>and </a:t>
            </a:r>
            <a:r>
              <a:rPr sz="1350" dirty="0">
                <a:solidFill>
                  <a:srgbClr val="57585B"/>
                </a:solidFill>
                <a:latin typeface="Open Sans"/>
                <a:cs typeface="Open Sans"/>
              </a:rPr>
              <a:t>cheaper</a:t>
            </a:r>
            <a:r>
              <a:rPr sz="1350" spc="-10" dirty="0">
                <a:solidFill>
                  <a:srgbClr val="57585B"/>
                </a:solidFill>
                <a:latin typeface="Open Sans"/>
                <a:cs typeface="Open Sans"/>
              </a:rPr>
              <a:t> transactions.</a:t>
            </a:r>
            <a:endParaRPr sz="1350">
              <a:latin typeface="Open Sans"/>
              <a:cs typeface="Open Sans"/>
            </a:endParaRPr>
          </a:p>
        </p:txBody>
      </p:sp>
      <p:grpSp>
        <p:nvGrpSpPr>
          <p:cNvPr id="10" name="object 10"/>
          <p:cNvGrpSpPr/>
          <p:nvPr/>
        </p:nvGrpSpPr>
        <p:grpSpPr>
          <a:xfrm>
            <a:off x="1120711" y="2447974"/>
            <a:ext cx="8676005" cy="3214370"/>
            <a:chOff x="1120711" y="2447974"/>
            <a:chExt cx="8676005" cy="3214370"/>
          </a:xfrm>
        </p:grpSpPr>
        <p:sp>
          <p:nvSpPr>
            <p:cNvPr id="11" name="object 11"/>
            <p:cNvSpPr/>
            <p:nvPr/>
          </p:nvSpPr>
          <p:spPr>
            <a:xfrm>
              <a:off x="1129588" y="2456871"/>
              <a:ext cx="8658225" cy="778510"/>
            </a:xfrm>
            <a:custGeom>
              <a:avLst/>
              <a:gdLst/>
              <a:ahLst/>
              <a:cxnLst/>
              <a:rect l="l" t="t" r="r" b="b"/>
              <a:pathLst>
                <a:path w="8658225" h="778510">
                  <a:moveTo>
                    <a:pt x="1627860" y="137833"/>
                  </a:moveTo>
                  <a:lnTo>
                    <a:pt x="1620837" y="94272"/>
                  </a:lnTo>
                  <a:lnTo>
                    <a:pt x="1601266" y="56438"/>
                  </a:lnTo>
                  <a:lnTo>
                    <a:pt x="1571421" y="26593"/>
                  </a:lnTo>
                  <a:lnTo>
                    <a:pt x="1533575" y="7023"/>
                  </a:lnTo>
                  <a:lnTo>
                    <a:pt x="1490014" y="0"/>
                  </a:lnTo>
                  <a:lnTo>
                    <a:pt x="137845" y="0"/>
                  </a:lnTo>
                  <a:lnTo>
                    <a:pt x="94272" y="7023"/>
                  </a:lnTo>
                  <a:lnTo>
                    <a:pt x="56438" y="26593"/>
                  </a:lnTo>
                  <a:lnTo>
                    <a:pt x="26606" y="56438"/>
                  </a:lnTo>
                  <a:lnTo>
                    <a:pt x="7035" y="94272"/>
                  </a:lnTo>
                  <a:lnTo>
                    <a:pt x="0" y="137833"/>
                  </a:lnTo>
                  <a:lnTo>
                    <a:pt x="0" y="640067"/>
                  </a:lnTo>
                  <a:lnTo>
                    <a:pt x="7035" y="683628"/>
                  </a:lnTo>
                  <a:lnTo>
                    <a:pt x="26606" y="721474"/>
                  </a:lnTo>
                  <a:lnTo>
                    <a:pt x="56438" y="751306"/>
                  </a:lnTo>
                  <a:lnTo>
                    <a:pt x="94272" y="770890"/>
                  </a:lnTo>
                  <a:lnTo>
                    <a:pt x="137845" y="777913"/>
                  </a:lnTo>
                  <a:lnTo>
                    <a:pt x="1490014" y="777913"/>
                  </a:lnTo>
                  <a:lnTo>
                    <a:pt x="1533575" y="770890"/>
                  </a:lnTo>
                  <a:lnTo>
                    <a:pt x="1571421" y="751306"/>
                  </a:lnTo>
                  <a:lnTo>
                    <a:pt x="1601266" y="721474"/>
                  </a:lnTo>
                  <a:lnTo>
                    <a:pt x="1620837" y="683628"/>
                  </a:lnTo>
                  <a:lnTo>
                    <a:pt x="1627860" y="640067"/>
                  </a:lnTo>
                  <a:lnTo>
                    <a:pt x="1627860" y="137833"/>
                  </a:lnTo>
                  <a:close/>
                </a:path>
                <a:path w="8658225" h="778510">
                  <a:moveTo>
                    <a:pt x="5140998" y="137833"/>
                  </a:moveTo>
                  <a:lnTo>
                    <a:pt x="5133962" y="94272"/>
                  </a:lnTo>
                  <a:lnTo>
                    <a:pt x="5114404" y="56438"/>
                  </a:lnTo>
                  <a:lnTo>
                    <a:pt x="5084559" y="26593"/>
                  </a:lnTo>
                  <a:lnTo>
                    <a:pt x="5046726" y="7023"/>
                  </a:lnTo>
                  <a:lnTo>
                    <a:pt x="5003152" y="0"/>
                  </a:lnTo>
                  <a:lnTo>
                    <a:pt x="1771281" y="0"/>
                  </a:lnTo>
                  <a:lnTo>
                    <a:pt x="1727720" y="7023"/>
                  </a:lnTo>
                  <a:lnTo>
                    <a:pt x="1689874" y="26593"/>
                  </a:lnTo>
                  <a:lnTo>
                    <a:pt x="1660042" y="56438"/>
                  </a:lnTo>
                  <a:lnTo>
                    <a:pt x="1640471" y="94272"/>
                  </a:lnTo>
                  <a:lnTo>
                    <a:pt x="1633448" y="137833"/>
                  </a:lnTo>
                  <a:lnTo>
                    <a:pt x="1633448" y="640067"/>
                  </a:lnTo>
                  <a:lnTo>
                    <a:pt x="1640471" y="683628"/>
                  </a:lnTo>
                  <a:lnTo>
                    <a:pt x="1660042" y="721474"/>
                  </a:lnTo>
                  <a:lnTo>
                    <a:pt x="1689874" y="751306"/>
                  </a:lnTo>
                  <a:lnTo>
                    <a:pt x="1727720" y="770890"/>
                  </a:lnTo>
                  <a:lnTo>
                    <a:pt x="1771281" y="777913"/>
                  </a:lnTo>
                  <a:lnTo>
                    <a:pt x="5003152" y="777913"/>
                  </a:lnTo>
                  <a:lnTo>
                    <a:pt x="5046726" y="770890"/>
                  </a:lnTo>
                  <a:lnTo>
                    <a:pt x="5084559" y="751306"/>
                  </a:lnTo>
                  <a:lnTo>
                    <a:pt x="5114404" y="721474"/>
                  </a:lnTo>
                  <a:lnTo>
                    <a:pt x="5133962" y="683628"/>
                  </a:lnTo>
                  <a:lnTo>
                    <a:pt x="5140998" y="640067"/>
                  </a:lnTo>
                  <a:lnTo>
                    <a:pt x="5140998" y="137833"/>
                  </a:lnTo>
                  <a:close/>
                </a:path>
                <a:path w="8658225" h="778510">
                  <a:moveTo>
                    <a:pt x="8657653" y="137833"/>
                  </a:moveTo>
                  <a:lnTo>
                    <a:pt x="8650618" y="94272"/>
                  </a:lnTo>
                  <a:lnTo>
                    <a:pt x="8631047" y="56438"/>
                  </a:lnTo>
                  <a:lnTo>
                    <a:pt x="8601215" y="26593"/>
                  </a:lnTo>
                  <a:lnTo>
                    <a:pt x="8563369" y="7023"/>
                  </a:lnTo>
                  <a:lnTo>
                    <a:pt x="8519795" y="0"/>
                  </a:lnTo>
                  <a:lnTo>
                    <a:pt x="5284800" y="0"/>
                  </a:lnTo>
                  <a:lnTo>
                    <a:pt x="5241226" y="7023"/>
                  </a:lnTo>
                  <a:lnTo>
                    <a:pt x="5203393" y="26593"/>
                  </a:lnTo>
                  <a:lnTo>
                    <a:pt x="5173548" y="56438"/>
                  </a:lnTo>
                  <a:lnTo>
                    <a:pt x="5153977" y="94272"/>
                  </a:lnTo>
                  <a:lnTo>
                    <a:pt x="5146954" y="137833"/>
                  </a:lnTo>
                  <a:lnTo>
                    <a:pt x="5146954" y="640067"/>
                  </a:lnTo>
                  <a:lnTo>
                    <a:pt x="5153977" y="683628"/>
                  </a:lnTo>
                  <a:lnTo>
                    <a:pt x="5173548" y="721474"/>
                  </a:lnTo>
                  <a:lnTo>
                    <a:pt x="5203393" y="751306"/>
                  </a:lnTo>
                  <a:lnTo>
                    <a:pt x="5241226" y="770890"/>
                  </a:lnTo>
                  <a:lnTo>
                    <a:pt x="5284800" y="777913"/>
                  </a:lnTo>
                  <a:lnTo>
                    <a:pt x="8519795" y="777913"/>
                  </a:lnTo>
                  <a:lnTo>
                    <a:pt x="8563369" y="770890"/>
                  </a:lnTo>
                  <a:lnTo>
                    <a:pt x="8601215" y="751306"/>
                  </a:lnTo>
                  <a:lnTo>
                    <a:pt x="8631047" y="721474"/>
                  </a:lnTo>
                  <a:lnTo>
                    <a:pt x="8650618" y="683628"/>
                  </a:lnTo>
                  <a:lnTo>
                    <a:pt x="8657653" y="640067"/>
                  </a:lnTo>
                  <a:lnTo>
                    <a:pt x="8657653" y="137833"/>
                  </a:lnTo>
                  <a:close/>
                </a:path>
              </a:pathLst>
            </a:custGeom>
            <a:solidFill>
              <a:srgbClr val="241B54">
                <a:alpha val="59999"/>
              </a:srgbClr>
            </a:solidFill>
          </p:spPr>
          <p:txBody>
            <a:bodyPr wrap="square" lIns="0" tIns="0" rIns="0" bIns="0" rtlCol="0"/>
            <a:lstStyle/>
            <a:p>
              <a:endParaRPr/>
            </a:p>
          </p:txBody>
        </p:sp>
        <p:sp>
          <p:nvSpPr>
            <p:cNvPr id="12" name="object 12"/>
            <p:cNvSpPr/>
            <p:nvPr/>
          </p:nvSpPr>
          <p:spPr>
            <a:xfrm>
              <a:off x="1129601" y="2456864"/>
              <a:ext cx="1628139" cy="778510"/>
            </a:xfrm>
            <a:custGeom>
              <a:avLst/>
              <a:gdLst/>
              <a:ahLst/>
              <a:cxnLst/>
              <a:rect l="l" t="t" r="r" b="b"/>
              <a:pathLst>
                <a:path w="1628139" h="778510">
                  <a:moveTo>
                    <a:pt x="137838" y="777913"/>
                  </a:moveTo>
                  <a:lnTo>
                    <a:pt x="1490006" y="777913"/>
                  </a:lnTo>
                  <a:lnTo>
                    <a:pt x="1533574" y="770885"/>
                  </a:lnTo>
                  <a:lnTo>
                    <a:pt x="1571415" y="751314"/>
                  </a:lnTo>
                  <a:lnTo>
                    <a:pt x="1601256" y="721472"/>
                  </a:lnTo>
                  <a:lnTo>
                    <a:pt x="1620827" y="683631"/>
                  </a:lnTo>
                  <a:lnTo>
                    <a:pt x="1627856" y="640064"/>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640064"/>
                  </a:lnTo>
                  <a:lnTo>
                    <a:pt x="7027" y="683631"/>
                  </a:lnTo>
                  <a:lnTo>
                    <a:pt x="26595" y="721472"/>
                  </a:lnTo>
                  <a:lnTo>
                    <a:pt x="56434" y="751314"/>
                  </a:lnTo>
                  <a:lnTo>
                    <a:pt x="94272" y="770885"/>
                  </a:lnTo>
                  <a:lnTo>
                    <a:pt x="137838" y="777913"/>
                  </a:lnTo>
                  <a:close/>
                </a:path>
              </a:pathLst>
            </a:custGeom>
            <a:ln w="17235">
              <a:solidFill>
                <a:srgbClr val="241B54"/>
              </a:solidFill>
            </a:ln>
          </p:spPr>
          <p:txBody>
            <a:bodyPr wrap="square" lIns="0" tIns="0" rIns="0" bIns="0" rtlCol="0"/>
            <a:lstStyle/>
            <a:p>
              <a:endParaRPr/>
            </a:p>
          </p:txBody>
        </p:sp>
        <p:sp>
          <p:nvSpPr>
            <p:cNvPr id="13" name="object 13"/>
            <p:cNvSpPr/>
            <p:nvPr/>
          </p:nvSpPr>
          <p:spPr>
            <a:xfrm>
              <a:off x="2763041" y="2456864"/>
              <a:ext cx="3507740" cy="778510"/>
            </a:xfrm>
            <a:custGeom>
              <a:avLst/>
              <a:gdLst/>
              <a:ahLst/>
              <a:cxnLst/>
              <a:rect l="l" t="t" r="r" b="b"/>
              <a:pathLst>
                <a:path w="3507740" h="778510">
                  <a:moveTo>
                    <a:pt x="137838" y="777913"/>
                  </a:moveTo>
                  <a:lnTo>
                    <a:pt x="3369708" y="777913"/>
                  </a:lnTo>
                  <a:lnTo>
                    <a:pt x="3413275" y="770885"/>
                  </a:lnTo>
                  <a:lnTo>
                    <a:pt x="3451113" y="751314"/>
                  </a:lnTo>
                  <a:lnTo>
                    <a:pt x="3480951" y="721472"/>
                  </a:lnTo>
                  <a:lnTo>
                    <a:pt x="3500520" y="683631"/>
                  </a:lnTo>
                  <a:lnTo>
                    <a:pt x="3507547" y="640064"/>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640064"/>
                  </a:lnTo>
                  <a:lnTo>
                    <a:pt x="7027" y="683631"/>
                  </a:lnTo>
                  <a:lnTo>
                    <a:pt x="26595" y="721472"/>
                  </a:lnTo>
                  <a:lnTo>
                    <a:pt x="56434" y="751314"/>
                  </a:lnTo>
                  <a:lnTo>
                    <a:pt x="94272" y="770885"/>
                  </a:lnTo>
                  <a:lnTo>
                    <a:pt x="137838" y="777913"/>
                  </a:lnTo>
                  <a:close/>
                </a:path>
              </a:pathLst>
            </a:custGeom>
            <a:ln w="17235">
              <a:solidFill>
                <a:srgbClr val="241B54"/>
              </a:solidFill>
            </a:ln>
          </p:spPr>
          <p:txBody>
            <a:bodyPr wrap="square" lIns="0" tIns="0" rIns="0" bIns="0" rtlCol="0"/>
            <a:lstStyle/>
            <a:p>
              <a:endParaRPr/>
            </a:p>
          </p:txBody>
        </p:sp>
        <p:sp>
          <p:nvSpPr>
            <p:cNvPr id="14" name="object 14"/>
            <p:cNvSpPr/>
            <p:nvPr/>
          </p:nvSpPr>
          <p:spPr>
            <a:xfrm>
              <a:off x="6276544" y="2456864"/>
              <a:ext cx="3510915" cy="778510"/>
            </a:xfrm>
            <a:custGeom>
              <a:avLst/>
              <a:gdLst/>
              <a:ahLst/>
              <a:cxnLst/>
              <a:rect l="l" t="t" r="r" b="b"/>
              <a:pathLst>
                <a:path w="3510915" h="778510">
                  <a:moveTo>
                    <a:pt x="137849" y="777913"/>
                  </a:moveTo>
                  <a:lnTo>
                    <a:pt x="3372850" y="777913"/>
                  </a:lnTo>
                  <a:lnTo>
                    <a:pt x="3416417" y="770885"/>
                  </a:lnTo>
                  <a:lnTo>
                    <a:pt x="3454258" y="751314"/>
                  </a:lnTo>
                  <a:lnTo>
                    <a:pt x="3484099" y="721472"/>
                  </a:lnTo>
                  <a:lnTo>
                    <a:pt x="3503670" y="683631"/>
                  </a:lnTo>
                  <a:lnTo>
                    <a:pt x="3510699" y="640064"/>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640064"/>
                  </a:lnTo>
                  <a:lnTo>
                    <a:pt x="7028" y="683631"/>
                  </a:lnTo>
                  <a:lnTo>
                    <a:pt x="26599" y="721472"/>
                  </a:lnTo>
                  <a:lnTo>
                    <a:pt x="56441" y="751314"/>
                  </a:lnTo>
                  <a:lnTo>
                    <a:pt x="94281" y="770885"/>
                  </a:lnTo>
                  <a:lnTo>
                    <a:pt x="137849" y="777913"/>
                  </a:lnTo>
                  <a:close/>
                </a:path>
              </a:pathLst>
            </a:custGeom>
            <a:ln w="17235">
              <a:solidFill>
                <a:srgbClr val="241B54"/>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1129599" y="4452901"/>
              <a:ext cx="8657621" cy="1209345"/>
            </a:xfrm>
            <a:prstGeom prst="rect">
              <a:avLst/>
            </a:prstGeom>
          </p:spPr>
        </p:pic>
        <p:sp>
          <p:nvSpPr>
            <p:cNvPr id="16" name="object 16"/>
            <p:cNvSpPr/>
            <p:nvPr/>
          </p:nvSpPr>
          <p:spPr>
            <a:xfrm>
              <a:off x="1129601" y="3239154"/>
              <a:ext cx="1628139" cy="1209675"/>
            </a:xfrm>
            <a:custGeom>
              <a:avLst/>
              <a:gdLst/>
              <a:ahLst/>
              <a:cxnLst/>
              <a:rect l="l" t="t" r="r" b="b"/>
              <a:pathLst>
                <a:path w="1628139" h="1209675">
                  <a:moveTo>
                    <a:pt x="137838" y="1209366"/>
                  </a:moveTo>
                  <a:lnTo>
                    <a:pt x="1490006" y="1209366"/>
                  </a:lnTo>
                  <a:lnTo>
                    <a:pt x="1533574" y="1202337"/>
                  </a:lnTo>
                  <a:lnTo>
                    <a:pt x="1571415" y="1182766"/>
                  </a:lnTo>
                  <a:lnTo>
                    <a:pt x="1601256" y="1152925"/>
                  </a:lnTo>
                  <a:lnTo>
                    <a:pt x="1620827" y="1115084"/>
                  </a:lnTo>
                  <a:lnTo>
                    <a:pt x="1627856" y="1071517"/>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ln w="17235">
              <a:solidFill>
                <a:srgbClr val="241B54"/>
              </a:solidFill>
            </a:ln>
          </p:spPr>
          <p:txBody>
            <a:bodyPr wrap="square" lIns="0" tIns="0" rIns="0" bIns="0" rtlCol="0"/>
            <a:lstStyle/>
            <a:p>
              <a:endParaRPr/>
            </a:p>
          </p:txBody>
        </p:sp>
        <p:sp>
          <p:nvSpPr>
            <p:cNvPr id="17" name="object 17"/>
            <p:cNvSpPr/>
            <p:nvPr/>
          </p:nvSpPr>
          <p:spPr>
            <a:xfrm>
              <a:off x="2763041" y="3239154"/>
              <a:ext cx="3507740" cy="1209675"/>
            </a:xfrm>
            <a:custGeom>
              <a:avLst/>
              <a:gdLst/>
              <a:ahLst/>
              <a:cxnLst/>
              <a:rect l="l" t="t" r="r" b="b"/>
              <a:pathLst>
                <a:path w="3507740" h="1209675">
                  <a:moveTo>
                    <a:pt x="137838" y="1209366"/>
                  </a:moveTo>
                  <a:lnTo>
                    <a:pt x="3369708" y="1209366"/>
                  </a:lnTo>
                  <a:lnTo>
                    <a:pt x="3413275" y="1202337"/>
                  </a:lnTo>
                  <a:lnTo>
                    <a:pt x="3451113" y="1182766"/>
                  </a:lnTo>
                  <a:lnTo>
                    <a:pt x="3480951" y="1152925"/>
                  </a:lnTo>
                  <a:lnTo>
                    <a:pt x="3500520" y="1115084"/>
                  </a:lnTo>
                  <a:lnTo>
                    <a:pt x="3507547" y="1071517"/>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ln w="17235">
              <a:solidFill>
                <a:srgbClr val="241B54"/>
              </a:solidFill>
            </a:ln>
          </p:spPr>
          <p:txBody>
            <a:bodyPr wrap="square" lIns="0" tIns="0" rIns="0" bIns="0" rtlCol="0"/>
            <a:lstStyle/>
            <a:p>
              <a:endParaRPr/>
            </a:p>
          </p:txBody>
        </p:sp>
        <p:sp>
          <p:nvSpPr>
            <p:cNvPr id="18" name="object 18"/>
            <p:cNvSpPr/>
            <p:nvPr/>
          </p:nvSpPr>
          <p:spPr>
            <a:xfrm>
              <a:off x="6276544" y="3239154"/>
              <a:ext cx="3510915" cy="1209675"/>
            </a:xfrm>
            <a:custGeom>
              <a:avLst/>
              <a:gdLst/>
              <a:ahLst/>
              <a:cxnLst/>
              <a:rect l="l" t="t" r="r" b="b"/>
              <a:pathLst>
                <a:path w="3510915" h="1209675">
                  <a:moveTo>
                    <a:pt x="137849" y="1209366"/>
                  </a:moveTo>
                  <a:lnTo>
                    <a:pt x="3372850" y="1209366"/>
                  </a:lnTo>
                  <a:lnTo>
                    <a:pt x="3416417" y="1202337"/>
                  </a:lnTo>
                  <a:lnTo>
                    <a:pt x="3454258" y="1182766"/>
                  </a:lnTo>
                  <a:lnTo>
                    <a:pt x="3484099" y="1152925"/>
                  </a:lnTo>
                  <a:lnTo>
                    <a:pt x="3503670" y="1115084"/>
                  </a:lnTo>
                  <a:lnTo>
                    <a:pt x="3510699" y="1071517"/>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1071517"/>
                  </a:lnTo>
                  <a:lnTo>
                    <a:pt x="7028" y="1115084"/>
                  </a:lnTo>
                  <a:lnTo>
                    <a:pt x="26599" y="1152925"/>
                  </a:lnTo>
                  <a:lnTo>
                    <a:pt x="56441" y="1182766"/>
                  </a:lnTo>
                  <a:lnTo>
                    <a:pt x="94281" y="1202337"/>
                  </a:lnTo>
                  <a:lnTo>
                    <a:pt x="137849" y="1209366"/>
                  </a:lnTo>
                  <a:close/>
                </a:path>
              </a:pathLst>
            </a:custGeom>
            <a:ln w="17235">
              <a:solidFill>
                <a:srgbClr val="241B54"/>
              </a:solidFill>
            </a:ln>
          </p:spPr>
          <p:txBody>
            <a:bodyPr wrap="square" lIns="0" tIns="0" rIns="0" bIns="0" rtlCol="0"/>
            <a:lstStyle/>
            <a:p>
              <a:endParaRPr/>
            </a:p>
          </p:txBody>
        </p:sp>
      </p:grpSp>
      <p:sp>
        <p:nvSpPr>
          <p:cNvPr id="19" name="object 19"/>
          <p:cNvSpPr txBox="1"/>
          <p:nvPr/>
        </p:nvSpPr>
        <p:spPr>
          <a:xfrm>
            <a:off x="1546170" y="2622338"/>
            <a:ext cx="795020" cy="439420"/>
          </a:xfrm>
          <a:prstGeom prst="rect">
            <a:avLst/>
          </a:prstGeom>
        </p:spPr>
        <p:txBody>
          <a:bodyPr vert="horz" wrap="square" lIns="0" tIns="13335" rIns="0" bIns="0" rtlCol="0">
            <a:spAutoFit/>
          </a:bodyPr>
          <a:lstStyle/>
          <a:p>
            <a:pPr marL="19050" marR="5080" indent="-6985">
              <a:lnSpc>
                <a:spcPct val="100000"/>
              </a:lnSpc>
              <a:spcBef>
                <a:spcPts val="105"/>
              </a:spcBef>
            </a:pPr>
            <a:r>
              <a:rPr sz="1350" b="1" spc="-10" dirty="0">
                <a:solidFill>
                  <a:srgbClr val="FFFFFF"/>
                </a:solidFill>
                <a:latin typeface="Open Sans"/>
                <a:cs typeface="Open Sans"/>
              </a:rPr>
              <a:t>Payment Network</a:t>
            </a:r>
            <a:endParaRPr sz="1350">
              <a:latin typeface="Open Sans"/>
              <a:cs typeface="Open Sans"/>
            </a:endParaRPr>
          </a:p>
        </p:txBody>
      </p:sp>
      <p:grpSp>
        <p:nvGrpSpPr>
          <p:cNvPr id="20" name="object 20"/>
          <p:cNvGrpSpPr/>
          <p:nvPr/>
        </p:nvGrpSpPr>
        <p:grpSpPr>
          <a:xfrm>
            <a:off x="1120711" y="4444007"/>
            <a:ext cx="8676005" cy="1227455"/>
            <a:chOff x="1120711" y="4444007"/>
            <a:chExt cx="8676005" cy="1227455"/>
          </a:xfrm>
        </p:grpSpPr>
        <p:sp>
          <p:nvSpPr>
            <p:cNvPr id="21" name="object 21"/>
            <p:cNvSpPr/>
            <p:nvPr/>
          </p:nvSpPr>
          <p:spPr>
            <a:xfrm>
              <a:off x="1129601" y="4452897"/>
              <a:ext cx="1628139" cy="1209675"/>
            </a:xfrm>
            <a:custGeom>
              <a:avLst/>
              <a:gdLst/>
              <a:ahLst/>
              <a:cxnLst/>
              <a:rect l="l" t="t" r="r" b="b"/>
              <a:pathLst>
                <a:path w="1628139" h="1209675">
                  <a:moveTo>
                    <a:pt x="137838" y="1209366"/>
                  </a:moveTo>
                  <a:lnTo>
                    <a:pt x="1490006" y="1209366"/>
                  </a:lnTo>
                  <a:lnTo>
                    <a:pt x="1533574" y="1202337"/>
                  </a:lnTo>
                  <a:lnTo>
                    <a:pt x="1571415" y="1182766"/>
                  </a:lnTo>
                  <a:lnTo>
                    <a:pt x="1601256" y="1152925"/>
                  </a:lnTo>
                  <a:lnTo>
                    <a:pt x="1620827" y="1115084"/>
                  </a:lnTo>
                  <a:lnTo>
                    <a:pt x="1627856" y="1071517"/>
                  </a:lnTo>
                  <a:lnTo>
                    <a:pt x="1627856" y="137838"/>
                  </a:lnTo>
                  <a:lnTo>
                    <a:pt x="1620827" y="94272"/>
                  </a:lnTo>
                  <a:lnTo>
                    <a:pt x="1601256" y="56434"/>
                  </a:lnTo>
                  <a:lnTo>
                    <a:pt x="1571415" y="26595"/>
                  </a:lnTo>
                  <a:lnTo>
                    <a:pt x="1533574" y="7027"/>
                  </a:lnTo>
                  <a:lnTo>
                    <a:pt x="1490006"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ln w="17235">
              <a:solidFill>
                <a:srgbClr val="241B54"/>
              </a:solidFill>
            </a:ln>
          </p:spPr>
          <p:txBody>
            <a:bodyPr wrap="square" lIns="0" tIns="0" rIns="0" bIns="0" rtlCol="0"/>
            <a:lstStyle/>
            <a:p>
              <a:endParaRPr/>
            </a:p>
          </p:txBody>
        </p:sp>
        <p:sp>
          <p:nvSpPr>
            <p:cNvPr id="22" name="object 22"/>
            <p:cNvSpPr/>
            <p:nvPr/>
          </p:nvSpPr>
          <p:spPr>
            <a:xfrm>
              <a:off x="2763041" y="4452897"/>
              <a:ext cx="3507740" cy="1209675"/>
            </a:xfrm>
            <a:custGeom>
              <a:avLst/>
              <a:gdLst/>
              <a:ahLst/>
              <a:cxnLst/>
              <a:rect l="l" t="t" r="r" b="b"/>
              <a:pathLst>
                <a:path w="3507740" h="1209675">
                  <a:moveTo>
                    <a:pt x="137838" y="1209366"/>
                  </a:moveTo>
                  <a:lnTo>
                    <a:pt x="3369708" y="1209366"/>
                  </a:lnTo>
                  <a:lnTo>
                    <a:pt x="3413275" y="1202337"/>
                  </a:lnTo>
                  <a:lnTo>
                    <a:pt x="3451113" y="1182766"/>
                  </a:lnTo>
                  <a:lnTo>
                    <a:pt x="3480951" y="1152925"/>
                  </a:lnTo>
                  <a:lnTo>
                    <a:pt x="3500520" y="1115084"/>
                  </a:lnTo>
                  <a:lnTo>
                    <a:pt x="3507547" y="1071517"/>
                  </a:lnTo>
                  <a:lnTo>
                    <a:pt x="3507547" y="137838"/>
                  </a:lnTo>
                  <a:lnTo>
                    <a:pt x="3500520" y="94272"/>
                  </a:lnTo>
                  <a:lnTo>
                    <a:pt x="3480951" y="56434"/>
                  </a:lnTo>
                  <a:lnTo>
                    <a:pt x="3451113" y="26595"/>
                  </a:lnTo>
                  <a:lnTo>
                    <a:pt x="3413275" y="7027"/>
                  </a:lnTo>
                  <a:lnTo>
                    <a:pt x="3369708" y="0"/>
                  </a:lnTo>
                  <a:lnTo>
                    <a:pt x="137838" y="0"/>
                  </a:lnTo>
                  <a:lnTo>
                    <a:pt x="94272" y="7027"/>
                  </a:lnTo>
                  <a:lnTo>
                    <a:pt x="56434" y="26595"/>
                  </a:lnTo>
                  <a:lnTo>
                    <a:pt x="26595" y="56434"/>
                  </a:lnTo>
                  <a:lnTo>
                    <a:pt x="7027" y="94272"/>
                  </a:lnTo>
                  <a:lnTo>
                    <a:pt x="0" y="137838"/>
                  </a:lnTo>
                  <a:lnTo>
                    <a:pt x="0" y="1071517"/>
                  </a:lnTo>
                  <a:lnTo>
                    <a:pt x="7027" y="1115084"/>
                  </a:lnTo>
                  <a:lnTo>
                    <a:pt x="26595" y="1152925"/>
                  </a:lnTo>
                  <a:lnTo>
                    <a:pt x="56434" y="1182766"/>
                  </a:lnTo>
                  <a:lnTo>
                    <a:pt x="94272" y="1202337"/>
                  </a:lnTo>
                  <a:lnTo>
                    <a:pt x="137838" y="1209366"/>
                  </a:lnTo>
                  <a:close/>
                </a:path>
              </a:pathLst>
            </a:custGeom>
            <a:ln w="17235">
              <a:solidFill>
                <a:srgbClr val="241B54"/>
              </a:solidFill>
            </a:ln>
          </p:spPr>
          <p:txBody>
            <a:bodyPr wrap="square" lIns="0" tIns="0" rIns="0" bIns="0" rtlCol="0"/>
            <a:lstStyle/>
            <a:p>
              <a:endParaRPr/>
            </a:p>
          </p:txBody>
        </p:sp>
        <p:sp>
          <p:nvSpPr>
            <p:cNvPr id="23" name="object 23"/>
            <p:cNvSpPr/>
            <p:nvPr/>
          </p:nvSpPr>
          <p:spPr>
            <a:xfrm>
              <a:off x="6276544" y="4452897"/>
              <a:ext cx="3510915" cy="1209675"/>
            </a:xfrm>
            <a:custGeom>
              <a:avLst/>
              <a:gdLst/>
              <a:ahLst/>
              <a:cxnLst/>
              <a:rect l="l" t="t" r="r" b="b"/>
              <a:pathLst>
                <a:path w="3510915" h="1209675">
                  <a:moveTo>
                    <a:pt x="137849" y="1209366"/>
                  </a:moveTo>
                  <a:lnTo>
                    <a:pt x="3372850" y="1209366"/>
                  </a:lnTo>
                  <a:lnTo>
                    <a:pt x="3416417" y="1202337"/>
                  </a:lnTo>
                  <a:lnTo>
                    <a:pt x="3454258" y="1182766"/>
                  </a:lnTo>
                  <a:lnTo>
                    <a:pt x="3484099" y="1152925"/>
                  </a:lnTo>
                  <a:lnTo>
                    <a:pt x="3503670" y="1115084"/>
                  </a:lnTo>
                  <a:lnTo>
                    <a:pt x="3510699" y="1071517"/>
                  </a:lnTo>
                  <a:lnTo>
                    <a:pt x="3510699" y="137838"/>
                  </a:lnTo>
                  <a:lnTo>
                    <a:pt x="3503670" y="94272"/>
                  </a:lnTo>
                  <a:lnTo>
                    <a:pt x="3484099" y="56434"/>
                  </a:lnTo>
                  <a:lnTo>
                    <a:pt x="3454258" y="26595"/>
                  </a:lnTo>
                  <a:lnTo>
                    <a:pt x="3416417" y="7027"/>
                  </a:lnTo>
                  <a:lnTo>
                    <a:pt x="3372850" y="0"/>
                  </a:lnTo>
                  <a:lnTo>
                    <a:pt x="137849" y="0"/>
                  </a:lnTo>
                  <a:lnTo>
                    <a:pt x="94281" y="7027"/>
                  </a:lnTo>
                  <a:lnTo>
                    <a:pt x="56441" y="26595"/>
                  </a:lnTo>
                  <a:lnTo>
                    <a:pt x="26599" y="56434"/>
                  </a:lnTo>
                  <a:lnTo>
                    <a:pt x="7028" y="94272"/>
                  </a:lnTo>
                  <a:lnTo>
                    <a:pt x="0" y="137838"/>
                  </a:lnTo>
                  <a:lnTo>
                    <a:pt x="0" y="1071517"/>
                  </a:lnTo>
                  <a:lnTo>
                    <a:pt x="7028" y="1115084"/>
                  </a:lnTo>
                  <a:lnTo>
                    <a:pt x="26599" y="1152925"/>
                  </a:lnTo>
                  <a:lnTo>
                    <a:pt x="56441" y="1182766"/>
                  </a:lnTo>
                  <a:lnTo>
                    <a:pt x="94281" y="1202337"/>
                  </a:lnTo>
                  <a:lnTo>
                    <a:pt x="137849" y="1209366"/>
                  </a:lnTo>
                  <a:close/>
                </a:path>
              </a:pathLst>
            </a:custGeom>
            <a:ln w="17235">
              <a:solidFill>
                <a:srgbClr val="241B54"/>
              </a:solidFill>
            </a:ln>
          </p:spPr>
          <p:txBody>
            <a:bodyPr wrap="square" lIns="0" tIns="0" rIns="0" bIns="0" rtlCol="0"/>
            <a:lstStyle/>
            <a:p>
              <a:endParaRPr/>
            </a:p>
          </p:txBody>
        </p:sp>
      </p:grpSp>
      <p:sp>
        <p:nvSpPr>
          <p:cNvPr id="24" name="object 24"/>
          <p:cNvSpPr txBox="1"/>
          <p:nvPr/>
        </p:nvSpPr>
        <p:spPr>
          <a:xfrm>
            <a:off x="1427376" y="4922078"/>
            <a:ext cx="1032510" cy="232410"/>
          </a:xfrm>
          <a:prstGeom prst="rect">
            <a:avLst/>
          </a:prstGeom>
        </p:spPr>
        <p:txBody>
          <a:bodyPr vert="horz" wrap="square" lIns="0" tIns="13335" rIns="0" bIns="0" rtlCol="0">
            <a:spAutoFit/>
          </a:bodyPr>
          <a:lstStyle/>
          <a:p>
            <a:pPr marL="12700">
              <a:lnSpc>
                <a:spcPct val="100000"/>
              </a:lnSpc>
              <a:spcBef>
                <a:spcPts val="105"/>
              </a:spcBef>
            </a:pPr>
            <a:r>
              <a:rPr sz="1350" b="1" spc="-10" dirty="0">
                <a:solidFill>
                  <a:srgbClr val="221F1F"/>
                </a:solidFill>
                <a:latin typeface="Open Sans"/>
                <a:cs typeface="Open Sans"/>
              </a:rPr>
              <a:t>Advantages</a:t>
            </a:r>
            <a:endParaRPr sz="1350">
              <a:latin typeface="Open Sans"/>
              <a:cs typeface="Open Sans"/>
            </a:endParaRPr>
          </a:p>
        </p:txBody>
      </p:sp>
      <p:sp>
        <p:nvSpPr>
          <p:cNvPr id="25" name="object 25"/>
          <p:cNvSpPr txBox="1"/>
          <p:nvPr/>
        </p:nvSpPr>
        <p:spPr>
          <a:xfrm>
            <a:off x="1499916" y="3709232"/>
            <a:ext cx="887094" cy="232410"/>
          </a:xfrm>
          <a:prstGeom prst="rect">
            <a:avLst/>
          </a:prstGeom>
        </p:spPr>
        <p:txBody>
          <a:bodyPr vert="horz" wrap="square" lIns="0" tIns="13335" rIns="0" bIns="0" rtlCol="0">
            <a:spAutoFit/>
          </a:bodyPr>
          <a:lstStyle/>
          <a:p>
            <a:pPr marL="12700">
              <a:lnSpc>
                <a:spcPct val="100000"/>
              </a:lnSpc>
              <a:spcBef>
                <a:spcPts val="105"/>
              </a:spcBef>
            </a:pPr>
            <a:r>
              <a:rPr sz="1350" b="1" spc="-10" dirty="0">
                <a:solidFill>
                  <a:srgbClr val="221F1F"/>
                </a:solidFill>
                <a:latin typeface="Open Sans"/>
                <a:cs typeface="Open Sans"/>
              </a:rPr>
              <a:t>Definition</a:t>
            </a:r>
            <a:endParaRPr sz="1350">
              <a:latin typeface="Open Sans"/>
              <a:cs typeface="Open Sans"/>
            </a:endParaRPr>
          </a:p>
        </p:txBody>
      </p:sp>
      <p:grpSp>
        <p:nvGrpSpPr>
          <p:cNvPr id="26" name="object 26"/>
          <p:cNvGrpSpPr/>
          <p:nvPr/>
        </p:nvGrpSpPr>
        <p:grpSpPr>
          <a:xfrm>
            <a:off x="1120983" y="5658024"/>
            <a:ext cx="8675370" cy="1433830"/>
            <a:chOff x="1120983" y="5658024"/>
            <a:chExt cx="8675370" cy="1433830"/>
          </a:xfrm>
        </p:grpSpPr>
        <p:sp>
          <p:nvSpPr>
            <p:cNvPr id="27" name="object 27"/>
            <p:cNvSpPr/>
            <p:nvPr/>
          </p:nvSpPr>
          <p:spPr>
            <a:xfrm>
              <a:off x="1129601" y="5666642"/>
              <a:ext cx="1628139" cy="1416685"/>
            </a:xfrm>
            <a:custGeom>
              <a:avLst/>
              <a:gdLst/>
              <a:ahLst/>
              <a:cxnLst/>
              <a:rect l="l" t="t" r="r" b="b"/>
              <a:pathLst>
                <a:path w="1628139" h="1416684">
                  <a:moveTo>
                    <a:pt x="137838" y="1416124"/>
                  </a:moveTo>
                  <a:lnTo>
                    <a:pt x="1490006" y="1416124"/>
                  </a:lnTo>
                  <a:lnTo>
                    <a:pt x="1533574" y="1409096"/>
                  </a:lnTo>
                  <a:lnTo>
                    <a:pt x="1571415" y="1389525"/>
                  </a:lnTo>
                  <a:lnTo>
                    <a:pt x="1601256" y="1359685"/>
                  </a:lnTo>
                  <a:lnTo>
                    <a:pt x="1620827" y="1321848"/>
                  </a:lnTo>
                  <a:lnTo>
                    <a:pt x="1627856" y="1278285"/>
                  </a:lnTo>
                  <a:lnTo>
                    <a:pt x="1627856" y="137838"/>
                  </a:lnTo>
                  <a:lnTo>
                    <a:pt x="1620827" y="94268"/>
                  </a:lnTo>
                  <a:lnTo>
                    <a:pt x="1601256" y="56429"/>
                  </a:lnTo>
                  <a:lnTo>
                    <a:pt x="1571415" y="26592"/>
                  </a:lnTo>
                  <a:lnTo>
                    <a:pt x="1533574" y="7026"/>
                  </a:lnTo>
                  <a:lnTo>
                    <a:pt x="1490006" y="0"/>
                  </a:lnTo>
                  <a:lnTo>
                    <a:pt x="137838" y="0"/>
                  </a:lnTo>
                  <a:lnTo>
                    <a:pt x="94272" y="7026"/>
                  </a:lnTo>
                  <a:lnTo>
                    <a:pt x="56434" y="26592"/>
                  </a:lnTo>
                  <a:lnTo>
                    <a:pt x="26595" y="56429"/>
                  </a:lnTo>
                  <a:lnTo>
                    <a:pt x="7027" y="94268"/>
                  </a:lnTo>
                  <a:lnTo>
                    <a:pt x="0" y="137838"/>
                  </a:lnTo>
                  <a:lnTo>
                    <a:pt x="0" y="1278285"/>
                  </a:lnTo>
                  <a:lnTo>
                    <a:pt x="7027" y="1321848"/>
                  </a:lnTo>
                  <a:lnTo>
                    <a:pt x="26595" y="1359685"/>
                  </a:lnTo>
                  <a:lnTo>
                    <a:pt x="56434" y="1389525"/>
                  </a:lnTo>
                  <a:lnTo>
                    <a:pt x="94272" y="1409096"/>
                  </a:lnTo>
                  <a:lnTo>
                    <a:pt x="137838" y="1416124"/>
                  </a:lnTo>
                  <a:close/>
                </a:path>
              </a:pathLst>
            </a:custGeom>
            <a:ln w="17235">
              <a:solidFill>
                <a:srgbClr val="241B54"/>
              </a:solidFill>
            </a:ln>
          </p:spPr>
          <p:txBody>
            <a:bodyPr wrap="square" lIns="0" tIns="0" rIns="0" bIns="0" rtlCol="0"/>
            <a:lstStyle/>
            <a:p>
              <a:endParaRPr/>
            </a:p>
          </p:txBody>
        </p:sp>
        <p:sp>
          <p:nvSpPr>
            <p:cNvPr id="28" name="object 28"/>
            <p:cNvSpPr/>
            <p:nvPr/>
          </p:nvSpPr>
          <p:spPr>
            <a:xfrm>
              <a:off x="2763041" y="5666642"/>
              <a:ext cx="3507740" cy="1416685"/>
            </a:xfrm>
            <a:custGeom>
              <a:avLst/>
              <a:gdLst/>
              <a:ahLst/>
              <a:cxnLst/>
              <a:rect l="l" t="t" r="r" b="b"/>
              <a:pathLst>
                <a:path w="3507740" h="1416684">
                  <a:moveTo>
                    <a:pt x="137838" y="1416124"/>
                  </a:moveTo>
                  <a:lnTo>
                    <a:pt x="3369708" y="1416124"/>
                  </a:lnTo>
                  <a:lnTo>
                    <a:pt x="3413275" y="1409096"/>
                  </a:lnTo>
                  <a:lnTo>
                    <a:pt x="3451113" y="1389525"/>
                  </a:lnTo>
                  <a:lnTo>
                    <a:pt x="3480951" y="1359685"/>
                  </a:lnTo>
                  <a:lnTo>
                    <a:pt x="3500520" y="1321848"/>
                  </a:lnTo>
                  <a:lnTo>
                    <a:pt x="3507547" y="1278285"/>
                  </a:lnTo>
                  <a:lnTo>
                    <a:pt x="3507547" y="137838"/>
                  </a:lnTo>
                  <a:lnTo>
                    <a:pt x="3500520" y="94268"/>
                  </a:lnTo>
                  <a:lnTo>
                    <a:pt x="3480951" y="56429"/>
                  </a:lnTo>
                  <a:lnTo>
                    <a:pt x="3451113" y="26592"/>
                  </a:lnTo>
                  <a:lnTo>
                    <a:pt x="3413275" y="7026"/>
                  </a:lnTo>
                  <a:lnTo>
                    <a:pt x="3369708" y="0"/>
                  </a:lnTo>
                  <a:lnTo>
                    <a:pt x="137838" y="0"/>
                  </a:lnTo>
                  <a:lnTo>
                    <a:pt x="94272" y="7026"/>
                  </a:lnTo>
                  <a:lnTo>
                    <a:pt x="56434" y="26592"/>
                  </a:lnTo>
                  <a:lnTo>
                    <a:pt x="26595" y="56429"/>
                  </a:lnTo>
                  <a:lnTo>
                    <a:pt x="7027" y="94268"/>
                  </a:lnTo>
                  <a:lnTo>
                    <a:pt x="0" y="137838"/>
                  </a:lnTo>
                  <a:lnTo>
                    <a:pt x="0" y="1278285"/>
                  </a:lnTo>
                  <a:lnTo>
                    <a:pt x="7027" y="1321848"/>
                  </a:lnTo>
                  <a:lnTo>
                    <a:pt x="26595" y="1359685"/>
                  </a:lnTo>
                  <a:lnTo>
                    <a:pt x="56434" y="1389525"/>
                  </a:lnTo>
                  <a:lnTo>
                    <a:pt x="94272" y="1409096"/>
                  </a:lnTo>
                  <a:lnTo>
                    <a:pt x="137838" y="1416124"/>
                  </a:lnTo>
                  <a:close/>
                </a:path>
              </a:pathLst>
            </a:custGeom>
            <a:ln w="17235">
              <a:solidFill>
                <a:srgbClr val="241B54"/>
              </a:solidFill>
            </a:ln>
          </p:spPr>
          <p:txBody>
            <a:bodyPr wrap="square" lIns="0" tIns="0" rIns="0" bIns="0" rtlCol="0"/>
            <a:lstStyle/>
            <a:p>
              <a:endParaRPr/>
            </a:p>
          </p:txBody>
        </p:sp>
        <p:sp>
          <p:nvSpPr>
            <p:cNvPr id="29" name="object 29"/>
            <p:cNvSpPr/>
            <p:nvPr/>
          </p:nvSpPr>
          <p:spPr>
            <a:xfrm>
              <a:off x="6276544" y="5666642"/>
              <a:ext cx="3510915" cy="1416685"/>
            </a:xfrm>
            <a:custGeom>
              <a:avLst/>
              <a:gdLst/>
              <a:ahLst/>
              <a:cxnLst/>
              <a:rect l="l" t="t" r="r" b="b"/>
              <a:pathLst>
                <a:path w="3510915" h="1416684">
                  <a:moveTo>
                    <a:pt x="137849" y="1416124"/>
                  </a:moveTo>
                  <a:lnTo>
                    <a:pt x="3372850" y="1416124"/>
                  </a:lnTo>
                  <a:lnTo>
                    <a:pt x="3416417" y="1409096"/>
                  </a:lnTo>
                  <a:lnTo>
                    <a:pt x="3454258" y="1389525"/>
                  </a:lnTo>
                  <a:lnTo>
                    <a:pt x="3484099" y="1359685"/>
                  </a:lnTo>
                  <a:lnTo>
                    <a:pt x="3503670" y="1321848"/>
                  </a:lnTo>
                  <a:lnTo>
                    <a:pt x="3510699" y="1278285"/>
                  </a:lnTo>
                  <a:lnTo>
                    <a:pt x="3510699" y="137838"/>
                  </a:lnTo>
                  <a:lnTo>
                    <a:pt x="3503670" y="94268"/>
                  </a:lnTo>
                  <a:lnTo>
                    <a:pt x="3484099" y="56429"/>
                  </a:lnTo>
                  <a:lnTo>
                    <a:pt x="3454258" y="26592"/>
                  </a:lnTo>
                  <a:lnTo>
                    <a:pt x="3416417" y="7026"/>
                  </a:lnTo>
                  <a:lnTo>
                    <a:pt x="3372850" y="0"/>
                  </a:lnTo>
                  <a:lnTo>
                    <a:pt x="137849" y="0"/>
                  </a:lnTo>
                  <a:lnTo>
                    <a:pt x="94281" y="7026"/>
                  </a:lnTo>
                  <a:lnTo>
                    <a:pt x="56441" y="26592"/>
                  </a:lnTo>
                  <a:lnTo>
                    <a:pt x="26599" y="56429"/>
                  </a:lnTo>
                  <a:lnTo>
                    <a:pt x="7028" y="94268"/>
                  </a:lnTo>
                  <a:lnTo>
                    <a:pt x="0" y="137838"/>
                  </a:lnTo>
                  <a:lnTo>
                    <a:pt x="0" y="1278285"/>
                  </a:lnTo>
                  <a:lnTo>
                    <a:pt x="7028" y="1321848"/>
                  </a:lnTo>
                  <a:lnTo>
                    <a:pt x="26599" y="1359685"/>
                  </a:lnTo>
                  <a:lnTo>
                    <a:pt x="56441" y="1389525"/>
                  </a:lnTo>
                  <a:lnTo>
                    <a:pt x="94281" y="1409096"/>
                  </a:lnTo>
                  <a:lnTo>
                    <a:pt x="137849" y="1416124"/>
                  </a:lnTo>
                  <a:close/>
                </a:path>
              </a:pathLst>
            </a:custGeom>
            <a:ln w="17235">
              <a:solidFill>
                <a:srgbClr val="241B54"/>
              </a:solidFill>
            </a:ln>
          </p:spPr>
          <p:txBody>
            <a:bodyPr wrap="square" lIns="0" tIns="0" rIns="0" bIns="0" rtlCol="0"/>
            <a:lstStyle/>
            <a:p>
              <a:endParaRPr/>
            </a:p>
          </p:txBody>
        </p:sp>
      </p:grpSp>
      <p:sp>
        <p:nvSpPr>
          <p:cNvPr id="30" name="object 30"/>
          <p:cNvSpPr txBox="1"/>
          <p:nvPr/>
        </p:nvSpPr>
        <p:spPr>
          <a:xfrm>
            <a:off x="1301892" y="6135821"/>
            <a:ext cx="1283335" cy="232410"/>
          </a:xfrm>
          <a:prstGeom prst="rect">
            <a:avLst/>
          </a:prstGeom>
        </p:spPr>
        <p:txBody>
          <a:bodyPr vert="horz" wrap="square" lIns="0" tIns="13335" rIns="0" bIns="0" rtlCol="0">
            <a:spAutoFit/>
          </a:bodyPr>
          <a:lstStyle/>
          <a:p>
            <a:pPr marL="12700">
              <a:lnSpc>
                <a:spcPct val="100000"/>
              </a:lnSpc>
              <a:spcBef>
                <a:spcPts val="105"/>
              </a:spcBef>
            </a:pPr>
            <a:r>
              <a:rPr sz="1350" b="1" spc="-10" dirty="0">
                <a:solidFill>
                  <a:srgbClr val="221F1F"/>
                </a:solidFill>
                <a:latin typeface="Open Sans"/>
                <a:cs typeface="Open Sans"/>
              </a:rPr>
              <a:t>Disadvantages</a:t>
            </a:r>
            <a:endParaRPr sz="1350">
              <a:latin typeface="Open Sans"/>
              <a:cs typeface="Open Sans"/>
            </a:endParaRPr>
          </a:p>
        </p:txBody>
      </p:sp>
      <p:sp>
        <p:nvSpPr>
          <p:cNvPr id="31" name="object 31"/>
          <p:cNvSpPr txBox="1"/>
          <p:nvPr/>
        </p:nvSpPr>
        <p:spPr>
          <a:xfrm>
            <a:off x="7269629" y="2749021"/>
            <a:ext cx="1525270" cy="232410"/>
          </a:xfrm>
          <a:prstGeom prst="rect">
            <a:avLst/>
          </a:prstGeom>
        </p:spPr>
        <p:txBody>
          <a:bodyPr vert="horz" wrap="square" lIns="0" tIns="13335" rIns="0" bIns="0" rtlCol="0">
            <a:spAutoFit/>
          </a:bodyPr>
          <a:lstStyle/>
          <a:p>
            <a:pPr marL="12700">
              <a:lnSpc>
                <a:spcPct val="100000"/>
              </a:lnSpc>
              <a:spcBef>
                <a:spcPts val="105"/>
              </a:spcBef>
            </a:pPr>
            <a:r>
              <a:rPr sz="1350" b="1" dirty="0">
                <a:solidFill>
                  <a:srgbClr val="FFFFFF"/>
                </a:solidFill>
                <a:latin typeface="Open Sans"/>
                <a:cs typeface="Open Sans"/>
              </a:rPr>
              <a:t>Lighting </a:t>
            </a:r>
            <a:r>
              <a:rPr sz="1350" b="1" spc="-10" dirty="0">
                <a:solidFill>
                  <a:srgbClr val="FFFFFF"/>
                </a:solidFill>
                <a:latin typeface="Open Sans"/>
                <a:cs typeface="Open Sans"/>
              </a:rPr>
              <a:t>Network</a:t>
            </a:r>
            <a:endParaRPr sz="1350">
              <a:latin typeface="Open Sans"/>
              <a:cs typeface="Open Sans"/>
            </a:endParaRPr>
          </a:p>
        </p:txBody>
      </p:sp>
      <p:sp>
        <p:nvSpPr>
          <p:cNvPr id="32" name="object 32"/>
          <p:cNvSpPr txBox="1"/>
          <p:nvPr/>
        </p:nvSpPr>
        <p:spPr>
          <a:xfrm>
            <a:off x="3801673" y="2749021"/>
            <a:ext cx="1431290" cy="232410"/>
          </a:xfrm>
          <a:prstGeom prst="rect">
            <a:avLst/>
          </a:prstGeom>
        </p:spPr>
        <p:txBody>
          <a:bodyPr vert="horz" wrap="square" lIns="0" tIns="13335" rIns="0" bIns="0" rtlCol="0">
            <a:spAutoFit/>
          </a:bodyPr>
          <a:lstStyle/>
          <a:p>
            <a:pPr marL="12700">
              <a:lnSpc>
                <a:spcPct val="100000"/>
              </a:lnSpc>
              <a:spcBef>
                <a:spcPts val="105"/>
              </a:spcBef>
            </a:pPr>
            <a:r>
              <a:rPr sz="1350" b="1" dirty="0">
                <a:solidFill>
                  <a:srgbClr val="FFFFFF"/>
                </a:solidFill>
                <a:latin typeface="Open Sans"/>
                <a:cs typeface="Open Sans"/>
              </a:rPr>
              <a:t>Bitcoin </a:t>
            </a:r>
            <a:r>
              <a:rPr sz="1350" b="1" spc="-10" dirty="0">
                <a:solidFill>
                  <a:srgbClr val="FFFFFF"/>
                </a:solidFill>
                <a:latin typeface="Open Sans"/>
                <a:cs typeface="Open Sans"/>
              </a:rPr>
              <a:t>Network</a:t>
            </a:r>
            <a:endParaRPr sz="1350">
              <a:latin typeface="Open Sans"/>
              <a:cs typeface="Open Sans"/>
            </a:endParaRPr>
          </a:p>
        </p:txBody>
      </p:sp>
      <p:sp>
        <p:nvSpPr>
          <p:cNvPr id="33" name="object 33"/>
          <p:cNvSpPr txBox="1"/>
          <p:nvPr/>
        </p:nvSpPr>
        <p:spPr>
          <a:xfrm>
            <a:off x="3085579" y="4740851"/>
            <a:ext cx="2862580" cy="645795"/>
          </a:xfrm>
          <a:prstGeom prst="rect">
            <a:avLst/>
          </a:prstGeom>
        </p:spPr>
        <p:txBody>
          <a:bodyPr vert="horz" wrap="square" lIns="0" tIns="13335" rIns="0" bIns="0" rtlCol="0">
            <a:spAutoFit/>
          </a:bodyPr>
          <a:lstStyle/>
          <a:p>
            <a:pPr marL="12700" marR="5080" indent="635" algn="ctr">
              <a:lnSpc>
                <a:spcPct val="100000"/>
              </a:lnSpc>
              <a:spcBef>
                <a:spcPts val="105"/>
              </a:spcBef>
            </a:pPr>
            <a:r>
              <a:rPr sz="1350" dirty="0">
                <a:solidFill>
                  <a:srgbClr val="57585B"/>
                </a:solidFill>
                <a:latin typeface="Open Sans"/>
                <a:cs typeface="Open Sans"/>
              </a:rPr>
              <a:t>Decentralized</a:t>
            </a:r>
            <a:r>
              <a:rPr sz="1350" spc="-20" dirty="0">
                <a:solidFill>
                  <a:srgbClr val="57585B"/>
                </a:solidFill>
                <a:latin typeface="Open Sans"/>
                <a:cs typeface="Open Sans"/>
              </a:rPr>
              <a:t> </a:t>
            </a:r>
            <a:r>
              <a:rPr sz="1350" dirty="0">
                <a:solidFill>
                  <a:srgbClr val="57585B"/>
                </a:solidFill>
                <a:latin typeface="Open Sans"/>
                <a:cs typeface="Open Sans"/>
              </a:rPr>
              <a:t>and</a:t>
            </a:r>
            <a:r>
              <a:rPr sz="1350" spc="-20" dirty="0">
                <a:solidFill>
                  <a:srgbClr val="57585B"/>
                </a:solidFill>
                <a:latin typeface="Open Sans"/>
                <a:cs typeface="Open Sans"/>
              </a:rPr>
              <a:t> </a:t>
            </a:r>
            <a:r>
              <a:rPr sz="1350" dirty="0">
                <a:solidFill>
                  <a:srgbClr val="57585B"/>
                </a:solidFill>
                <a:latin typeface="Open Sans"/>
                <a:cs typeface="Open Sans"/>
              </a:rPr>
              <a:t>secure.</a:t>
            </a:r>
            <a:r>
              <a:rPr sz="1350" spc="-15" dirty="0">
                <a:solidFill>
                  <a:srgbClr val="57585B"/>
                </a:solidFill>
                <a:latin typeface="Open Sans"/>
                <a:cs typeface="Open Sans"/>
              </a:rPr>
              <a:t> </a:t>
            </a:r>
            <a:r>
              <a:rPr sz="1350" spc="-25" dirty="0">
                <a:solidFill>
                  <a:srgbClr val="57585B"/>
                </a:solidFill>
                <a:latin typeface="Open Sans"/>
                <a:cs typeface="Open Sans"/>
              </a:rPr>
              <a:t>No </a:t>
            </a:r>
            <a:r>
              <a:rPr sz="1350" spc="-10" dirty="0">
                <a:solidFill>
                  <a:srgbClr val="57585B"/>
                </a:solidFill>
                <a:latin typeface="Open Sans"/>
                <a:cs typeface="Open Sans"/>
              </a:rPr>
              <a:t>charge-</a:t>
            </a:r>
            <a:r>
              <a:rPr sz="1350" dirty="0">
                <a:solidFill>
                  <a:srgbClr val="57585B"/>
                </a:solidFill>
                <a:latin typeface="Open Sans"/>
                <a:cs typeface="Open Sans"/>
              </a:rPr>
              <a:t>backs</a:t>
            </a:r>
            <a:r>
              <a:rPr sz="1350" spc="5" dirty="0">
                <a:solidFill>
                  <a:srgbClr val="57585B"/>
                </a:solidFill>
                <a:latin typeface="Open Sans"/>
                <a:cs typeface="Open Sans"/>
              </a:rPr>
              <a:t> </a:t>
            </a:r>
            <a:r>
              <a:rPr sz="1350" dirty="0">
                <a:solidFill>
                  <a:srgbClr val="57585B"/>
                </a:solidFill>
                <a:latin typeface="Open Sans"/>
                <a:cs typeface="Open Sans"/>
              </a:rPr>
              <a:t>or</a:t>
            </a:r>
            <a:r>
              <a:rPr sz="1350" spc="10" dirty="0">
                <a:solidFill>
                  <a:srgbClr val="57585B"/>
                </a:solidFill>
                <a:latin typeface="Open Sans"/>
                <a:cs typeface="Open Sans"/>
              </a:rPr>
              <a:t> </a:t>
            </a:r>
            <a:r>
              <a:rPr sz="1350" dirty="0">
                <a:solidFill>
                  <a:srgbClr val="57585B"/>
                </a:solidFill>
                <a:latin typeface="Open Sans"/>
                <a:cs typeface="Open Sans"/>
              </a:rPr>
              <a:t>fraud.</a:t>
            </a:r>
            <a:r>
              <a:rPr sz="1350" spc="5" dirty="0">
                <a:solidFill>
                  <a:srgbClr val="57585B"/>
                </a:solidFill>
                <a:latin typeface="Open Sans"/>
                <a:cs typeface="Open Sans"/>
              </a:rPr>
              <a:t> </a:t>
            </a:r>
            <a:r>
              <a:rPr sz="1350" dirty="0">
                <a:solidFill>
                  <a:srgbClr val="57585B"/>
                </a:solidFill>
                <a:latin typeface="Open Sans"/>
                <a:cs typeface="Open Sans"/>
              </a:rPr>
              <a:t>Can</a:t>
            </a:r>
            <a:r>
              <a:rPr sz="1350" spc="10" dirty="0">
                <a:solidFill>
                  <a:srgbClr val="57585B"/>
                </a:solidFill>
                <a:latin typeface="Open Sans"/>
                <a:cs typeface="Open Sans"/>
              </a:rPr>
              <a:t> </a:t>
            </a:r>
            <a:r>
              <a:rPr sz="1350" dirty="0">
                <a:solidFill>
                  <a:srgbClr val="57585B"/>
                </a:solidFill>
                <a:latin typeface="Open Sans"/>
                <a:cs typeface="Open Sans"/>
              </a:rPr>
              <a:t>be</a:t>
            </a:r>
            <a:r>
              <a:rPr sz="1350" spc="10" dirty="0">
                <a:solidFill>
                  <a:srgbClr val="57585B"/>
                </a:solidFill>
                <a:latin typeface="Open Sans"/>
                <a:cs typeface="Open Sans"/>
              </a:rPr>
              <a:t> </a:t>
            </a:r>
            <a:r>
              <a:rPr sz="1350" spc="-20" dirty="0">
                <a:solidFill>
                  <a:srgbClr val="57585B"/>
                </a:solidFill>
                <a:latin typeface="Open Sans"/>
                <a:cs typeface="Open Sans"/>
              </a:rPr>
              <a:t>used </a:t>
            </a:r>
            <a:r>
              <a:rPr sz="1350" dirty="0">
                <a:solidFill>
                  <a:srgbClr val="57585B"/>
                </a:solidFill>
                <a:latin typeface="Open Sans"/>
                <a:cs typeface="Open Sans"/>
              </a:rPr>
              <a:t>anonymously.</a:t>
            </a:r>
            <a:r>
              <a:rPr sz="1350" spc="-25" dirty="0">
                <a:solidFill>
                  <a:srgbClr val="57585B"/>
                </a:solidFill>
                <a:latin typeface="Open Sans"/>
                <a:cs typeface="Open Sans"/>
              </a:rPr>
              <a:t> </a:t>
            </a:r>
            <a:r>
              <a:rPr sz="1350" dirty="0">
                <a:solidFill>
                  <a:srgbClr val="57585B"/>
                </a:solidFill>
                <a:latin typeface="Open Sans"/>
                <a:cs typeface="Open Sans"/>
              </a:rPr>
              <a:t>Global</a:t>
            </a:r>
            <a:r>
              <a:rPr sz="1350" spc="-25" dirty="0">
                <a:solidFill>
                  <a:srgbClr val="57585B"/>
                </a:solidFill>
                <a:latin typeface="Open Sans"/>
                <a:cs typeface="Open Sans"/>
              </a:rPr>
              <a:t> </a:t>
            </a:r>
            <a:r>
              <a:rPr sz="1350" spc="-10" dirty="0">
                <a:solidFill>
                  <a:srgbClr val="57585B"/>
                </a:solidFill>
                <a:latin typeface="Open Sans"/>
                <a:cs typeface="Open Sans"/>
              </a:rPr>
              <a:t>acceptance.</a:t>
            </a:r>
            <a:endParaRPr sz="1350">
              <a:latin typeface="Open Sans"/>
              <a:cs typeface="Open Sans"/>
            </a:endParaRPr>
          </a:p>
        </p:txBody>
      </p:sp>
      <p:sp>
        <p:nvSpPr>
          <p:cNvPr id="34" name="object 34"/>
          <p:cNvSpPr txBox="1"/>
          <p:nvPr/>
        </p:nvSpPr>
        <p:spPr>
          <a:xfrm>
            <a:off x="6706541" y="4627475"/>
            <a:ext cx="2649855" cy="852805"/>
          </a:xfrm>
          <a:prstGeom prst="rect">
            <a:avLst/>
          </a:prstGeom>
        </p:spPr>
        <p:txBody>
          <a:bodyPr vert="horz" wrap="square" lIns="0" tIns="13335" rIns="0" bIns="0" rtlCol="0">
            <a:spAutoFit/>
          </a:bodyPr>
          <a:lstStyle/>
          <a:p>
            <a:pPr marL="12700" marR="5080" algn="ctr">
              <a:lnSpc>
                <a:spcPct val="100000"/>
              </a:lnSpc>
              <a:spcBef>
                <a:spcPts val="105"/>
              </a:spcBef>
            </a:pPr>
            <a:r>
              <a:rPr sz="1350" dirty="0">
                <a:solidFill>
                  <a:srgbClr val="57585B"/>
                </a:solidFill>
                <a:latin typeface="Open Sans"/>
                <a:cs typeface="Open Sans"/>
              </a:rPr>
              <a:t>Faster</a:t>
            </a:r>
            <a:r>
              <a:rPr sz="1350" spc="-15" dirty="0">
                <a:solidFill>
                  <a:srgbClr val="57585B"/>
                </a:solidFill>
                <a:latin typeface="Open Sans"/>
                <a:cs typeface="Open Sans"/>
              </a:rPr>
              <a:t> </a:t>
            </a:r>
            <a:r>
              <a:rPr sz="1350" dirty="0">
                <a:solidFill>
                  <a:srgbClr val="57585B"/>
                </a:solidFill>
                <a:latin typeface="Open Sans"/>
                <a:cs typeface="Open Sans"/>
              </a:rPr>
              <a:t>and</a:t>
            </a:r>
            <a:r>
              <a:rPr sz="1350" spc="-10" dirty="0">
                <a:solidFill>
                  <a:srgbClr val="57585B"/>
                </a:solidFill>
                <a:latin typeface="Open Sans"/>
                <a:cs typeface="Open Sans"/>
              </a:rPr>
              <a:t> </a:t>
            </a:r>
            <a:r>
              <a:rPr sz="1350" dirty="0">
                <a:solidFill>
                  <a:srgbClr val="57585B"/>
                </a:solidFill>
                <a:latin typeface="Open Sans"/>
                <a:cs typeface="Open Sans"/>
              </a:rPr>
              <a:t>cheaper</a:t>
            </a:r>
            <a:r>
              <a:rPr sz="1350" spc="-10" dirty="0">
                <a:solidFill>
                  <a:srgbClr val="57585B"/>
                </a:solidFill>
                <a:latin typeface="Open Sans"/>
                <a:cs typeface="Open Sans"/>
              </a:rPr>
              <a:t> transactions. </a:t>
            </a:r>
            <a:r>
              <a:rPr sz="1350" dirty="0">
                <a:solidFill>
                  <a:srgbClr val="57585B"/>
                </a:solidFill>
                <a:latin typeface="Open Sans"/>
                <a:cs typeface="Open Sans"/>
              </a:rPr>
              <a:t>Increased</a:t>
            </a:r>
            <a:r>
              <a:rPr sz="1350" spc="-15" dirty="0">
                <a:solidFill>
                  <a:srgbClr val="57585B"/>
                </a:solidFill>
                <a:latin typeface="Open Sans"/>
                <a:cs typeface="Open Sans"/>
              </a:rPr>
              <a:t> </a:t>
            </a:r>
            <a:r>
              <a:rPr sz="1350" dirty="0">
                <a:solidFill>
                  <a:srgbClr val="57585B"/>
                </a:solidFill>
                <a:latin typeface="Open Sans"/>
                <a:cs typeface="Open Sans"/>
              </a:rPr>
              <a:t>scalability.</a:t>
            </a:r>
            <a:r>
              <a:rPr sz="1350" spc="-15" dirty="0">
                <a:solidFill>
                  <a:srgbClr val="57585B"/>
                </a:solidFill>
                <a:latin typeface="Open Sans"/>
                <a:cs typeface="Open Sans"/>
              </a:rPr>
              <a:t> </a:t>
            </a:r>
            <a:r>
              <a:rPr sz="1350" dirty="0">
                <a:solidFill>
                  <a:srgbClr val="57585B"/>
                </a:solidFill>
                <a:latin typeface="Open Sans"/>
                <a:cs typeface="Open Sans"/>
              </a:rPr>
              <a:t>Off-</a:t>
            </a:r>
            <a:r>
              <a:rPr sz="1350" spc="-10" dirty="0">
                <a:solidFill>
                  <a:srgbClr val="57585B"/>
                </a:solidFill>
                <a:latin typeface="Open Sans"/>
                <a:cs typeface="Open Sans"/>
              </a:rPr>
              <a:t>chain </a:t>
            </a:r>
            <a:r>
              <a:rPr sz="1350" dirty="0">
                <a:solidFill>
                  <a:srgbClr val="57585B"/>
                </a:solidFill>
                <a:latin typeface="Open Sans"/>
                <a:cs typeface="Open Sans"/>
              </a:rPr>
              <a:t>transactions</a:t>
            </a:r>
            <a:r>
              <a:rPr sz="1350" spc="-20" dirty="0">
                <a:solidFill>
                  <a:srgbClr val="57585B"/>
                </a:solidFill>
                <a:latin typeface="Open Sans"/>
                <a:cs typeface="Open Sans"/>
              </a:rPr>
              <a:t> </a:t>
            </a:r>
            <a:r>
              <a:rPr sz="1350" dirty="0">
                <a:solidFill>
                  <a:srgbClr val="57585B"/>
                </a:solidFill>
                <a:latin typeface="Open Sans"/>
                <a:cs typeface="Open Sans"/>
              </a:rPr>
              <a:t>do</a:t>
            </a:r>
            <a:r>
              <a:rPr sz="1350" spc="-15" dirty="0">
                <a:solidFill>
                  <a:srgbClr val="57585B"/>
                </a:solidFill>
                <a:latin typeface="Open Sans"/>
                <a:cs typeface="Open Sans"/>
              </a:rPr>
              <a:t> </a:t>
            </a:r>
            <a:r>
              <a:rPr sz="1350" dirty="0">
                <a:solidFill>
                  <a:srgbClr val="57585B"/>
                </a:solidFill>
                <a:latin typeface="Open Sans"/>
                <a:cs typeface="Open Sans"/>
              </a:rPr>
              <a:t>not</a:t>
            </a:r>
            <a:r>
              <a:rPr sz="1350" spc="-15" dirty="0">
                <a:solidFill>
                  <a:srgbClr val="57585B"/>
                </a:solidFill>
                <a:latin typeface="Open Sans"/>
                <a:cs typeface="Open Sans"/>
              </a:rPr>
              <a:t> </a:t>
            </a:r>
            <a:r>
              <a:rPr sz="1350" dirty="0">
                <a:solidFill>
                  <a:srgbClr val="57585B"/>
                </a:solidFill>
                <a:latin typeface="Open Sans"/>
                <a:cs typeface="Open Sans"/>
              </a:rPr>
              <a:t>clog</a:t>
            </a:r>
            <a:r>
              <a:rPr sz="1350" spc="-15" dirty="0">
                <a:solidFill>
                  <a:srgbClr val="57585B"/>
                </a:solidFill>
                <a:latin typeface="Open Sans"/>
                <a:cs typeface="Open Sans"/>
              </a:rPr>
              <a:t> </a:t>
            </a:r>
            <a:r>
              <a:rPr sz="1350" spc="-25" dirty="0">
                <a:solidFill>
                  <a:srgbClr val="57585B"/>
                </a:solidFill>
                <a:latin typeface="Open Sans"/>
                <a:cs typeface="Open Sans"/>
              </a:rPr>
              <a:t>the </a:t>
            </a:r>
            <a:r>
              <a:rPr sz="1350" spc="-10" dirty="0">
                <a:solidFill>
                  <a:srgbClr val="57585B"/>
                </a:solidFill>
                <a:latin typeface="Open Sans"/>
                <a:cs typeface="Open Sans"/>
              </a:rPr>
              <a:t>blockchain.</a:t>
            </a:r>
            <a:endParaRPr sz="1350">
              <a:latin typeface="Open Sans"/>
              <a:cs typeface="Open Sans"/>
            </a:endParaRPr>
          </a:p>
        </p:txBody>
      </p:sp>
      <p:sp>
        <p:nvSpPr>
          <p:cNvPr id="35" name="object 35"/>
          <p:cNvSpPr txBox="1"/>
          <p:nvPr/>
        </p:nvSpPr>
        <p:spPr>
          <a:xfrm>
            <a:off x="3038713" y="6051909"/>
            <a:ext cx="2954020" cy="645795"/>
          </a:xfrm>
          <a:prstGeom prst="rect">
            <a:avLst/>
          </a:prstGeom>
        </p:spPr>
        <p:txBody>
          <a:bodyPr vert="horz" wrap="square" lIns="0" tIns="13335" rIns="0" bIns="0" rtlCol="0">
            <a:spAutoFit/>
          </a:bodyPr>
          <a:lstStyle/>
          <a:p>
            <a:pPr marL="12700" marR="5080" algn="ctr">
              <a:lnSpc>
                <a:spcPct val="100000"/>
              </a:lnSpc>
              <a:spcBef>
                <a:spcPts val="105"/>
              </a:spcBef>
            </a:pPr>
            <a:r>
              <a:rPr sz="1350" dirty="0">
                <a:solidFill>
                  <a:srgbClr val="57585B"/>
                </a:solidFill>
                <a:latin typeface="Open Sans"/>
                <a:cs typeface="Open Sans"/>
              </a:rPr>
              <a:t>Slow</a:t>
            </a:r>
            <a:r>
              <a:rPr sz="1350" spc="-35" dirty="0">
                <a:solidFill>
                  <a:srgbClr val="57585B"/>
                </a:solidFill>
                <a:latin typeface="Open Sans"/>
                <a:cs typeface="Open Sans"/>
              </a:rPr>
              <a:t> </a:t>
            </a:r>
            <a:r>
              <a:rPr sz="1350" dirty="0">
                <a:solidFill>
                  <a:srgbClr val="57585B"/>
                </a:solidFill>
                <a:latin typeface="Open Sans"/>
                <a:cs typeface="Open Sans"/>
              </a:rPr>
              <a:t>transaction</a:t>
            </a:r>
            <a:r>
              <a:rPr sz="1350" spc="-25" dirty="0">
                <a:solidFill>
                  <a:srgbClr val="57585B"/>
                </a:solidFill>
                <a:latin typeface="Open Sans"/>
                <a:cs typeface="Open Sans"/>
              </a:rPr>
              <a:t> </a:t>
            </a:r>
            <a:r>
              <a:rPr sz="1350" dirty="0">
                <a:solidFill>
                  <a:srgbClr val="57585B"/>
                </a:solidFill>
                <a:latin typeface="Open Sans"/>
                <a:cs typeface="Open Sans"/>
              </a:rPr>
              <a:t>times.</a:t>
            </a:r>
            <a:r>
              <a:rPr sz="1350" spc="-25" dirty="0">
                <a:solidFill>
                  <a:srgbClr val="57585B"/>
                </a:solidFill>
                <a:latin typeface="Open Sans"/>
                <a:cs typeface="Open Sans"/>
              </a:rPr>
              <a:t> </a:t>
            </a:r>
            <a:r>
              <a:rPr sz="1350" dirty="0">
                <a:solidFill>
                  <a:srgbClr val="57585B"/>
                </a:solidFill>
                <a:latin typeface="Open Sans"/>
                <a:cs typeface="Open Sans"/>
              </a:rPr>
              <a:t>High</a:t>
            </a:r>
            <a:r>
              <a:rPr sz="1350" spc="-25" dirty="0">
                <a:solidFill>
                  <a:srgbClr val="57585B"/>
                </a:solidFill>
                <a:latin typeface="Open Sans"/>
                <a:cs typeface="Open Sans"/>
              </a:rPr>
              <a:t> </a:t>
            </a:r>
            <a:r>
              <a:rPr sz="1350" dirty="0">
                <a:solidFill>
                  <a:srgbClr val="57585B"/>
                </a:solidFill>
                <a:latin typeface="Open Sans"/>
                <a:cs typeface="Open Sans"/>
              </a:rPr>
              <a:t>fees</a:t>
            </a:r>
            <a:r>
              <a:rPr sz="1350" spc="-20" dirty="0">
                <a:solidFill>
                  <a:srgbClr val="57585B"/>
                </a:solidFill>
                <a:latin typeface="Open Sans"/>
                <a:cs typeface="Open Sans"/>
              </a:rPr>
              <a:t> </a:t>
            </a:r>
            <a:r>
              <a:rPr sz="1350" spc="-25" dirty="0">
                <a:solidFill>
                  <a:srgbClr val="57585B"/>
                </a:solidFill>
                <a:latin typeface="Open Sans"/>
                <a:cs typeface="Open Sans"/>
              </a:rPr>
              <a:t>for </a:t>
            </a:r>
            <a:r>
              <a:rPr sz="1350" dirty="0">
                <a:solidFill>
                  <a:srgbClr val="57585B"/>
                </a:solidFill>
                <a:latin typeface="Open Sans"/>
                <a:cs typeface="Open Sans"/>
              </a:rPr>
              <a:t>certain</a:t>
            </a:r>
            <a:r>
              <a:rPr sz="1350" spc="-15" dirty="0">
                <a:solidFill>
                  <a:srgbClr val="57585B"/>
                </a:solidFill>
                <a:latin typeface="Open Sans"/>
                <a:cs typeface="Open Sans"/>
              </a:rPr>
              <a:t> </a:t>
            </a:r>
            <a:r>
              <a:rPr sz="1350" dirty="0">
                <a:solidFill>
                  <a:srgbClr val="57585B"/>
                </a:solidFill>
                <a:latin typeface="Open Sans"/>
                <a:cs typeface="Open Sans"/>
              </a:rPr>
              <a:t>types</a:t>
            </a:r>
            <a:r>
              <a:rPr sz="1350" spc="-15" dirty="0">
                <a:solidFill>
                  <a:srgbClr val="57585B"/>
                </a:solidFill>
                <a:latin typeface="Open Sans"/>
                <a:cs typeface="Open Sans"/>
              </a:rPr>
              <a:t> </a:t>
            </a:r>
            <a:r>
              <a:rPr sz="1350" dirty="0">
                <a:solidFill>
                  <a:srgbClr val="57585B"/>
                </a:solidFill>
                <a:latin typeface="Open Sans"/>
                <a:cs typeface="Open Sans"/>
              </a:rPr>
              <a:t>of</a:t>
            </a:r>
            <a:r>
              <a:rPr sz="1350" spc="-10" dirty="0">
                <a:solidFill>
                  <a:srgbClr val="57585B"/>
                </a:solidFill>
                <a:latin typeface="Open Sans"/>
                <a:cs typeface="Open Sans"/>
              </a:rPr>
              <a:t> transactions.</a:t>
            </a:r>
            <a:endParaRPr sz="1350">
              <a:latin typeface="Open Sans"/>
              <a:cs typeface="Open Sans"/>
            </a:endParaRPr>
          </a:p>
          <a:p>
            <a:pPr marL="1905" algn="ctr">
              <a:lnSpc>
                <a:spcPct val="100000"/>
              </a:lnSpc>
              <a:spcBef>
                <a:spcPts val="15"/>
              </a:spcBef>
            </a:pPr>
            <a:r>
              <a:rPr sz="1350" dirty="0">
                <a:solidFill>
                  <a:srgbClr val="57585B"/>
                </a:solidFill>
                <a:latin typeface="Open Sans"/>
                <a:cs typeface="Open Sans"/>
              </a:rPr>
              <a:t>Complex</a:t>
            </a:r>
            <a:r>
              <a:rPr sz="1350" spc="-10" dirty="0">
                <a:solidFill>
                  <a:srgbClr val="57585B"/>
                </a:solidFill>
                <a:latin typeface="Open Sans"/>
                <a:cs typeface="Open Sans"/>
              </a:rPr>
              <a:t> </a:t>
            </a:r>
            <a:r>
              <a:rPr sz="1350" dirty="0">
                <a:solidFill>
                  <a:srgbClr val="57585B"/>
                </a:solidFill>
                <a:latin typeface="Open Sans"/>
                <a:cs typeface="Open Sans"/>
              </a:rPr>
              <a:t>for</a:t>
            </a:r>
            <a:r>
              <a:rPr sz="1350" spc="-10" dirty="0">
                <a:solidFill>
                  <a:srgbClr val="57585B"/>
                </a:solidFill>
                <a:latin typeface="Open Sans"/>
                <a:cs typeface="Open Sans"/>
              </a:rPr>
              <a:t> beginners.</a:t>
            </a:r>
            <a:endParaRPr sz="1350">
              <a:latin typeface="Open Sans"/>
              <a:cs typeface="Open Sans"/>
            </a:endParaRPr>
          </a:p>
        </p:txBody>
      </p:sp>
      <p:sp>
        <p:nvSpPr>
          <p:cNvPr id="36" name="object 36"/>
          <p:cNvSpPr txBox="1"/>
          <p:nvPr/>
        </p:nvSpPr>
        <p:spPr>
          <a:xfrm>
            <a:off x="6425858" y="5938534"/>
            <a:ext cx="3210560" cy="852805"/>
          </a:xfrm>
          <a:prstGeom prst="rect">
            <a:avLst/>
          </a:prstGeom>
        </p:spPr>
        <p:txBody>
          <a:bodyPr vert="horz" wrap="square" lIns="0" tIns="13335" rIns="0" bIns="0" rtlCol="0">
            <a:spAutoFit/>
          </a:bodyPr>
          <a:lstStyle/>
          <a:p>
            <a:pPr marL="12700" marR="5080" algn="ctr">
              <a:lnSpc>
                <a:spcPct val="100000"/>
              </a:lnSpc>
              <a:spcBef>
                <a:spcPts val="105"/>
              </a:spcBef>
            </a:pPr>
            <a:r>
              <a:rPr sz="1350" dirty="0">
                <a:solidFill>
                  <a:srgbClr val="57585B"/>
                </a:solidFill>
                <a:latin typeface="Open Sans"/>
                <a:cs typeface="Open Sans"/>
              </a:rPr>
              <a:t>Requires</a:t>
            </a:r>
            <a:r>
              <a:rPr sz="1350" spc="-15" dirty="0">
                <a:solidFill>
                  <a:srgbClr val="57585B"/>
                </a:solidFill>
                <a:latin typeface="Open Sans"/>
                <a:cs typeface="Open Sans"/>
              </a:rPr>
              <a:t> </a:t>
            </a:r>
            <a:r>
              <a:rPr sz="1350" dirty="0">
                <a:solidFill>
                  <a:srgbClr val="57585B"/>
                </a:solidFill>
                <a:latin typeface="Open Sans"/>
                <a:cs typeface="Open Sans"/>
              </a:rPr>
              <a:t>trust</a:t>
            </a:r>
            <a:r>
              <a:rPr sz="1350" spc="-10" dirty="0">
                <a:solidFill>
                  <a:srgbClr val="57585B"/>
                </a:solidFill>
                <a:latin typeface="Open Sans"/>
                <a:cs typeface="Open Sans"/>
              </a:rPr>
              <a:t> </a:t>
            </a:r>
            <a:r>
              <a:rPr sz="1350" dirty="0">
                <a:solidFill>
                  <a:srgbClr val="57585B"/>
                </a:solidFill>
                <a:latin typeface="Open Sans"/>
                <a:cs typeface="Open Sans"/>
              </a:rPr>
              <a:t>in</a:t>
            </a:r>
            <a:r>
              <a:rPr sz="1350" spc="-10" dirty="0">
                <a:solidFill>
                  <a:srgbClr val="57585B"/>
                </a:solidFill>
                <a:latin typeface="Open Sans"/>
                <a:cs typeface="Open Sans"/>
              </a:rPr>
              <a:t> </a:t>
            </a:r>
            <a:r>
              <a:rPr sz="1350" dirty="0">
                <a:solidFill>
                  <a:srgbClr val="57585B"/>
                </a:solidFill>
                <a:latin typeface="Open Sans"/>
                <a:cs typeface="Open Sans"/>
              </a:rPr>
              <a:t>the</a:t>
            </a:r>
            <a:r>
              <a:rPr sz="1350" spc="-10" dirty="0">
                <a:solidFill>
                  <a:srgbClr val="57585B"/>
                </a:solidFill>
                <a:latin typeface="Open Sans"/>
                <a:cs typeface="Open Sans"/>
              </a:rPr>
              <a:t> channel</a:t>
            </a:r>
            <a:r>
              <a:rPr sz="1350" spc="500" dirty="0">
                <a:solidFill>
                  <a:srgbClr val="57585B"/>
                </a:solidFill>
                <a:latin typeface="Open Sans"/>
                <a:cs typeface="Open Sans"/>
              </a:rPr>
              <a:t> </a:t>
            </a:r>
            <a:r>
              <a:rPr sz="1350" dirty="0">
                <a:solidFill>
                  <a:srgbClr val="57585B"/>
                </a:solidFill>
                <a:latin typeface="Open Sans"/>
                <a:cs typeface="Open Sans"/>
              </a:rPr>
              <a:t>operators.</a:t>
            </a:r>
            <a:r>
              <a:rPr sz="1350" spc="-15" dirty="0">
                <a:solidFill>
                  <a:srgbClr val="57585B"/>
                </a:solidFill>
                <a:latin typeface="Open Sans"/>
                <a:cs typeface="Open Sans"/>
              </a:rPr>
              <a:t> </a:t>
            </a:r>
            <a:r>
              <a:rPr sz="1350" dirty="0">
                <a:solidFill>
                  <a:srgbClr val="57585B"/>
                </a:solidFill>
                <a:latin typeface="Open Sans"/>
                <a:cs typeface="Open Sans"/>
              </a:rPr>
              <a:t>Still</a:t>
            </a:r>
            <a:r>
              <a:rPr sz="1350" spc="-10" dirty="0">
                <a:solidFill>
                  <a:srgbClr val="57585B"/>
                </a:solidFill>
                <a:latin typeface="Open Sans"/>
                <a:cs typeface="Open Sans"/>
              </a:rPr>
              <a:t> </a:t>
            </a:r>
            <a:r>
              <a:rPr sz="1350" dirty="0">
                <a:solidFill>
                  <a:srgbClr val="57585B"/>
                </a:solidFill>
                <a:latin typeface="Open Sans"/>
                <a:cs typeface="Open Sans"/>
              </a:rPr>
              <a:t>experimental</a:t>
            </a:r>
            <a:r>
              <a:rPr sz="1350" spc="-15" dirty="0">
                <a:solidFill>
                  <a:srgbClr val="57585B"/>
                </a:solidFill>
                <a:latin typeface="Open Sans"/>
                <a:cs typeface="Open Sans"/>
              </a:rPr>
              <a:t> </a:t>
            </a:r>
            <a:r>
              <a:rPr sz="1350" dirty="0">
                <a:solidFill>
                  <a:srgbClr val="57585B"/>
                </a:solidFill>
                <a:latin typeface="Open Sans"/>
                <a:cs typeface="Open Sans"/>
              </a:rPr>
              <a:t>and</a:t>
            </a:r>
            <a:r>
              <a:rPr sz="1350" spc="-10" dirty="0">
                <a:solidFill>
                  <a:srgbClr val="57585B"/>
                </a:solidFill>
                <a:latin typeface="Open Sans"/>
                <a:cs typeface="Open Sans"/>
              </a:rPr>
              <a:t> </a:t>
            </a:r>
            <a:r>
              <a:rPr sz="1350" spc="-25" dirty="0">
                <a:solidFill>
                  <a:srgbClr val="57585B"/>
                </a:solidFill>
                <a:latin typeface="Open Sans"/>
                <a:cs typeface="Open Sans"/>
              </a:rPr>
              <a:t>not </a:t>
            </a:r>
            <a:r>
              <a:rPr sz="1350" dirty="0">
                <a:solidFill>
                  <a:srgbClr val="57585B"/>
                </a:solidFill>
                <a:latin typeface="Open Sans"/>
                <a:cs typeface="Open Sans"/>
              </a:rPr>
              <a:t>widely</a:t>
            </a:r>
            <a:r>
              <a:rPr sz="1350" spc="-10" dirty="0">
                <a:solidFill>
                  <a:srgbClr val="57585B"/>
                </a:solidFill>
                <a:latin typeface="Open Sans"/>
                <a:cs typeface="Open Sans"/>
              </a:rPr>
              <a:t> </a:t>
            </a:r>
            <a:r>
              <a:rPr sz="1350" dirty="0">
                <a:solidFill>
                  <a:srgbClr val="57585B"/>
                </a:solidFill>
                <a:latin typeface="Open Sans"/>
                <a:cs typeface="Open Sans"/>
              </a:rPr>
              <a:t>adopted.</a:t>
            </a:r>
            <a:r>
              <a:rPr sz="1350" spc="-15" dirty="0">
                <a:solidFill>
                  <a:srgbClr val="57585B"/>
                </a:solidFill>
                <a:latin typeface="Open Sans"/>
                <a:cs typeface="Open Sans"/>
              </a:rPr>
              <a:t> </a:t>
            </a:r>
            <a:r>
              <a:rPr sz="1350" dirty="0">
                <a:solidFill>
                  <a:srgbClr val="57585B"/>
                </a:solidFill>
                <a:latin typeface="Open Sans"/>
                <a:cs typeface="Open Sans"/>
              </a:rPr>
              <a:t>Requires</a:t>
            </a:r>
            <a:r>
              <a:rPr sz="1350" spc="-10" dirty="0">
                <a:solidFill>
                  <a:srgbClr val="57585B"/>
                </a:solidFill>
                <a:latin typeface="Open Sans"/>
                <a:cs typeface="Open Sans"/>
              </a:rPr>
              <a:t> on-chain </a:t>
            </a:r>
            <a:r>
              <a:rPr sz="1350" dirty="0">
                <a:solidFill>
                  <a:srgbClr val="57585B"/>
                </a:solidFill>
                <a:latin typeface="Open Sans"/>
                <a:cs typeface="Open Sans"/>
              </a:rPr>
              <a:t>transaction</a:t>
            </a:r>
            <a:r>
              <a:rPr sz="1350" spc="-15" dirty="0">
                <a:solidFill>
                  <a:srgbClr val="57585B"/>
                </a:solidFill>
                <a:latin typeface="Open Sans"/>
                <a:cs typeface="Open Sans"/>
              </a:rPr>
              <a:t> </a:t>
            </a:r>
            <a:r>
              <a:rPr sz="1350" dirty="0">
                <a:solidFill>
                  <a:srgbClr val="57585B"/>
                </a:solidFill>
                <a:latin typeface="Open Sans"/>
                <a:cs typeface="Open Sans"/>
              </a:rPr>
              <a:t>to</a:t>
            </a:r>
            <a:r>
              <a:rPr sz="1350" spc="-15" dirty="0">
                <a:solidFill>
                  <a:srgbClr val="57585B"/>
                </a:solidFill>
                <a:latin typeface="Open Sans"/>
                <a:cs typeface="Open Sans"/>
              </a:rPr>
              <a:t> </a:t>
            </a:r>
            <a:r>
              <a:rPr sz="1350" dirty="0">
                <a:solidFill>
                  <a:srgbClr val="57585B"/>
                </a:solidFill>
                <a:latin typeface="Open Sans"/>
                <a:cs typeface="Open Sans"/>
              </a:rPr>
              <a:t>open</a:t>
            </a:r>
            <a:r>
              <a:rPr sz="1350" spc="-10" dirty="0">
                <a:solidFill>
                  <a:srgbClr val="57585B"/>
                </a:solidFill>
                <a:latin typeface="Open Sans"/>
                <a:cs typeface="Open Sans"/>
              </a:rPr>
              <a:t> </a:t>
            </a:r>
            <a:r>
              <a:rPr sz="1350" dirty="0">
                <a:solidFill>
                  <a:srgbClr val="57585B"/>
                </a:solidFill>
                <a:latin typeface="Open Sans"/>
                <a:cs typeface="Open Sans"/>
              </a:rPr>
              <a:t>and</a:t>
            </a:r>
            <a:r>
              <a:rPr sz="1350" spc="-15" dirty="0">
                <a:solidFill>
                  <a:srgbClr val="57585B"/>
                </a:solidFill>
                <a:latin typeface="Open Sans"/>
                <a:cs typeface="Open Sans"/>
              </a:rPr>
              <a:t> </a:t>
            </a:r>
            <a:r>
              <a:rPr sz="1350" dirty="0">
                <a:solidFill>
                  <a:srgbClr val="57585B"/>
                </a:solidFill>
                <a:latin typeface="Open Sans"/>
                <a:cs typeface="Open Sans"/>
              </a:rPr>
              <a:t>close</a:t>
            </a:r>
            <a:r>
              <a:rPr sz="1350" spc="-10" dirty="0">
                <a:solidFill>
                  <a:srgbClr val="57585B"/>
                </a:solidFill>
                <a:latin typeface="Open Sans"/>
                <a:cs typeface="Open Sans"/>
              </a:rPr>
              <a:t> channels.</a:t>
            </a:r>
            <a:endParaRPr sz="1350">
              <a:latin typeface="Open Sans"/>
              <a:cs typeface="Open Sans"/>
            </a:endParaRPr>
          </a:p>
        </p:txBody>
      </p:sp>
      <p:sp>
        <p:nvSpPr>
          <p:cNvPr id="37" name="object 37"/>
          <p:cNvSpPr txBox="1"/>
          <p:nvPr/>
        </p:nvSpPr>
        <p:spPr>
          <a:xfrm>
            <a:off x="1116887" y="7536675"/>
            <a:ext cx="8551545" cy="2638425"/>
          </a:xfrm>
          <a:prstGeom prst="rect">
            <a:avLst/>
          </a:prstGeom>
        </p:spPr>
        <p:txBody>
          <a:bodyPr vert="horz" wrap="square" lIns="0" tIns="13970" rIns="0" bIns="0" rtlCol="0">
            <a:spAutoFit/>
          </a:bodyPr>
          <a:lstStyle/>
          <a:p>
            <a:pPr marL="12700">
              <a:lnSpc>
                <a:spcPct val="100000"/>
              </a:lnSpc>
              <a:spcBef>
                <a:spcPts val="110"/>
              </a:spcBef>
            </a:pPr>
            <a:r>
              <a:rPr sz="3450" b="1" i="1" dirty="0">
                <a:solidFill>
                  <a:srgbClr val="241B54"/>
                </a:solidFill>
                <a:latin typeface="Open Sans"/>
                <a:cs typeface="Open Sans"/>
              </a:rPr>
              <a:t>8.2</a:t>
            </a:r>
            <a:r>
              <a:rPr sz="3450" b="1" i="1" spc="-35" dirty="0">
                <a:solidFill>
                  <a:srgbClr val="241B54"/>
                </a:solidFill>
                <a:latin typeface="Open Sans"/>
                <a:cs typeface="Open Sans"/>
              </a:rPr>
              <a:t> </a:t>
            </a:r>
            <a:r>
              <a:rPr sz="3450" b="1" i="1" dirty="0">
                <a:solidFill>
                  <a:srgbClr val="241B54"/>
                </a:solidFill>
                <a:latin typeface="Open Sans"/>
                <a:cs typeface="Open Sans"/>
              </a:rPr>
              <a:t>Different</a:t>
            </a:r>
            <a:r>
              <a:rPr sz="3450" b="1" i="1" spc="-35" dirty="0">
                <a:solidFill>
                  <a:srgbClr val="241B54"/>
                </a:solidFill>
                <a:latin typeface="Open Sans"/>
                <a:cs typeface="Open Sans"/>
              </a:rPr>
              <a:t> </a:t>
            </a:r>
            <a:r>
              <a:rPr sz="3450" b="1" i="1" dirty="0">
                <a:solidFill>
                  <a:srgbClr val="241B54"/>
                </a:solidFill>
                <a:latin typeface="Open Sans"/>
                <a:cs typeface="Open Sans"/>
              </a:rPr>
              <a:t>Types</a:t>
            </a:r>
            <a:r>
              <a:rPr sz="3450" b="1" i="1" spc="-30" dirty="0">
                <a:solidFill>
                  <a:srgbClr val="241B54"/>
                </a:solidFill>
                <a:latin typeface="Open Sans"/>
                <a:cs typeface="Open Sans"/>
              </a:rPr>
              <a:t> </a:t>
            </a:r>
            <a:r>
              <a:rPr sz="3450" b="1" i="1" dirty="0">
                <a:solidFill>
                  <a:srgbClr val="241B54"/>
                </a:solidFill>
                <a:latin typeface="Open Sans"/>
                <a:cs typeface="Open Sans"/>
              </a:rPr>
              <a:t>of</a:t>
            </a:r>
            <a:r>
              <a:rPr sz="3450" b="1" i="1" spc="-35" dirty="0">
                <a:solidFill>
                  <a:srgbClr val="241B54"/>
                </a:solidFill>
                <a:latin typeface="Open Sans"/>
                <a:cs typeface="Open Sans"/>
              </a:rPr>
              <a:t> </a:t>
            </a:r>
            <a:r>
              <a:rPr sz="3450" b="1" i="1" dirty="0">
                <a:solidFill>
                  <a:srgbClr val="241B54"/>
                </a:solidFill>
                <a:latin typeface="Open Sans"/>
                <a:cs typeface="Open Sans"/>
              </a:rPr>
              <a:t>Lightning</a:t>
            </a:r>
            <a:r>
              <a:rPr sz="3450" b="1" i="1" spc="-40" dirty="0">
                <a:solidFill>
                  <a:srgbClr val="241B54"/>
                </a:solidFill>
                <a:latin typeface="Open Sans"/>
                <a:cs typeface="Open Sans"/>
              </a:rPr>
              <a:t> </a:t>
            </a:r>
            <a:r>
              <a:rPr sz="3450" b="1" i="1" spc="-10" dirty="0">
                <a:solidFill>
                  <a:srgbClr val="241B54"/>
                </a:solidFill>
                <a:latin typeface="Open Sans"/>
                <a:cs typeface="Open Sans"/>
              </a:rPr>
              <a:t>Wallets</a:t>
            </a:r>
            <a:endParaRPr sz="3450">
              <a:latin typeface="Open Sans"/>
              <a:cs typeface="Open Sans"/>
            </a:endParaRPr>
          </a:p>
          <a:p>
            <a:pPr marL="12700" marR="5080">
              <a:lnSpc>
                <a:spcPct val="101800"/>
              </a:lnSpc>
              <a:spcBef>
                <a:spcPts val="1870"/>
              </a:spcBef>
            </a:pP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bit</a:t>
            </a:r>
            <a:r>
              <a:rPr sz="1700" spc="45" dirty="0">
                <a:solidFill>
                  <a:srgbClr val="57585B"/>
                </a:solidFill>
                <a:latin typeface="Open Sans"/>
                <a:cs typeface="Open Sans"/>
              </a:rPr>
              <a:t> </a:t>
            </a:r>
            <a:r>
              <a:rPr sz="1700" dirty="0">
                <a:solidFill>
                  <a:srgbClr val="57585B"/>
                </a:solidFill>
                <a:latin typeface="Open Sans"/>
                <a:cs typeface="Open Sans"/>
              </a:rPr>
              <a:t>different</a:t>
            </a:r>
            <a:r>
              <a:rPr sz="1700" spc="50" dirty="0">
                <a:solidFill>
                  <a:srgbClr val="57585B"/>
                </a:solidFill>
                <a:latin typeface="Open Sans"/>
                <a:cs typeface="Open Sans"/>
              </a:rPr>
              <a:t> </a:t>
            </a:r>
            <a:r>
              <a:rPr sz="1700" dirty="0">
                <a:solidFill>
                  <a:srgbClr val="57585B"/>
                </a:solidFill>
                <a:latin typeface="Open Sans"/>
                <a:cs typeface="Open Sans"/>
              </a:rPr>
              <a:t>than</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though</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performs</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same</a:t>
            </a:r>
            <a:r>
              <a:rPr sz="1700" spc="55" dirty="0">
                <a:solidFill>
                  <a:srgbClr val="57585B"/>
                </a:solidFill>
                <a:latin typeface="Open Sans"/>
                <a:cs typeface="Open Sans"/>
              </a:rPr>
              <a:t> </a:t>
            </a:r>
            <a:r>
              <a:rPr sz="1700" dirty="0">
                <a:solidFill>
                  <a:srgbClr val="57585B"/>
                </a:solidFill>
                <a:latin typeface="Open Sans"/>
                <a:cs typeface="Open Sans"/>
              </a:rPr>
              <a:t>function:</a:t>
            </a:r>
            <a:r>
              <a:rPr sz="1700" spc="60" dirty="0">
                <a:solidFill>
                  <a:srgbClr val="57585B"/>
                </a:solidFill>
                <a:latin typeface="Open Sans"/>
                <a:cs typeface="Open Sans"/>
              </a:rPr>
              <a:t> </a:t>
            </a:r>
            <a:r>
              <a:rPr sz="1700" dirty="0">
                <a:solidFill>
                  <a:srgbClr val="57585B"/>
                </a:solidFill>
                <a:latin typeface="Open Sans"/>
                <a:cs typeface="Open Sans"/>
              </a:rPr>
              <a:t>receiving</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sending</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difference</a:t>
            </a:r>
            <a:r>
              <a:rPr sz="1700" spc="55"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spc="-10" dirty="0">
                <a:solidFill>
                  <a:srgbClr val="57585B"/>
                </a:solidFill>
                <a:latin typeface="Open Sans"/>
                <a:cs typeface="Open Sans"/>
              </a:rPr>
              <a:t>Lightning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allows</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send</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0"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which</a:t>
            </a:r>
            <a:r>
              <a:rPr sz="1700" spc="40" dirty="0">
                <a:solidFill>
                  <a:srgbClr val="57585B"/>
                </a:solidFill>
                <a:latin typeface="Open Sans"/>
                <a:cs typeface="Open Sans"/>
              </a:rPr>
              <a:t> </a:t>
            </a:r>
            <a:r>
              <a:rPr sz="1700" dirty="0">
                <a:solidFill>
                  <a:srgbClr val="57585B"/>
                </a:solidFill>
                <a:latin typeface="Open Sans"/>
                <a:cs typeface="Open Sans"/>
              </a:rPr>
              <a:t>itself</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10" dirty="0">
                <a:solidFill>
                  <a:srgbClr val="57585B"/>
                </a:solidFill>
                <a:latin typeface="Open Sans"/>
                <a:cs typeface="Open Sans"/>
              </a:rPr>
              <a:t>second </a:t>
            </a:r>
            <a:r>
              <a:rPr sz="1700" dirty="0">
                <a:solidFill>
                  <a:srgbClr val="57585B"/>
                </a:solidFill>
                <a:latin typeface="Open Sans"/>
                <a:cs typeface="Open Sans"/>
              </a:rPr>
              <a:t>layer</a:t>
            </a:r>
            <a:r>
              <a:rPr sz="1700" spc="30" dirty="0">
                <a:solidFill>
                  <a:srgbClr val="57585B"/>
                </a:solidFill>
                <a:latin typeface="Open Sans"/>
                <a:cs typeface="Open Sans"/>
              </a:rPr>
              <a:t> </a:t>
            </a:r>
            <a:r>
              <a:rPr sz="1700" dirty="0">
                <a:solidFill>
                  <a:srgbClr val="57585B"/>
                </a:solidFill>
                <a:latin typeface="Open Sans"/>
                <a:cs typeface="Open Sans"/>
              </a:rPr>
              <a:t>on</a:t>
            </a:r>
            <a:r>
              <a:rPr sz="1700" spc="40" dirty="0">
                <a:solidFill>
                  <a:srgbClr val="57585B"/>
                </a:solidFill>
                <a:latin typeface="Open Sans"/>
                <a:cs typeface="Open Sans"/>
              </a:rPr>
              <a:t> </a:t>
            </a:r>
            <a:r>
              <a:rPr sz="1700" dirty="0">
                <a:solidFill>
                  <a:srgbClr val="57585B"/>
                </a:solidFill>
                <a:latin typeface="Open Sans"/>
                <a:cs typeface="Open Sans"/>
              </a:rPr>
              <a:t>top</a:t>
            </a:r>
            <a:r>
              <a:rPr sz="1700" spc="30" dirty="0">
                <a:solidFill>
                  <a:srgbClr val="57585B"/>
                </a:solidFill>
                <a:latin typeface="Open Sans"/>
                <a:cs typeface="Open Sans"/>
              </a:rPr>
              <a: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Bitcoin</a:t>
            </a:r>
            <a:r>
              <a:rPr sz="1700" spc="30" dirty="0">
                <a:solidFill>
                  <a:srgbClr val="57585B"/>
                </a:solidFill>
                <a:latin typeface="Open Sans"/>
                <a:cs typeface="Open Sans"/>
              </a:rPr>
              <a:t> </a:t>
            </a:r>
            <a:r>
              <a:rPr sz="1700" spc="-10" dirty="0">
                <a:solidFill>
                  <a:srgbClr val="57585B"/>
                </a:solidFill>
                <a:latin typeface="Open Sans"/>
                <a:cs typeface="Open Sans"/>
              </a:rPr>
              <a:t>network.</a:t>
            </a:r>
            <a:endParaRPr sz="1700">
              <a:latin typeface="Open Sans"/>
              <a:cs typeface="Open Sans"/>
            </a:endParaRPr>
          </a:p>
          <a:p>
            <a:pPr>
              <a:lnSpc>
                <a:spcPct val="100000"/>
              </a:lnSpc>
              <a:spcBef>
                <a:spcPts val="35"/>
              </a:spcBef>
            </a:pPr>
            <a:endParaRPr sz="1500">
              <a:latin typeface="Open Sans"/>
              <a:cs typeface="Open Sans"/>
            </a:endParaRPr>
          </a:p>
          <a:p>
            <a:pPr marL="12700" marR="235585">
              <a:lnSpc>
                <a:spcPct val="101800"/>
              </a:lnSpc>
            </a:pPr>
            <a:r>
              <a:rPr sz="1700" dirty="0">
                <a:solidFill>
                  <a:srgbClr val="57585B"/>
                </a:solidFill>
                <a:latin typeface="Open Sans"/>
                <a:cs typeface="Open Sans"/>
              </a:rPr>
              <a:t>Just</a:t>
            </a:r>
            <a:r>
              <a:rPr sz="1700" spc="50" dirty="0">
                <a:solidFill>
                  <a:srgbClr val="57585B"/>
                </a:solidFill>
                <a:latin typeface="Open Sans"/>
                <a:cs typeface="Open Sans"/>
              </a:rPr>
              <a:t> </a:t>
            </a: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we</a:t>
            </a:r>
            <a:r>
              <a:rPr sz="1700" spc="55" dirty="0">
                <a:solidFill>
                  <a:srgbClr val="57585B"/>
                </a:solidFill>
                <a:latin typeface="Open Sans"/>
                <a:cs typeface="Open Sans"/>
              </a:rPr>
              <a:t> </a:t>
            </a:r>
            <a:r>
              <a:rPr sz="1700" dirty="0">
                <a:solidFill>
                  <a:srgbClr val="57585B"/>
                </a:solidFill>
                <a:latin typeface="Open Sans"/>
                <a:cs typeface="Open Sans"/>
              </a:rPr>
              <a:t>saw</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previous</a:t>
            </a:r>
            <a:r>
              <a:rPr sz="1700" spc="50" dirty="0">
                <a:solidFill>
                  <a:srgbClr val="57585B"/>
                </a:solidFill>
                <a:latin typeface="Open Sans"/>
                <a:cs typeface="Open Sans"/>
              </a:rPr>
              <a:t> </a:t>
            </a:r>
            <a:r>
              <a:rPr sz="1700" dirty="0">
                <a:solidFill>
                  <a:srgbClr val="57585B"/>
                </a:solidFill>
                <a:latin typeface="Open Sans"/>
                <a:cs typeface="Open Sans"/>
              </a:rPr>
              <a:t>chapter</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50" dirty="0">
                <a:solidFill>
                  <a:srgbClr val="57585B"/>
                </a:solidFill>
                <a:latin typeface="Open Sans"/>
                <a:cs typeface="Open Sans"/>
              </a:rPr>
              <a:t> </a:t>
            </a:r>
            <a:r>
              <a:rPr sz="1700" spc="-20" dirty="0">
                <a:solidFill>
                  <a:srgbClr val="57585B"/>
                </a:solidFill>
                <a:latin typeface="Open Sans"/>
                <a:cs typeface="Open Sans"/>
              </a:rPr>
              <a:t>have </a:t>
            </a:r>
            <a:r>
              <a:rPr sz="1700" dirty="0">
                <a:solidFill>
                  <a:srgbClr val="57585B"/>
                </a:solidFill>
                <a:latin typeface="Open Sans"/>
                <a:cs typeface="Open Sans"/>
              </a:rPr>
              <a:t>different</a:t>
            </a:r>
            <a:r>
              <a:rPr sz="1700" spc="75" dirty="0">
                <a:solidFill>
                  <a:srgbClr val="57585B"/>
                </a:solidFill>
                <a:latin typeface="Open Sans"/>
                <a:cs typeface="Open Sans"/>
              </a:rPr>
              <a:t> </a:t>
            </a:r>
            <a:r>
              <a:rPr sz="1700" dirty="0">
                <a:solidFill>
                  <a:srgbClr val="57585B"/>
                </a:solidFill>
                <a:latin typeface="Open Sans"/>
                <a:cs typeface="Open Sans"/>
              </a:rPr>
              <a:t>characteristics</a:t>
            </a:r>
            <a:r>
              <a:rPr sz="1700" spc="70" dirty="0">
                <a:solidFill>
                  <a:srgbClr val="57585B"/>
                </a:solidFill>
                <a:latin typeface="Open Sans"/>
                <a:cs typeface="Open Sans"/>
              </a:rPr>
              <a:t> </a:t>
            </a:r>
            <a:r>
              <a:rPr sz="1700" dirty="0">
                <a:solidFill>
                  <a:srgbClr val="57585B"/>
                </a:solidFill>
                <a:latin typeface="Open Sans"/>
                <a:cs typeface="Open Sans"/>
              </a:rPr>
              <a:t>that</a:t>
            </a:r>
            <a:r>
              <a:rPr sz="1700" spc="70" dirty="0">
                <a:solidFill>
                  <a:srgbClr val="57585B"/>
                </a:solidFill>
                <a:latin typeface="Open Sans"/>
                <a:cs typeface="Open Sans"/>
              </a:rPr>
              <a:t> </a:t>
            </a:r>
            <a:r>
              <a:rPr sz="1700" dirty="0">
                <a:solidFill>
                  <a:srgbClr val="57585B"/>
                </a:solidFill>
                <a:latin typeface="Open Sans"/>
                <a:cs typeface="Open Sans"/>
              </a:rPr>
              <a:t>need</a:t>
            </a:r>
            <a:r>
              <a:rPr sz="1700" spc="70" dirty="0">
                <a:solidFill>
                  <a:srgbClr val="57585B"/>
                </a:solidFill>
                <a:latin typeface="Open Sans"/>
                <a:cs typeface="Open Sans"/>
              </a:rPr>
              <a:t> </a:t>
            </a:r>
            <a:r>
              <a:rPr sz="1700" dirty="0">
                <a:solidFill>
                  <a:srgbClr val="57585B"/>
                </a:solidFill>
                <a:latin typeface="Open Sans"/>
                <a:cs typeface="Open Sans"/>
              </a:rPr>
              <a:t>to</a:t>
            </a:r>
            <a:r>
              <a:rPr sz="1700" spc="75" dirty="0">
                <a:solidFill>
                  <a:srgbClr val="57585B"/>
                </a:solidFill>
                <a:latin typeface="Open Sans"/>
                <a:cs typeface="Open Sans"/>
              </a:rPr>
              <a:t> </a:t>
            </a:r>
            <a:r>
              <a:rPr sz="1700" dirty="0">
                <a:solidFill>
                  <a:srgbClr val="57585B"/>
                </a:solidFill>
                <a:latin typeface="Open Sans"/>
                <a:cs typeface="Open Sans"/>
              </a:rPr>
              <a:t>be</a:t>
            </a:r>
            <a:r>
              <a:rPr sz="1700" spc="75" dirty="0">
                <a:solidFill>
                  <a:srgbClr val="57585B"/>
                </a:solidFill>
                <a:latin typeface="Open Sans"/>
                <a:cs typeface="Open Sans"/>
              </a:rPr>
              <a:t> </a:t>
            </a:r>
            <a:r>
              <a:rPr sz="1700" dirty="0">
                <a:solidFill>
                  <a:srgbClr val="57585B"/>
                </a:solidFill>
                <a:latin typeface="Open Sans"/>
                <a:cs typeface="Open Sans"/>
              </a:rPr>
              <a:t>considered</a:t>
            </a:r>
            <a:r>
              <a:rPr sz="1700" spc="70" dirty="0">
                <a:solidFill>
                  <a:srgbClr val="57585B"/>
                </a:solidFill>
                <a:latin typeface="Open Sans"/>
                <a:cs typeface="Open Sans"/>
              </a:rPr>
              <a:t> </a:t>
            </a:r>
            <a:r>
              <a:rPr sz="1700" dirty="0">
                <a:solidFill>
                  <a:srgbClr val="57585B"/>
                </a:solidFill>
                <a:latin typeface="Open Sans"/>
                <a:cs typeface="Open Sans"/>
              </a:rPr>
              <a:t>before</a:t>
            </a:r>
            <a:r>
              <a:rPr sz="1700" spc="75" dirty="0">
                <a:solidFill>
                  <a:srgbClr val="57585B"/>
                </a:solidFill>
                <a:latin typeface="Open Sans"/>
                <a:cs typeface="Open Sans"/>
              </a:rPr>
              <a:t> </a:t>
            </a:r>
            <a:r>
              <a:rPr sz="1700" dirty="0">
                <a:solidFill>
                  <a:srgbClr val="57585B"/>
                </a:solidFill>
                <a:latin typeface="Open Sans"/>
                <a:cs typeface="Open Sans"/>
              </a:rPr>
              <a:t>choosing</a:t>
            </a:r>
            <a:r>
              <a:rPr sz="1700" spc="75" dirty="0">
                <a:solidFill>
                  <a:srgbClr val="57585B"/>
                </a:solidFill>
                <a:latin typeface="Open Sans"/>
                <a:cs typeface="Open Sans"/>
              </a:rPr>
              <a:t> </a:t>
            </a:r>
            <a:r>
              <a:rPr sz="1700" spc="-20" dirty="0">
                <a:solidFill>
                  <a:srgbClr val="57585B"/>
                </a:solidFill>
                <a:latin typeface="Open Sans"/>
                <a:cs typeface="Open Sans"/>
              </a:rPr>
              <a:t>one.</a:t>
            </a:r>
            <a:endParaRPr sz="1700">
              <a:latin typeface="Open Sans"/>
              <a:cs typeface="Open Sans"/>
            </a:endParaRPr>
          </a:p>
        </p:txBody>
      </p:sp>
      <p:sp>
        <p:nvSpPr>
          <p:cNvPr id="38" name="object 38"/>
          <p:cNvSpPr txBox="1"/>
          <p:nvPr/>
        </p:nvSpPr>
        <p:spPr>
          <a:xfrm>
            <a:off x="10302901" y="2397720"/>
            <a:ext cx="8628380" cy="4272915"/>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8.2.1</a:t>
            </a:r>
            <a:r>
              <a:rPr sz="2550" b="1" i="1" spc="-10" dirty="0">
                <a:solidFill>
                  <a:srgbClr val="241B54"/>
                </a:solidFill>
                <a:latin typeface="Open Sans"/>
                <a:cs typeface="Open Sans"/>
              </a:rPr>
              <a:t> Self-</a:t>
            </a:r>
            <a:r>
              <a:rPr sz="2550" b="1" i="1" dirty="0">
                <a:solidFill>
                  <a:srgbClr val="241B54"/>
                </a:solidFill>
                <a:latin typeface="Open Sans"/>
                <a:cs typeface="Open Sans"/>
              </a:rPr>
              <a:t>Custodial</a:t>
            </a:r>
            <a:r>
              <a:rPr sz="2550" b="1" i="1" spc="-5" dirty="0">
                <a:solidFill>
                  <a:srgbClr val="241B54"/>
                </a:solidFill>
                <a:latin typeface="Open Sans"/>
                <a:cs typeface="Open Sans"/>
              </a:rPr>
              <a:t> </a:t>
            </a:r>
            <a:r>
              <a:rPr sz="2550" b="1" i="1" dirty="0">
                <a:solidFill>
                  <a:srgbClr val="241B54"/>
                </a:solidFill>
                <a:latin typeface="Open Sans"/>
                <a:cs typeface="Open Sans"/>
              </a:rPr>
              <a:t>vs</a:t>
            </a:r>
            <a:r>
              <a:rPr sz="2550" b="1" i="1" spc="-5" dirty="0">
                <a:solidFill>
                  <a:srgbClr val="241B54"/>
                </a:solidFill>
                <a:latin typeface="Open Sans"/>
                <a:cs typeface="Open Sans"/>
              </a:rPr>
              <a:t> </a:t>
            </a:r>
            <a:r>
              <a:rPr lang="en-US" sz="2550" b="1" i="1" spc="-5" dirty="0">
                <a:solidFill>
                  <a:srgbClr val="241B54"/>
                </a:solidFill>
                <a:latin typeface="Open Sans"/>
                <a:cs typeface="Open Sans"/>
              </a:rPr>
              <a:t>.</a:t>
            </a:r>
            <a:r>
              <a:rPr sz="2550" b="1" i="1" dirty="0">
                <a:solidFill>
                  <a:srgbClr val="241B54"/>
                </a:solidFill>
                <a:latin typeface="Open Sans"/>
                <a:cs typeface="Open Sans"/>
              </a:rPr>
              <a:t>Custodial</a:t>
            </a:r>
            <a:r>
              <a:rPr sz="2550" b="1" i="1" spc="-5" dirty="0">
                <a:solidFill>
                  <a:srgbClr val="241B54"/>
                </a:solidFill>
                <a:latin typeface="Open Sans"/>
                <a:cs typeface="Open Sans"/>
              </a:rPr>
              <a:t> </a:t>
            </a:r>
            <a:r>
              <a:rPr sz="2550" b="1" i="1" spc="-10" dirty="0">
                <a:solidFill>
                  <a:srgbClr val="241B54"/>
                </a:solidFill>
                <a:latin typeface="Open Sans"/>
                <a:cs typeface="Open Sans"/>
              </a:rPr>
              <a:t>Wallets</a:t>
            </a:r>
            <a:endParaRPr sz="2550" dirty="0">
              <a:latin typeface="Open Sans"/>
              <a:cs typeface="Open Sans"/>
            </a:endParaRPr>
          </a:p>
          <a:p>
            <a:pPr marL="12700" marR="133985">
              <a:lnSpc>
                <a:spcPct val="101800"/>
              </a:lnSpc>
              <a:spcBef>
                <a:spcPts val="1285"/>
              </a:spcBef>
            </a:pP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wallets</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be</a:t>
            </a:r>
            <a:r>
              <a:rPr sz="1700" spc="50" dirty="0">
                <a:solidFill>
                  <a:srgbClr val="57585B"/>
                </a:solidFill>
                <a:latin typeface="Open Sans"/>
                <a:cs typeface="Open Sans"/>
              </a:rPr>
              <a:t> </a:t>
            </a:r>
            <a:r>
              <a:rPr sz="1700" dirty="0">
                <a:solidFill>
                  <a:srgbClr val="57585B"/>
                </a:solidFill>
                <a:latin typeface="Open Sans"/>
                <a:cs typeface="Open Sans"/>
              </a:rPr>
              <a:t>broken</a:t>
            </a:r>
            <a:r>
              <a:rPr sz="1700" spc="50" dirty="0">
                <a:solidFill>
                  <a:srgbClr val="57585B"/>
                </a:solidFill>
                <a:latin typeface="Open Sans"/>
                <a:cs typeface="Open Sans"/>
              </a:rPr>
              <a:t> </a:t>
            </a:r>
            <a:r>
              <a:rPr sz="1700" dirty="0">
                <a:solidFill>
                  <a:srgbClr val="57585B"/>
                </a:solidFill>
                <a:latin typeface="Open Sans"/>
                <a:cs typeface="Open Sans"/>
              </a:rPr>
              <a:t>down</a:t>
            </a:r>
            <a:r>
              <a:rPr sz="1700" spc="45" dirty="0">
                <a:solidFill>
                  <a:srgbClr val="57585B"/>
                </a:solidFill>
                <a:latin typeface="Open Sans"/>
                <a:cs typeface="Open Sans"/>
              </a:rPr>
              <a:t> </a:t>
            </a:r>
            <a:r>
              <a:rPr sz="1700" dirty="0">
                <a:solidFill>
                  <a:srgbClr val="57585B"/>
                </a:solidFill>
                <a:latin typeface="Open Sans"/>
                <a:cs typeface="Open Sans"/>
              </a:rPr>
              <a:t>into</a:t>
            </a:r>
            <a:r>
              <a:rPr sz="1700" spc="45" dirty="0">
                <a:solidFill>
                  <a:srgbClr val="57585B"/>
                </a:solidFill>
                <a:latin typeface="Open Sans"/>
                <a:cs typeface="Open Sans"/>
              </a:rPr>
              <a:t> </a:t>
            </a:r>
            <a:r>
              <a:rPr sz="1700" dirty="0">
                <a:solidFill>
                  <a:srgbClr val="57585B"/>
                </a:solidFill>
                <a:latin typeface="Open Sans"/>
                <a:cs typeface="Open Sans"/>
              </a:rPr>
              <a:t>very</a:t>
            </a:r>
            <a:r>
              <a:rPr sz="1700" spc="50" dirty="0">
                <a:solidFill>
                  <a:srgbClr val="57585B"/>
                </a:solidFill>
                <a:latin typeface="Open Sans"/>
                <a:cs typeface="Open Sans"/>
              </a:rPr>
              <a:t> </a:t>
            </a:r>
            <a:r>
              <a:rPr sz="1700" dirty="0">
                <a:solidFill>
                  <a:srgbClr val="57585B"/>
                </a:solidFill>
                <a:latin typeface="Open Sans"/>
                <a:cs typeface="Open Sans"/>
              </a:rPr>
              <a:t>specific</a:t>
            </a:r>
            <a:r>
              <a:rPr sz="1700" spc="45" dirty="0">
                <a:solidFill>
                  <a:srgbClr val="57585B"/>
                </a:solidFill>
                <a:latin typeface="Open Sans"/>
                <a:cs typeface="Open Sans"/>
              </a:rPr>
              <a:t> </a:t>
            </a:r>
            <a:r>
              <a:rPr sz="1700" dirty="0">
                <a:solidFill>
                  <a:srgbClr val="57585B"/>
                </a:solidFill>
                <a:latin typeface="Open Sans"/>
                <a:cs typeface="Open Sans"/>
              </a:rPr>
              <a:t>categories,</a:t>
            </a:r>
            <a:r>
              <a:rPr sz="1700" spc="50" dirty="0">
                <a:solidFill>
                  <a:srgbClr val="57585B"/>
                </a:solidFill>
                <a:latin typeface="Open Sans"/>
                <a:cs typeface="Open Sans"/>
              </a:rPr>
              <a:t> </a:t>
            </a:r>
            <a:r>
              <a:rPr sz="1700" dirty="0">
                <a:solidFill>
                  <a:srgbClr val="57585B"/>
                </a:solidFill>
                <a:latin typeface="Open Sans"/>
                <a:cs typeface="Open Sans"/>
              </a:rPr>
              <a:t>but</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20" dirty="0">
                <a:solidFill>
                  <a:srgbClr val="57585B"/>
                </a:solidFill>
                <a:latin typeface="Open Sans"/>
                <a:cs typeface="Open Sans"/>
              </a:rPr>
              <a:t>sake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simplicity,</a:t>
            </a:r>
            <a:r>
              <a:rPr sz="1700" spc="55" dirty="0">
                <a:solidFill>
                  <a:srgbClr val="57585B"/>
                </a:solidFill>
                <a:latin typeface="Open Sans"/>
                <a:cs typeface="Open Sans"/>
              </a:rPr>
              <a:t> </a:t>
            </a:r>
            <a:r>
              <a:rPr sz="1700" dirty="0">
                <a:solidFill>
                  <a:srgbClr val="57585B"/>
                </a:solidFill>
                <a:latin typeface="Open Sans"/>
                <a:cs typeface="Open Sans"/>
              </a:rPr>
              <a:t>we’ll</a:t>
            </a:r>
            <a:r>
              <a:rPr sz="1700" spc="50" dirty="0">
                <a:solidFill>
                  <a:srgbClr val="57585B"/>
                </a:solidFill>
                <a:latin typeface="Open Sans"/>
                <a:cs typeface="Open Sans"/>
              </a:rPr>
              <a:t> </a:t>
            </a:r>
            <a:r>
              <a:rPr sz="1700" dirty="0">
                <a:solidFill>
                  <a:srgbClr val="57585B"/>
                </a:solidFill>
                <a:latin typeface="Open Sans"/>
                <a:cs typeface="Open Sans"/>
              </a:rPr>
              <a:t>divide</a:t>
            </a:r>
            <a:r>
              <a:rPr sz="1700" spc="50" dirty="0">
                <a:solidFill>
                  <a:srgbClr val="57585B"/>
                </a:solidFill>
                <a:latin typeface="Open Sans"/>
                <a:cs typeface="Open Sans"/>
              </a:rPr>
              <a:t> </a:t>
            </a:r>
            <a:r>
              <a:rPr sz="1700" dirty="0">
                <a:solidFill>
                  <a:srgbClr val="57585B"/>
                </a:solidFill>
                <a:latin typeface="Open Sans"/>
                <a:cs typeface="Open Sans"/>
              </a:rPr>
              <a:t>them</a:t>
            </a:r>
            <a:r>
              <a:rPr sz="1700" spc="50" dirty="0">
                <a:solidFill>
                  <a:srgbClr val="57585B"/>
                </a:solidFill>
                <a:latin typeface="Open Sans"/>
                <a:cs typeface="Open Sans"/>
              </a:rPr>
              <a:t> </a:t>
            </a:r>
            <a:r>
              <a:rPr sz="1700" dirty="0">
                <a:solidFill>
                  <a:srgbClr val="57585B"/>
                </a:solidFill>
                <a:latin typeface="Open Sans"/>
                <a:cs typeface="Open Sans"/>
              </a:rPr>
              <a:t>into</a:t>
            </a:r>
            <a:r>
              <a:rPr sz="1700" spc="45" dirty="0">
                <a:solidFill>
                  <a:srgbClr val="57585B"/>
                </a:solidFill>
                <a:latin typeface="Open Sans"/>
                <a:cs typeface="Open Sans"/>
              </a:rPr>
              <a:t> </a:t>
            </a:r>
            <a:r>
              <a:rPr sz="1700" dirty="0">
                <a:solidFill>
                  <a:srgbClr val="57585B"/>
                </a:solidFill>
                <a:latin typeface="Open Sans"/>
                <a:cs typeface="Open Sans"/>
              </a:rPr>
              <a:t>two:</a:t>
            </a:r>
            <a:r>
              <a:rPr sz="1700" spc="50" dirty="0">
                <a:solidFill>
                  <a:srgbClr val="57585B"/>
                </a:solidFill>
                <a:latin typeface="Open Sans"/>
                <a:cs typeface="Open Sans"/>
              </a:rPr>
              <a:t> </a:t>
            </a:r>
            <a:r>
              <a:rPr sz="1700" dirty="0">
                <a:solidFill>
                  <a:srgbClr val="57585B"/>
                </a:solidFill>
                <a:latin typeface="Open Sans"/>
                <a:cs typeface="Open Sans"/>
              </a:rPr>
              <a:t>self-custodial</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spc="-10" dirty="0">
                <a:solidFill>
                  <a:srgbClr val="57585B"/>
                </a:solidFill>
                <a:latin typeface="Open Sans"/>
                <a:cs typeface="Open Sans"/>
              </a:rPr>
              <a:t>custodial.</a:t>
            </a:r>
            <a:endParaRPr sz="1700" dirty="0">
              <a:latin typeface="Open Sans"/>
              <a:cs typeface="Open Sans"/>
            </a:endParaRPr>
          </a:p>
          <a:p>
            <a:pPr>
              <a:lnSpc>
                <a:spcPct val="100000"/>
              </a:lnSpc>
              <a:spcBef>
                <a:spcPts val="35"/>
              </a:spcBef>
            </a:pPr>
            <a:endParaRPr sz="1500" dirty="0">
              <a:latin typeface="Open Sans"/>
              <a:cs typeface="Open Sans"/>
            </a:endParaRPr>
          </a:p>
          <a:p>
            <a:pPr marL="12700" marR="5080">
              <a:lnSpc>
                <a:spcPct val="101800"/>
              </a:lnSpc>
            </a:pPr>
            <a:r>
              <a:rPr sz="1700" dirty="0">
                <a:solidFill>
                  <a:srgbClr val="57585B"/>
                </a:solidFill>
                <a:latin typeface="Open Sans"/>
                <a:cs typeface="Open Sans"/>
              </a:rPr>
              <a:t>Just</a:t>
            </a:r>
            <a:r>
              <a:rPr sz="1700" spc="50" dirty="0">
                <a:solidFill>
                  <a:srgbClr val="57585B"/>
                </a:solidFill>
                <a:latin typeface="Open Sans"/>
                <a:cs typeface="Open Sans"/>
              </a:rPr>
              <a:t> </a:t>
            </a:r>
            <a:r>
              <a:rPr sz="1700" dirty="0">
                <a:solidFill>
                  <a:srgbClr val="57585B"/>
                </a:solidFill>
                <a:latin typeface="Open Sans"/>
                <a:cs typeface="Open Sans"/>
              </a:rPr>
              <a:t>like</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self-custodial</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one</a:t>
            </a:r>
            <a:r>
              <a:rPr sz="1700" spc="55" dirty="0">
                <a:solidFill>
                  <a:srgbClr val="57585B"/>
                </a:solidFill>
                <a:latin typeface="Open Sans"/>
                <a:cs typeface="Open Sans"/>
              </a:rPr>
              <a:t> </a:t>
            </a:r>
            <a:r>
              <a:rPr sz="1700" dirty="0">
                <a:solidFill>
                  <a:srgbClr val="57585B"/>
                </a:solidFill>
                <a:latin typeface="Open Sans"/>
                <a:cs typeface="Open Sans"/>
              </a:rPr>
              <a:t>where</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control</a:t>
            </a:r>
            <a:r>
              <a:rPr sz="1700" spc="5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keys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whereas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custodial</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one</a:t>
            </a:r>
            <a:r>
              <a:rPr sz="1700" spc="50" dirty="0">
                <a:solidFill>
                  <a:srgbClr val="57585B"/>
                </a:solidFill>
                <a:latin typeface="Open Sans"/>
                <a:cs typeface="Open Sans"/>
              </a:rPr>
              <a:t> </a:t>
            </a:r>
            <a:r>
              <a:rPr sz="1700" dirty="0">
                <a:solidFill>
                  <a:srgbClr val="57585B"/>
                </a:solidFill>
                <a:latin typeface="Open Sans"/>
                <a:cs typeface="Open Sans"/>
              </a:rPr>
              <a:t>where</a:t>
            </a:r>
            <a:r>
              <a:rPr sz="1700" spc="50" dirty="0">
                <a:solidFill>
                  <a:srgbClr val="57585B"/>
                </a:solidFill>
                <a:latin typeface="Open Sans"/>
                <a:cs typeface="Open Sans"/>
              </a:rPr>
              <a:t> </a:t>
            </a:r>
            <a:r>
              <a:rPr sz="1700" dirty="0">
                <a:solidFill>
                  <a:srgbClr val="57585B"/>
                </a:solidFill>
                <a:latin typeface="Open Sans"/>
                <a:cs typeface="Open Sans"/>
              </a:rPr>
              <a:t>someone</a:t>
            </a:r>
            <a:r>
              <a:rPr sz="1700" spc="45" dirty="0">
                <a:solidFill>
                  <a:srgbClr val="57585B"/>
                </a:solidFill>
                <a:latin typeface="Open Sans"/>
                <a:cs typeface="Open Sans"/>
              </a:rPr>
              <a:t> </a:t>
            </a:r>
            <a:r>
              <a:rPr sz="1700" spc="-20" dirty="0">
                <a:solidFill>
                  <a:srgbClr val="57585B"/>
                </a:solidFill>
                <a:latin typeface="Open Sans"/>
                <a:cs typeface="Open Sans"/>
              </a:rPr>
              <a:t>else </a:t>
            </a:r>
            <a:r>
              <a:rPr sz="1700" dirty="0">
                <a:solidFill>
                  <a:srgbClr val="57585B"/>
                </a:solidFill>
                <a:latin typeface="Open Sans"/>
                <a:cs typeface="Open Sans"/>
              </a:rPr>
              <a:t>controls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60" dirty="0">
                <a:solidFill>
                  <a:srgbClr val="57585B"/>
                </a:solidFill>
                <a:latin typeface="Open Sans"/>
                <a:cs typeface="Open Sans"/>
              </a:rPr>
              <a:t> </a:t>
            </a:r>
            <a:r>
              <a:rPr sz="1700" spc="-10" dirty="0">
                <a:solidFill>
                  <a:srgbClr val="57585B"/>
                </a:solidFill>
                <a:latin typeface="Open Sans"/>
                <a:cs typeface="Open Sans"/>
              </a:rPr>
              <a:t>keys.</a:t>
            </a:r>
            <a:endParaRPr sz="1700" dirty="0">
              <a:latin typeface="Open Sans"/>
              <a:cs typeface="Open Sans"/>
            </a:endParaRPr>
          </a:p>
          <a:p>
            <a:pPr>
              <a:lnSpc>
                <a:spcPct val="100000"/>
              </a:lnSpc>
              <a:spcBef>
                <a:spcPts val="35"/>
              </a:spcBef>
            </a:pPr>
            <a:endParaRPr sz="1500" dirty="0">
              <a:latin typeface="Open Sans"/>
              <a:cs typeface="Open Sans"/>
            </a:endParaRPr>
          </a:p>
          <a:p>
            <a:pPr marL="12700" marR="20955">
              <a:lnSpc>
                <a:spcPct val="101800"/>
              </a:lnSpc>
            </a:pPr>
            <a:r>
              <a:rPr sz="1700" dirty="0">
                <a:solidFill>
                  <a:srgbClr val="57585B"/>
                </a:solidFill>
                <a:latin typeface="Open Sans"/>
                <a:cs typeface="Open Sans"/>
              </a:rPr>
              <a:t>When</a:t>
            </a:r>
            <a:r>
              <a:rPr sz="1700" spc="40" dirty="0">
                <a:solidFill>
                  <a:srgbClr val="57585B"/>
                </a:solidFill>
                <a:latin typeface="Open Sans"/>
                <a:cs typeface="Open Sans"/>
              </a:rPr>
              <a:t> </a:t>
            </a:r>
            <a:r>
              <a:rPr sz="1700" dirty="0">
                <a:solidFill>
                  <a:srgbClr val="57585B"/>
                </a:solidFill>
                <a:latin typeface="Open Sans"/>
                <a:cs typeface="Open Sans"/>
              </a:rPr>
              <a:t>using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custodial</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you’re</a:t>
            </a:r>
            <a:r>
              <a:rPr sz="1700" spc="45" dirty="0">
                <a:solidFill>
                  <a:srgbClr val="57585B"/>
                </a:solidFill>
                <a:latin typeface="Open Sans"/>
                <a:cs typeface="Open Sans"/>
              </a:rPr>
              <a:t> </a:t>
            </a:r>
            <a:r>
              <a:rPr sz="1700" dirty="0">
                <a:solidFill>
                  <a:srgbClr val="57585B"/>
                </a:solidFill>
                <a:latin typeface="Open Sans"/>
                <a:cs typeface="Open Sans"/>
              </a:rPr>
              <a:t>only</a:t>
            </a:r>
            <a:r>
              <a:rPr sz="1700" spc="45" dirty="0">
                <a:solidFill>
                  <a:srgbClr val="57585B"/>
                </a:solidFill>
                <a:latin typeface="Open Sans"/>
                <a:cs typeface="Open Sans"/>
              </a:rPr>
              <a:t> </a:t>
            </a:r>
            <a:r>
              <a:rPr sz="1700" dirty="0">
                <a:solidFill>
                  <a:srgbClr val="57585B"/>
                </a:solidFill>
                <a:latin typeface="Open Sans"/>
                <a:cs typeface="Open Sans"/>
              </a:rPr>
              <a:t>given</a:t>
            </a:r>
            <a:r>
              <a:rPr sz="1700" spc="50" dirty="0">
                <a:solidFill>
                  <a:srgbClr val="57585B"/>
                </a:solidFill>
                <a:latin typeface="Open Sans"/>
                <a:cs typeface="Open Sans"/>
              </a:rPr>
              <a:t> </a:t>
            </a:r>
            <a:r>
              <a:rPr sz="1700" dirty="0">
                <a:solidFill>
                  <a:srgbClr val="57585B"/>
                </a:solidFill>
                <a:latin typeface="Open Sans"/>
                <a:cs typeface="Open Sans"/>
              </a:rPr>
              <a:t>access</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but</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spc="-10" dirty="0">
                <a:solidFill>
                  <a:srgbClr val="57585B"/>
                </a:solidFill>
                <a:latin typeface="Open Sans"/>
                <a:cs typeface="Open Sans"/>
              </a:rPr>
              <a:t>depend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someone</a:t>
            </a:r>
            <a:r>
              <a:rPr sz="1700" spc="50" dirty="0">
                <a:solidFill>
                  <a:srgbClr val="57585B"/>
                </a:solidFill>
                <a:latin typeface="Open Sans"/>
                <a:cs typeface="Open Sans"/>
              </a:rPr>
              <a:t> </a:t>
            </a:r>
            <a:r>
              <a:rPr sz="1700" dirty="0">
                <a:solidFill>
                  <a:srgbClr val="57585B"/>
                </a:solidFill>
                <a:latin typeface="Open Sans"/>
                <a:cs typeface="Open Sans"/>
              </a:rPr>
              <a:t>else</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permission</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use</a:t>
            </a:r>
            <a:r>
              <a:rPr sz="1700" spc="4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money;</a:t>
            </a:r>
            <a:r>
              <a:rPr sz="1700" spc="45" dirty="0">
                <a:solidFill>
                  <a:srgbClr val="57585B"/>
                </a:solidFill>
                <a:latin typeface="Open Sans"/>
                <a:cs typeface="Open Sans"/>
              </a:rPr>
              <a:t> </a:t>
            </a:r>
            <a:r>
              <a:rPr sz="1700" dirty="0">
                <a:solidFill>
                  <a:srgbClr val="57585B"/>
                </a:solidFill>
                <a:latin typeface="Open Sans"/>
                <a:cs typeface="Open Sans"/>
              </a:rPr>
              <a:t>you’re</a:t>
            </a:r>
            <a:r>
              <a:rPr sz="1700" spc="40" dirty="0">
                <a:solidFill>
                  <a:srgbClr val="57585B"/>
                </a:solidFill>
                <a:latin typeface="Open Sans"/>
                <a:cs typeface="Open Sans"/>
              </a:rPr>
              <a:t> </a:t>
            </a:r>
            <a:r>
              <a:rPr sz="1700" dirty="0">
                <a:solidFill>
                  <a:srgbClr val="57585B"/>
                </a:solidFill>
                <a:latin typeface="Open Sans"/>
                <a:cs typeface="Open Sans"/>
              </a:rPr>
              <a:t>giving</a:t>
            </a:r>
            <a:r>
              <a:rPr sz="1700" spc="45" dirty="0">
                <a:solidFill>
                  <a:srgbClr val="57585B"/>
                </a:solidFill>
                <a:latin typeface="Open Sans"/>
                <a:cs typeface="Open Sans"/>
              </a:rPr>
              <a:t> </a:t>
            </a:r>
            <a:r>
              <a:rPr sz="1700" dirty="0">
                <a:solidFill>
                  <a:srgbClr val="57585B"/>
                </a:solidFill>
                <a:latin typeface="Open Sans"/>
                <a:cs typeface="Open Sans"/>
              </a:rPr>
              <a:t>up</a:t>
            </a:r>
            <a:r>
              <a:rPr sz="1700" spc="40" dirty="0">
                <a:solidFill>
                  <a:srgbClr val="57585B"/>
                </a:solidFill>
                <a:latin typeface="Open Sans"/>
                <a:cs typeface="Open Sans"/>
              </a:rPr>
              <a:t> </a:t>
            </a:r>
            <a:r>
              <a:rPr sz="1700" dirty="0">
                <a:solidFill>
                  <a:srgbClr val="57585B"/>
                </a:solidFill>
                <a:latin typeface="Open Sans"/>
                <a:cs typeface="Open Sans"/>
              </a:rPr>
              <a:t>ownership</a:t>
            </a:r>
            <a:r>
              <a:rPr sz="1700" spc="5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money</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40" dirty="0">
                <a:solidFill>
                  <a:srgbClr val="57585B"/>
                </a:solidFill>
                <a:latin typeface="Open Sans"/>
                <a:cs typeface="Open Sans"/>
              </a:rPr>
              <a:t> </a:t>
            </a:r>
            <a:r>
              <a:rPr sz="1700" spc="-10" dirty="0">
                <a:solidFill>
                  <a:srgbClr val="57585B"/>
                </a:solidFill>
                <a:latin typeface="Open Sans"/>
                <a:cs typeface="Open Sans"/>
              </a:rPr>
              <a:t>convenience.</a:t>
            </a:r>
            <a:endParaRPr sz="1700" dirty="0">
              <a:latin typeface="Open Sans"/>
              <a:cs typeface="Open Sans"/>
            </a:endParaRPr>
          </a:p>
          <a:p>
            <a:pPr>
              <a:lnSpc>
                <a:spcPct val="100000"/>
              </a:lnSpc>
              <a:spcBef>
                <a:spcPts val="35"/>
              </a:spcBef>
            </a:pPr>
            <a:endParaRPr sz="1500" dirty="0">
              <a:latin typeface="Open Sans"/>
              <a:cs typeface="Open Sans"/>
            </a:endParaRPr>
          </a:p>
          <a:p>
            <a:pPr marL="12700" marR="327025">
              <a:lnSpc>
                <a:spcPct val="101800"/>
              </a:lnSpc>
            </a:pP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be</a:t>
            </a:r>
            <a:r>
              <a:rPr sz="1700" spc="55" dirty="0">
                <a:solidFill>
                  <a:srgbClr val="57585B"/>
                </a:solidFill>
                <a:latin typeface="Open Sans"/>
                <a:cs typeface="Open Sans"/>
              </a:rPr>
              <a:t> </a:t>
            </a:r>
            <a:r>
              <a:rPr sz="1700" dirty="0">
                <a:solidFill>
                  <a:srgbClr val="57585B"/>
                </a:solidFill>
                <a:latin typeface="Open Sans"/>
                <a:cs typeface="Open Sans"/>
              </a:rPr>
              <a:t>acceptable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small</a:t>
            </a:r>
            <a:r>
              <a:rPr sz="1700" spc="50" dirty="0">
                <a:solidFill>
                  <a:srgbClr val="57585B"/>
                </a:solidFill>
                <a:latin typeface="Open Sans"/>
                <a:cs typeface="Open Sans"/>
              </a:rPr>
              <a:t> </a:t>
            </a:r>
            <a:r>
              <a:rPr sz="1700" dirty="0">
                <a:solidFill>
                  <a:srgbClr val="57585B"/>
                </a:solidFill>
                <a:latin typeface="Open Sans"/>
                <a:cs typeface="Open Sans"/>
              </a:rPr>
              <a:t>amounts,</a:t>
            </a:r>
            <a:r>
              <a:rPr sz="1700" spc="50" dirty="0">
                <a:solidFill>
                  <a:srgbClr val="57585B"/>
                </a:solidFill>
                <a:latin typeface="Open Sans"/>
                <a:cs typeface="Open Sans"/>
              </a:rPr>
              <a:t> </a:t>
            </a:r>
            <a:r>
              <a:rPr sz="1700" dirty="0">
                <a:solidFill>
                  <a:srgbClr val="57585B"/>
                </a:solidFill>
                <a:latin typeface="Open Sans"/>
                <a:cs typeface="Open Sans"/>
              </a:rPr>
              <a:t>although</a:t>
            </a:r>
            <a:r>
              <a:rPr sz="1700" spc="50" dirty="0">
                <a:solidFill>
                  <a:srgbClr val="57585B"/>
                </a:solidFill>
                <a:latin typeface="Open Sans"/>
                <a:cs typeface="Open Sans"/>
              </a:rPr>
              <a:t> </a:t>
            </a:r>
            <a:r>
              <a:rPr sz="1700" dirty="0">
                <a:solidFill>
                  <a:srgbClr val="57585B"/>
                </a:solidFill>
                <a:latin typeface="Open Sans"/>
                <a:cs typeface="Open Sans"/>
              </a:rPr>
              <a:t>it’s</a:t>
            </a:r>
            <a:r>
              <a:rPr sz="1700" spc="55" dirty="0">
                <a:solidFill>
                  <a:srgbClr val="57585B"/>
                </a:solidFill>
                <a:latin typeface="Open Sans"/>
                <a:cs typeface="Open Sans"/>
              </a:rPr>
              <a:t> </a:t>
            </a:r>
            <a:r>
              <a:rPr sz="1700" dirty="0">
                <a:solidFill>
                  <a:srgbClr val="57585B"/>
                </a:solidFill>
                <a:latin typeface="Open Sans"/>
                <a:cs typeface="Open Sans"/>
              </a:rPr>
              <a:t>recommended</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use</a:t>
            </a:r>
            <a:r>
              <a:rPr sz="1700" spc="5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self-custodial</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once</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have</a:t>
            </a:r>
            <a:r>
              <a:rPr sz="1700" spc="55" dirty="0">
                <a:solidFill>
                  <a:srgbClr val="57585B"/>
                </a:solidFill>
                <a:latin typeface="Open Sans"/>
                <a:cs typeface="Open Sans"/>
              </a:rPr>
              <a:t> </a:t>
            </a:r>
            <a:r>
              <a:rPr sz="1700" dirty="0">
                <a:solidFill>
                  <a:srgbClr val="57585B"/>
                </a:solidFill>
                <a:latin typeface="Open Sans"/>
                <a:cs typeface="Open Sans"/>
              </a:rPr>
              <a:t>an</a:t>
            </a:r>
            <a:r>
              <a:rPr sz="1700" spc="50" dirty="0">
                <a:solidFill>
                  <a:srgbClr val="57585B"/>
                </a:solidFill>
                <a:latin typeface="Open Sans"/>
                <a:cs typeface="Open Sans"/>
              </a:rPr>
              <a:t> </a:t>
            </a:r>
            <a:r>
              <a:rPr sz="1700" dirty="0">
                <a:solidFill>
                  <a:srgbClr val="57585B"/>
                </a:solidFill>
                <a:latin typeface="Open Sans"/>
                <a:cs typeface="Open Sans"/>
              </a:rPr>
              <a:t>understanding</a:t>
            </a:r>
            <a:r>
              <a:rPr sz="1700" spc="5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technology.</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spc="-20" dirty="0">
                <a:solidFill>
                  <a:srgbClr val="57585B"/>
                </a:solidFill>
                <a:latin typeface="Open Sans"/>
                <a:cs typeface="Open Sans"/>
              </a:rPr>
              <a:t>what </a:t>
            </a:r>
            <a:r>
              <a:rPr sz="1700" dirty="0">
                <a:solidFill>
                  <a:srgbClr val="57585B"/>
                </a:solidFill>
                <a:latin typeface="Open Sans"/>
                <a:cs typeface="Open Sans"/>
              </a:rPr>
              <a:t>follows,</a:t>
            </a:r>
            <a:r>
              <a:rPr sz="1700" spc="55" dirty="0">
                <a:solidFill>
                  <a:srgbClr val="57585B"/>
                </a:solidFill>
                <a:latin typeface="Open Sans"/>
                <a:cs typeface="Open Sans"/>
              </a:rPr>
              <a:t> </a:t>
            </a:r>
            <a:r>
              <a:rPr sz="1700" dirty="0">
                <a:solidFill>
                  <a:srgbClr val="57585B"/>
                </a:solidFill>
                <a:latin typeface="Open Sans"/>
                <a:cs typeface="Open Sans"/>
              </a:rPr>
              <a:t>we’ll</a:t>
            </a:r>
            <a:r>
              <a:rPr sz="1700" spc="60" dirty="0">
                <a:solidFill>
                  <a:srgbClr val="57585B"/>
                </a:solidFill>
                <a:latin typeface="Open Sans"/>
                <a:cs typeface="Open Sans"/>
              </a:rPr>
              <a:t> </a:t>
            </a:r>
            <a:r>
              <a:rPr sz="1700" dirty="0">
                <a:solidFill>
                  <a:srgbClr val="57585B"/>
                </a:solidFill>
                <a:latin typeface="Open Sans"/>
                <a:cs typeface="Open Sans"/>
              </a:rPr>
              <a:t>be</a:t>
            </a:r>
            <a:r>
              <a:rPr sz="1700" spc="60" dirty="0">
                <a:solidFill>
                  <a:srgbClr val="57585B"/>
                </a:solidFill>
                <a:latin typeface="Open Sans"/>
                <a:cs typeface="Open Sans"/>
              </a:rPr>
              <a:t> </a:t>
            </a:r>
            <a:r>
              <a:rPr sz="1700" dirty="0">
                <a:solidFill>
                  <a:srgbClr val="57585B"/>
                </a:solidFill>
                <a:latin typeface="Open Sans"/>
                <a:cs typeface="Open Sans"/>
              </a:rPr>
              <a:t>talking</a:t>
            </a:r>
            <a:r>
              <a:rPr sz="1700" spc="55" dirty="0">
                <a:solidFill>
                  <a:srgbClr val="57585B"/>
                </a:solidFill>
                <a:latin typeface="Open Sans"/>
                <a:cs typeface="Open Sans"/>
              </a:rPr>
              <a:t> </a:t>
            </a:r>
            <a:r>
              <a:rPr sz="1700" dirty="0">
                <a:solidFill>
                  <a:srgbClr val="57585B"/>
                </a:solidFill>
                <a:latin typeface="Open Sans"/>
                <a:cs typeface="Open Sans"/>
              </a:rPr>
              <a:t>about</a:t>
            </a:r>
            <a:r>
              <a:rPr sz="1700" spc="60" dirty="0">
                <a:solidFill>
                  <a:srgbClr val="57585B"/>
                </a:solidFill>
                <a:latin typeface="Open Sans"/>
                <a:cs typeface="Open Sans"/>
              </a:rPr>
              <a:t> </a:t>
            </a:r>
            <a:r>
              <a:rPr sz="1700" dirty="0">
                <a:solidFill>
                  <a:srgbClr val="57585B"/>
                </a:solidFill>
                <a:latin typeface="Open Sans"/>
                <a:cs typeface="Open Sans"/>
              </a:rPr>
              <a:t>self-custodial</a:t>
            </a:r>
            <a:r>
              <a:rPr sz="1700" spc="60" dirty="0">
                <a:solidFill>
                  <a:srgbClr val="57585B"/>
                </a:solidFill>
                <a:latin typeface="Open Sans"/>
                <a:cs typeface="Open Sans"/>
              </a:rPr>
              <a:t> </a:t>
            </a:r>
            <a:r>
              <a:rPr sz="1700" dirty="0">
                <a:solidFill>
                  <a:srgbClr val="57585B"/>
                </a:solidFill>
                <a:latin typeface="Open Sans"/>
                <a:cs typeface="Open Sans"/>
              </a:rPr>
              <a:t>Lightning</a:t>
            </a:r>
            <a:r>
              <a:rPr sz="1700" spc="55" dirty="0">
                <a:solidFill>
                  <a:srgbClr val="57585B"/>
                </a:solidFill>
                <a:latin typeface="Open Sans"/>
                <a:cs typeface="Open Sans"/>
              </a:rPr>
              <a:t> </a:t>
            </a:r>
            <a:r>
              <a:rPr sz="1700" dirty="0">
                <a:solidFill>
                  <a:srgbClr val="57585B"/>
                </a:solidFill>
                <a:latin typeface="Open Sans"/>
                <a:cs typeface="Open Sans"/>
              </a:rPr>
              <a:t>wallets</a:t>
            </a:r>
            <a:r>
              <a:rPr sz="1700" spc="55" dirty="0">
                <a:solidFill>
                  <a:srgbClr val="57585B"/>
                </a:solidFill>
                <a:latin typeface="Open Sans"/>
                <a:cs typeface="Open Sans"/>
              </a:rPr>
              <a:t> </a:t>
            </a:r>
            <a:r>
              <a:rPr sz="1700" spc="-10" dirty="0">
                <a:solidFill>
                  <a:srgbClr val="57585B"/>
                </a:solidFill>
                <a:latin typeface="Open Sans"/>
                <a:cs typeface="Open Sans"/>
              </a:rPr>
              <a:t>only.</a:t>
            </a:r>
            <a:endParaRPr sz="1700" dirty="0">
              <a:latin typeface="Open Sans"/>
              <a:cs typeface="Open Sans"/>
            </a:endParaRPr>
          </a:p>
        </p:txBody>
      </p:sp>
      <p:sp>
        <p:nvSpPr>
          <p:cNvPr id="39" name="object 39"/>
          <p:cNvSpPr txBox="1"/>
          <p:nvPr/>
        </p:nvSpPr>
        <p:spPr>
          <a:xfrm>
            <a:off x="10302901" y="7121889"/>
            <a:ext cx="8528050" cy="2162175"/>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8.2.2</a:t>
            </a:r>
            <a:r>
              <a:rPr sz="2550" b="1" i="1" spc="-5" dirty="0">
                <a:solidFill>
                  <a:srgbClr val="241B54"/>
                </a:solidFill>
                <a:latin typeface="Open Sans"/>
                <a:cs typeface="Open Sans"/>
              </a:rPr>
              <a:t> </a:t>
            </a:r>
            <a:r>
              <a:rPr sz="2550" b="1" i="1" dirty="0">
                <a:solidFill>
                  <a:srgbClr val="241B54"/>
                </a:solidFill>
                <a:latin typeface="Open Sans"/>
                <a:cs typeface="Open Sans"/>
              </a:rPr>
              <a:t>Open</a:t>
            </a:r>
            <a:r>
              <a:rPr sz="2550" b="1" i="1" spc="-5" dirty="0">
                <a:solidFill>
                  <a:srgbClr val="241B54"/>
                </a:solidFill>
                <a:latin typeface="Open Sans"/>
                <a:cs typeface="Open Sans"/>
              </a:rPr>
              <a:t> </a:t>
            </a:r>
            <a:r>
              <a:rPr sz="2550" b="1" i="1" dirty="0">
                <a:solidFill>
                  <a:srgbClr val="241B54"/>
                </a:solidFill>
                <a:latin typeface="Open Sans"/>
                <a:cs typeface="Open Sans"/>
              </a:rPr>
              <a:t>Source</a:t>
            </a:r>
            <a:r>
              <a:rPr sz="2550" b="1" i="1" spc="-5" dirty="0">
                <a:solidFill>
                  <a:srgbClr val="241B54"/>
                </a:solidFill>
                <a:latin typeface="Open Sans"/>
                <a:cs typeface="Open Sans"/>
              </a:rPr>
              <a:t> </a:t>
            </a:r>
            <a:r>
              <a:rPr sz="2550" b="1" i="1" dirty="0">
                <a:solidFill>
                  <a:srgbClr val="241B54"/>
                </a:solidFill>
                <a:latin typeface="Open Sans"/>
                <a:cs typeface="Open Sans"/>
              </a:rPr>
              <a:t>vs</a:t>
            </a:r>
            <a:r>
              <a:rPr lang="en-US" sz="2550" b="1" i="1" dirty="0">
                <a:solidFill>
                  <a:srgbClr val="241B54"/>
                </a:solidFill>
                <a:latin typeface="Open Sans"/>
                <a:cs typeface="Open Sans"/>
              </a:rPr>
              <a:t>.</a:t>
            </a:r>
            <a:r>
              <a:rPr sz="2550" b="1" i="1" spc="-5" dirty="0">
                <a:solidFill>
                  <a:srgbClr val="241B54"/>
                </a:solidFill>
                <a:latin typeface="Open Sans"/>
                <a:cs typeface="Open Sans"/>
              </a:rPr>
              <a:t> </a:t>
            </a:r>
            <a:r>
              <a:rPr sz="2550" b="1" i="1" dirty="0">
                <a:solidFill>
                  <a:srgbClr val="241B54"/>
                </a:solidFill>
                <a:latin typeface="Open Sans"/>
                <a:cs typeface="Open Sans"/>
              </a:rPr>
              <a:t>Closed </a:t>
            </a:r>
            <a:r>
              <a:rPr sz="2550" b="1" i="1" spc="-10" dirty="0">
                <a:solidFill>
                  <a:srgbClr val="241B54"/>
                </a:solidFill>
                <a:latin typeface="Open Sans"/>
                <a:cs typeface="Open Sans"/>
              </a:rPr>
              <a:t>Source</a:t>
            </a:r>
            <a:endParaRPr sz="2550" dirty="0">
              <a:latin typeface="Open Sans"/>
              <a:cs typeface="Open Sans"/>
            </a:endParaRPr>
          </a:p>
          <a:p>
            <a:pPr marL="12700" marR="5080">
              <a:lnSpc>
                <a:spcPct val="101800"/>
              </a:lnSpc>
              <a:spcBef>
                <a:spcPts val="1285"/>
              </a:spcBef>
            </a:pPr>
            <a:r>
              <a:rPr sz="1700" dirty="0">
                <a:solidFill>
                  <a:srgbClr val="57585B"/>
                </a:solidFill>
                <a:latin typeface="Open Sans"/>
                <a:cs typeface="Open Sans"/>
              </a:rPr>
              <a:t>Just</a:t>
            </a:r>
            <a:r>
              <a:rPr sz="1700" spc="50" dirty="0">
                <a:solidFill>
                  <a:srgbClr val="57585B"/>
                </a:solidFill>
                <a:latin typeface="Open Sans"/>
                <a:cs typeface="Open Sans"/>
              </a:rPr>
              <a:t> </a:t>
            </a:r>
            <a:r>
              <a:rPr sz="1700" dirty="0">
                <a:solidFill>
                  <a:srgbClr val="57585B"/>
                </a:solidFill>
                <a:latin typeface="Open Sans"/>
                <a:cs typeface="Open Sans"/>
              </a:rPr>
              <a:t>like</a:t>
            </a:r>
            <a:r>
              <a:rPr sz="1700" spc="50" dirty="0">
                <a:solidFill>
                  <a:srgbClr val="57585B"/>
                </a:solidFill>
                <a:latin typeface="Open Sans"/>
                <a:cs typeface="Open Sans"/>
              </a:rPr>
              <a:t> </a:t>
            </a:r>
            <a:r>
              <a:rPr lang="en-US" sz="1700" spc="50" dirty="0">
                <a:solidFill>
                  <a:srgbClr val="57585B"/>
                </a:solidFill>
                <a:latin typeface="Open Sans"/>
                <a:cs typeface="Open Sans"/>
              </a:rPr>
              <a:t>with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45" dirty="0">
                <a:solidFill>
                  <a:srgbClr val="57585B"/>
                </a:solidFill>
                <a:latin typeface="Open Sans"/>
                <a:cs typeface="Open Sans"/>
              </a:rPr>
              <a:t> </a:t>
            </a:r>
            <a:r>
              <a:rPr sz="1700" dirty="0">
                <a:solidFill>
                  <a:srgbClr val="57585B"/>
                </a:solidFill>
                <a:latin typeface="Open Sans"/>
                <a:cs typeface="Open Sans"/>
              </a:rPr>
              <a:t>we</a:t>
            </a:r>
            <a:r>
              <a:rPr sz="1700" spc="55" dirty="0">
                <a:solidFill>
                  <a:srgbClr val="57585B"/>
                </a:solidFill>
                <a:latin typeface="Open Sans"/>
                <a:cs typeface="Open Sans"/>
              </a:rPr>
              <a:t> </a:t>
            </a:r>
            <a:r>
              <a:rPr sz="1700" dirty="0">
                <a:solidFill>
                  <a:srgbClr val="57585B"/>
                </a:solidFill>
                <a:latin typeface="Open Sans"/>
                <a:cs typeface="Open Sans"/>
              </a:rPr>
              <a:t>saw</a:t>
            </a:r>
            <a:r>
              <a:rPr sz="1700" spc="45"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previous</a:t>
            </a:r>
            <a:r>
              <a:rPr sz="1700" spc="45" dirty="0">
                <a:solidFill>
                  <a:srgbClr val="57585B"/>
                </a:solidFill>
                <a:latin typeface="Open Sans"/>
                <a:cs typeface="Open Sans"/>
              </a:rPr>
              <a:t> </a:t>
            </a:r>
            <a:r>
              <a:rPr sz="1700" dirty="0">
                <a:solidFill>
                  <a:srgbClr val="57585B"/>
                </a:solidFill>
                <a:latin typeface="Open Sans"/>
                <a:cs typeface="Open Sans"/>
              </a:rPr>
              <a:t>chapter,</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wallets</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spc="-25" dirty="0">
                <a:solidFill>
                  <a:srgbClr val="57585B"/>
                </a:solidFill>
                <a:latin typeface="Open Sans"/>
                <a:cs typeface="Open Sans"/>
              </a:rPr>
              <a:t>be </a:t>
            </a:r>
            <a:r>
              <a:rPr sz="1700" dirty="0">
                <a:solidFill>
                  <a:srgbClr val="57585B"/>
                </a:solidFill>
                <a:latin typeface="Open Sans"/>
                <a:cs typeface="Open Sans"/>
              </a:rPr>
              <a:t>open-source</a:t>
            </a:r>
            <a:r>
              <a:rPr sz="1700" spc="50" dirty="0">
                <a:solidFill>
                  <a:srgbClr val="57585B"/>
                </a:solidFill>
                <a:latin typeface="Open Sans"/>
                <a:cs typeface="Open Sans"/>
              </a:rPr>
              <a:t> </a:t>
            </a:r>
            <a:r>
              <a:rPr sz="1700" dirty="0">
                <a:solidFill>
                  <a:srgbClr val="57585B"/>
                </a:solidFill>
                <a:latin typeface="Open Sans"/>
                <a:cs typeface="Open Sans"/>
              </a:rPr>
              <a:t>or</a:t>
            </a:r>
            <a:r>
              <a:rPr sz="1700" spc="50" dirty="0">
                <a:solidFill>
                  <a:srgbClr val="57585B"/>
                </a:solidFill>
                <a:latin typeface="Open Sans"/>
                <a:cs typeface="Open Sans"/>
              </a:rPr>
              <a:t> </a:t>
            </a:r>
            <a:r>
              <a:rPr sz="1700" dirty="0">
                <a:solidFill>
                  <a:srgbClr val="57585B"/>
                </a:solidFill>
                <a:latin typeface="Open Sans"/>
                <a:cs typeface="Open Sans"/>
              </a:rPr>
              <a:t>closed</a:t>
            </a:r>
            <a:r>
              <a:rPr sz="1700" spc="55" dirty="0">
                <a:solidFill>
                  <a:srgbClr val="57585B"/>
                </a:solidFill>
                <a:latin typeface="Open Sans"/>
                <a:cs typeface="Open Sans"/>
              </a:rPr>
              <a:t> </a:t>
            </a:r>
            <a:r>
              <a:rPr sz="1700" dirty="0">
                <a:solidFill>
                  <a:srgbClr val="57585B"/>
                </a:solidFill>
                <a:latin typeface="Open Sans"/>
                <a:cs typeface="Open Sans"/>
              </a:rPr>
              <a:t>source.</a:t>
            </a:r>
            <a:r>
              <a:rPr sz="1700" spc="50" dirty="0">
                <a:solidFill>
                  <a:srgbClr val="57585B"/>
                </a:solidFill>
                <a:latin typeface="Open Sans"/>
                <a:cs typeface="Open Sans"/>
              </a:rPr>
              <a:t> </a:t>
            </a:r>
            <a:r>
              <a:rPr sz="1700" dirty="0">
                <a:solidFill>
                  <a:srgbClr val="57585B"/>
                </a:solidFill>
                <a:latin typeface="Open Sans"/>
                <a:cs typeface="Open Sans"/>
              </a:rPr>
              <a:t>Always</a:t>
            </a:r>
            <a:r>
              <a:rPr sz="1700" spc="50" dirty="0">
                <a:solidFill>
                  <a:srgbClr val="57585B"/>
                </a:solidFill>
                <a:latin typeface="Open Sans"/>
                <a:cs typeface="Open Sans"/>
              </a:rPr>
              <a:t> </a:t>
            </a:r>
            <a:r>
              <a:rPr sz="1700" dirty="0">
                <a:solidFill>
                  <a:srgbClr val="57585B"/>
                </a:solidFill>
                <a:latin typeface="Open Sans"/>
                <a:cs typeface="Open Sans"/>
              </a:rPr>
              <a:t>use</a:t>
            </a:r>
            <a:r>
              <a:rPr sz="1700" spc="55" dirty="0">
                <a:solidFill>
                  <a:srgbClr val="57585B"/>
                </a:solidFill>
                <a:latin typeface="Open Sans"/>
                <a:cs typeface="Open Sans"/>
              </a:rPr>
              <a:t> </a:t>
            </a:r>
            <a:r>
              <a:rPr sz="1700" dirty="0">
                <a:solidFill>
                  <a:srgbClr val="57585B"/>
                </a:solidFill>
                <a:latin typeface="Open Sans"/>
                <a:cs typeface="Open Sans"/>
              </a:rPr>
              <a:t>open-source</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55" dirty="0">
                <a:solidFill>
                  <a:srgbClr val="57585B"/>
                </a:solidFill>
                <a:latin typeface="Open Sans"/>
                <a:cs typeface="Open Sans"/>
              </a:rPr>
              <a:t> </a:t>
            </a: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50" dirty="0">
                <a:solidFill>
                  <a:srgbClr val="57585B"/>
                </a:solidFill>
                <a:latin typeface="Open Sans"/>
                <a:cs typeface="Open Sans"/>
              </a:rPr>
              <a:t> </a:t>
            </a:r>
            <a:r>
              <a:rPr sz="1700" spc="-25" dirty="0">
                <a:solidFill>
                  <a:srgbClr val="57585B"/>
                </a:solidFill>
                <a:latin typeface="Open Sans"/>
                <a:cs typeface="Open Sans"/>
              </a:rPr>
              <a:t>are </a:t>
            </a:r>
            <a:r>
              <a:rPr sz="1700" dirty="0">
                <a:solidFill>
                  <a:srgbClr val="57585B"/>
                </a:solidFill>
                <a:latin typeface="Open Sans"/>
                <a:cs typeface="Open Sans"/>
              </a:rPr>
              <a:t>completely</a:t>
            </a:r>
            <a:r>
              <a:rPr sz="1700" spc="40" dirty="0">
                <a:solidFill>
                  <a:srgbClr val="57585B"/>
                </a:solidFill>
                <a:latin typeface="Open Sans"/>
                <a:cs typeface="Open Sans"/>
              </a:rPr>
              <a:t> </a:t>
            </a:r>
            <a:r>
              <a:rPr sz="1700" dirty="0">
                <a:solidFill>
                  <a:srgbClr val="57585B"/>
                </a:solidFill>
                <a:latin typeface="Open Sans"/>
                <a:cs typeface="Open Sans"/>
              </a:rPr>
              <a:t>open</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review</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vetted</a:t>
            </a:r>
            <a:r>
              <a:rPr sz="1700" spc="50" dirty="0">
                <a:solidFill>
                  <a:srgbClr val="57585B"/>
                </a:solidFill>
                <a:latin typeface="Open Sans"/>
                <a:cs typeface="Open Sans"/>
              </a:rPr>
              <a:t> </a:t>
            </a:r>
            <a:r>
              <a:rPr sz="1700" dirty="0">
                <a:solidFill>
                  <a:srgbClr val="57585B"/>
                </a:solidFill>
                <a:latin typeface="Open Sans"/>
                <a:cs typeface="Open Sans"/>
              </a:rPr>
              <a:t>by</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community.</a:t>
            </a:r>
            <a:endParaRPr sz="1700" dirty="0">
              <a:latin typeface="Open Sans"/>
              <a:cs typeface="Open Sans"/>
            </a:endParaRPr>
          </a:p>
          <a:p>
            <a:pPr>
              <a:lnSpc>
                <a:spcPct val="100000"/>
              </a:lnSpc>
              <a:spcBef>
                <a:spcPts val="35"/>
              </a:spcBef>
            </a:pPr>
            <a:endParaRPr sz="1500" dirty="0">
              <a:latin typeface="Open Sans"/>
              <a:cs typeface="Open Sans"/>
            </a:endParaRPr>
          </a:p>
          <a:p>
            <a:pPr marL="12700" marR="990600">
              <a:lnSpc>
                <a:spcPct val="101800"/>
              </a:lnSpc>
            </a:pPr>
            <a:r>
              <a:rPr sz="1700" dirty="0">
                <a:solidFill>
                  <a:srgbClr val="57585B"/>
                </a:solidFill>
                <a:latin typeface="Open Sans"/>
                <a:cs typeface="Open Sans"/>
              </a:rPr>
              <a:t>An</a:t>
            </a:r>
            <a:r>
              <a:rPr sz="1700" spc="55" dirty="0">
                <a:solidFill>
                  <a:srgbClr val="57585B"/>
                </a:solidFill>
                <a:latin typeface="Open Sans"/>
                <a:cs typeface="Open Sans"/>
              </a:rPr>
              <a:t> </a:t>
            </a:r>
            <a:r>
              <a:rPr sz="1700" dirty="0">
                <a:solidFill>
                  <a:srgbClr val="57585B"/>
                </a:solidFill>
                <a:latin typeface="Open Sans"/>
                <a:cs typeface="Open Sans"/>
              </a:rPr>
              <a:t>open-source</a:t>
            </a:r>
            <a:r>
              <a:rPr sz="1700" spc="55" dirty="0">
                <a:solidFill>
                  <a:srgbClr val="57585B"/>
                </a:solidFill>
                <a:latin typeface="Open Sans"/>
                <a:cs typeface="Open Sans"/>
              </a:rPr>
              <a:t> </a:t>
            </a:r>
            <a:r>
              <a:rPr sz="1700" dirty="0">
                <a:solidFill>
                  <a:srgbClr val="57585B"/>
                </a:solidFill>
                <a:latin typeface="Open Sans"/>
                <a:cs typeface="Open Sans"/>
              </a:rPr>
              <a:t>application</a:t>
            </a:r>
            <a:r>
              <a:rPr sz="1700" spc="65" dirty="0">
                <a:solidFill>
                  <a:srgbClr val="57585B"/>
                </a:solidFill>
                <a:latin typeface="Open Sans"/>
                <a:cs typeface="Open Sans"/>
              </a:rPr>
              <a:t> </a:t>
            </a:r>
            <a:r>
              <a:rPr sz="1700" dirty="0">
                <a:solidFill>
                  <a:srgbClr val="57585B"/>
                </a:solidFill>
                <a:latin typeface="Open Sans"/>
                <a:cs typeface="Open Sans"/>
              </a:rPr>
              <a:t>also</a:t>
            </a:r>
            <a:r>
              <a:rPr sz="1700" spc="55" dirty="0">
                <a:solidFill>
                  <a:srgbClr val="57585B"/>
                </a:solidFill>
                <a:latin typeface="Open Sans"/>
                <a:cs typeface="Open Sans"/>
              </a:rPr>
              <a:t> </a:t>
            </a:r>
            <a:r>
              <a:rPr sz="1700" dirty="0">
                <a:solidFill>
                  <a:srgbClr val="57585B"/>
                </a:solidFill>
                <a:latin typeface="Open Sans"/>
                <a:cs typeface="Open Sans"/>
              </a:rPr>
              <a:t>means</a:t>
            </a:r>
            <a:r>
              <a:rPr sz="1700" spc="60"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anyone</a:t>
            </a:r>
            <a:r>
              <a:rPr sz="1700" spc="60" dirty="0">
                <a:solidFill>
                  <a:srgbClr val="57585B"/>
                </a:solidFill>
                <a:latin typeface="Open Sans"/>
                <a:cs typeface="Open Sans"/>
              </a:rPr>
              <a:t> </a:t>
            </a:r>
            <a:r>
              <a:rPr sz="1700" dirty="0">
                <a:solidFill>
                  <a:srgbClr val="57585B"/>
                </a:solidFill>
                <a:latin typeface="Open Sans"/>
                <a:cs typeface="Open Sans"/>
              </a:rPr>
              <a:t>can</a:t>
            </a:r>
            <a:r>
              <a:rPr sz="1700" spc="55" dirty="0">
                <a:solidFill>
                  <a:srgbClr val="57585B"/>
                </a:solidFill>
                <a:latin typeface="Open Sans"/>
                <a:cs typeface="Open Sans"/>
              </a:rPr>
              <a:t> </a:t>
            </a:r>
            <a:r>
              <a:rPr sz="1700" dirty="0">
                <a:solidFill>
                  <a:srgbClr val="57585B"/>
                </a:solidFill>
                <a:latin typeface="Open Sans"/>
                <a:cs typeface="Open Sans"/>
              </a:rPr>
              <a:t>contribute</a:t>
            </a:r>
            <a:r>
              <a:rPr sz="1700" spc="6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improvement</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software,</a:t>
            </a:r>
            <a:r>
              <a:rPr sz="1700" spc="55" dirty="0">
                <a:solidFill>
                  <a:srgbClr val="57585B"/>
                </a:solidFill>
                <a:latin typeface="Open Sans"/>
                <a:cs typeface="Open Sans"/>
              </a:rPr>
              <a:t> </a:t>
            </a:r>
            <a:r>
              <a:rPr sz="1700" dirty="0">
                <a:solidFill>
                  <a:srgbClr val="57585B"/>
                </a:solidFill>
                <a:latin typeface="Open Sans"/>
                <a:cs typeface="Open Sans"/>
              </a:rPr>
              <a:t>making</a:t>
            </a:r>
            <a:r>
              <a:rPr sz="1700" spc="50"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better</a:t>
            </a:r>
            <a:r>
              <a:rPr sz="1700" spc="50" dirty="0">
                <a:solidFill>
                  <a:srgbClr val="57585B"/>
                </a:solidFill>
                <a:latin typeface="Open Sans"/>
                <a:cs typeface="Open Sans"/>
              </a:rPr>
              <a:t> </a:t>
            </a:r>
            <a:r>
              <a:rPr sz="1700" dirty="0">
                <a:solidFill>
                  <a:srgbClr val="57585B"/>
                </a:solidFill>
                <a:latin typeface="Open Sans"/>
                <a:cs typeface="Open Sans"/>
              </a:rPr>
              <a:t>choice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spc="-10" dirty="0">
                <a:solidFill>
                  <a:srgbClr val="57585B"/>
                </a:solidFill>
                <a:latin typeface="Open Sans"/>
                <a:cs typeface="Open Sans"/>
              </a:rPr>
              <a:t>users.</a:t>
            </a:r>
            <a:endParaRPr sz="1700" dirty="0">
              <a:latin typeface="Open Sans"/>
              <a:cs typeface="Open Sans"/>
            </a:endParaRPr>
          </a:p>
        </p:txBody>
      </p:sp>
      <p:pic>
        <p:nvPicPr>
          <p:cNvPr id="40" name="object 40"/>
          <p:cNvPicPr/>
          <p:nvPr/>
        </p:nvPicPr>
        <p:blipFill>
          <a:blip r:embed="rId6" cstate="print"/>
          <a:stretch>
            <a:fillRect/>
          </a:stretch>
        </p:blipFill>
        <p:spPr>
          <a:xfrm>
            <a:off x="18829729" y="10656768"/>
            <a:ext cx="143513" cy="143534"/>
          </a:xfrm>
          <a:prstGeom prst="rect">
            <a:avLst/>
          </a:prstGeom>
        </p:spPr>
      </p:pic>
      <p:sp>
        <p:nvSpPr>
          <p:cNvPr id="41" name="object 41"/>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42" name="object 42"/>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43" name="object 43"/>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44" name="object 4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866900"/>
            <a:chOff x="0" y="0"/>
            <a:chExt cx="20104100" cy="1866900"/>
          </a:xfrm>
        </p:grpSpPr>
        <p:pic>
          <p:nvPicPr>
            <p:cNvPr id="3" name="object 3"/>
            <p:cNvPicPr/>
            <p:nvPr/>
          </p:nvPicPr>
          <p:blipFill>
            <a:blip r:embed="rId2" cstate="print"/>
            <a:stretch>
              <a:fillRect/>
            </a:stretch>
          </p:blipFill>
          <p:spPr>
            <a:xfrm>
              <a:off x="0" y="0"/>
              <a:ext cx="20104099" cy="1866592"/>
            </a:xfrm>
            <a:prstGeom prst="rect">
              <a:avLst/>
            </a:prstGeom>
          </p:spPr>
        </p:pic>
        <p:pic>
          <p:nvPicPr>
            <p:cNvPr id="4" name="object 4"/>
            <p:cNvPicPr/>
            <p:nvPr/>
          </p:nvPicPr>
          <p:blipFill>
            <a:blip r:embed="rId3" cstate="print"/>
            <a:stretch>
              <a:fillRect/>
            </a:stretch>
          </p:blipFill>
          <p:spPr>
            <a:xfrm>
              <a:off x="571291" y="56961"/>
              <a:ext cx="14283962" cy="1751569"/>
            </a:xfrm>
            <a:prstGeom prst="rect">
              <a:avLst/>
            </a:prstGeom>
          </p:spPr>
        </p:pic>
      </p:grpSp>
      <p:sp>
        <p:nvSpPr>
          <p:cNvPr id="5" name="object 5"/>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7" name="object 7"/>
          <p:cNvPicPr/>
          <p:nvPr/>
        </p:nvPicPr>
        <p:blipFill>
          <a:blip r:embed="rId4" cstate="print"/>
          <a:stretch>
            <a:fillRect/>
          </a:stretch>
        </p:blipFill>
        <p:spPr>
          <a:xfrm>
            <a:off x="17700079" y="593896"/>
            <a:ext cx="1273713" cy="678793"/>
          </a:xfrm>
          <a:prstGeom prst="rect">
            <a:avLst/>
          </a:prstGeom>
        </p:spPr>
      </p:pic>
      <p:sp>
        <p:nvSpPr>
          <p:cNvPr id="8" name="object 8"/>
          <p:cNvSpPr txBox="1"/>
          <p:nvPr/>
        </p:nvSpPr>
        <p:spPr>
          <a:xfrm>
            <a:off x="1118503" y="2001638"/>
            <a:ext cx="8315959" cy="1502410"/>
          </a:xfrm>
          <a:prstGeom prst="rect">
            <a:avLst/>
          </a:prstGeom>
        </p:spPr>
        <p:txBody>
          <a:bodyPr vert="horz" wrap="square" lIns="0" tIns="295275" rIns="0" bIns="0" rtlCol="0">
            <a:spAutoFit/>
          </a:bodyPr>
          <a:lstStyle/>
          <a:p>
            <a:pPr marL="12700">
              <a:lnSpc>
                <a:spcPct val="100000"/>
              </a:lnSpc>
              <a:spcBef>
                <a:spcPts val="2325"/>
              </a:spcBef>
            </a:pPr>
            <a:r>
              <a:rPr sz="3450" b="1" i="1" dirty="0">
                <a:solidFill>
                  <a:srgbClr val="241B54"/>
                </a:solidFill>
                <a:latin typeface="Open Sans"/>
                <a:cs typeface="Open Sans"/>
              </a:rPr>
              <a:t>8.3</a:t>
            </a:r>
            <a:r>
              <a:rPr sz="3450" b="1" i="1" spc="-10" dirty="0">
                <a:solidFill>
                  <a:srgbClr val="241B54"/>
                </a:solidFill>
                <a:latin typeface="Open Sans"/>
                <a:cs typeface="Open Sans"/>
              </a:rPr>
              <a:t> </a:t>
            </a:r>
            <a:r>
              <a:rPr sz="3450" b="1" i="1" dirty="0">
                <a:solidFill>
                  <a:srgbClr val="241B54"/>
                </a:solidFill>
                <a:latin typeface="Open Sans"/>
                <a:cs typeface="Open Sans"/>
              </a:rPr>
              <a:t>Setting</a:t>
            </a:r>
            <a:r>
              <a:rPr sz="3450" b="1" i="1" spc="-5" dirty="0">
                <a:solidFill>
                  <a:srgbClr val="241B54"/>
                </a:solidFill>
                <a:latin typeface="Open Sans"/>
                <a:cs typeface="Open Sans"/>
              </a:rPr>
              <a:t> </a:t>
            </a:r>
            <a:r>
              <a:rPr sz="3450" b="1" i="1" dirty="0">
                <a:solidFill>
                  <a:srgbClr val="241B54"/>
                </a:solidFill>
                <a:latin typeface="Open Sans"/>
                <a:cs typeface="Open Sans"/>
              </a:rPr>
              <a:t>up</a:t>
            </a:r>
            <a:r>
              <a:rPr sz="3450" b="1" i="1" spc="-15" dirty="0">
                <a:solidFill>
                  <a:srgbClr val="241B54"/>
                </a:solidFill>
                <a:latin typeface="Open Sans"/>
                <a:cs typeface="Open Sans"/>
              </a:rPr>
              <a:t> </a:t>
            </a:r>
            <a:r>
              <a:rPr sz="3450" b="1" i="1" dirty="0">
                <a:solidFill>
                  <a:srgbClr val="241B54"/>
                </a:solidFill>
                <a:latin typeface="Open Sans"/>
                <a:cs typeface="Open Sans"/>
              </a:rPr>
              <a:t>a</a:t>
            </a:r>
            <a:r>
              <a:rPr sz="3450" b="1" i="1" spc="-10" dirty="0">
                <a:solidFill>
                  <a:srgbClr val="241B54"/>
                </a:solidFill>
                <a:latin typeface="Open Sans"/>
                <a:cs typeface="Open Sans"/>
              </a:rPr>
              <a:t> </a:t>
            </a:r>
            <a:r>
              <a:rPr sz="3450" b="1" i="1" dirty="0">
                <a:solidFill>
                  <a:srgbClr val="241B54"/>
                </a:solidFill>
                <a:latin typeface="Open Sans"/>
                <a:cs typeface="Open Sans"/>
              </a:rPr>
              <a:t>Bitcoin</a:t>
            </a:r>
            <a:r>
              <a:rPr sz="3450" b="1" i="1" spc="-10" dirty="0">
                <a:solidFill>
                  <a:srgbClr val="241B54"/>
                </a:solidFill>
                <a:latin typeface="Open Sans"/>
                <a:cs typeface="Open Sans"/>
              </a:rPr>
              <a:t> </a:t>
            </a:r>
            <a:r>
              <a:rPr sz="3450" b="1" i="1" dirty="0">
                <a:solidFill>
                  <a:srgbClr val="241B54"/>
                </a:solidFill>
                <a:latin typeface="Open Sans"/>
                <a:cs typeface="Open Sans"/>
              </a:rPr>
              <a:t>Lightning</a:t>
            </a:r>
            <a:r>
              <a:rPr sz="3450" b="1" i="1" spc="-10" dirty="0">
                <a:solidFill>
                  <a:srgbClr val="241B54"/>
                </a:solidFill>
                <a:latin typeface="Open Sans"/>
                <a:cs typeface="Open Sans"/>
              </a:rPr>
              <a:t> Wallet</a:t>
            </a:r>
            <a:endParaRPr sz="3450">
              <a:latin typeface="Open Sans"/>
              <a:cs typeface="Open Sans"/>
            </a:endParaRPr>
          </a:p>
          <a:p>
            <a:pPr marL="12700" marR="479425">
              <a:lnSpc>
                <a:spcPct val="101800"/>
              </a:lnSpc>
              <a:spcBef>
                <a:spcPts val="1100"/>
              </a:spcBef>
            </a:pPr>
            <a:r>
              <a:rPr sz="1700" dirty="0">
                <a:solidFill>
                  <a:srgbClr val="57585B"/>
                </a:solidFill>
                <a:latin typeface="Open Sans"/>
                <a:cs typeface="Open Sans"/>
              </a:rPr>
              <a:t>Setting</a:t>
            </a:r>
            <a:r>
              <a:rPr sz="1700" spc="40" dirty="0">
                <a:solidFill>
                  <a:srgbClr val="57585B"/>
                </a:solidFill>
                <a:latin typeface="Open Sans"/>
                <a:cs typeface="Open Sans"/>
              </a:rPr>
              <a:t> </a:t>
            </a:r>
            <a:r>
              <a:rPr sz="1700" dirty="0">
                <a:solidFill>
                  <a:srgbClr val="57585B"/>
                </a:solidFill>
                <a:latin typeface="Open Sans"/>
                <a:cs typeface="Open Sans"/>
              </a:rPr>
              <a:t>up</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self-custodial</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same</a:t>
            </a:r>
            <a:r>
              <a:rPr sz="1700" spc="50" dirty="0">
                <a:solidFill>
                  <a:srgbClr val="57585B"/>
                </a:solidFill>
                <a:latin typeface="Open Sans"/>
                <a:cs typeface="Open Sans"/>
              </a:rPr>
              <a:t> </a:t>
            </a: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setting</a:t>
            </a:r>
            <a:r>
              <a:rPr sz="1700" spc="45" dirty="0">
                <a:solidFill>
                  <a:srgbClr val="57585B"/>
                </a:solidFill>
                <a:latin typeface="Open Sans"/>
                <a:cs typeface="Open Sans"/>
              </a:rPr>
              <a:t> </a:t>
            </a:r>
            <a:r>
              <a:rPr sz="1700" dirty="0">
                <a:solidFill>
                  <a:srgbClr val="57585B"/>
                </a:solidFill>
                <a:latin typeface="Open Sans"/>
                <a:cs typeface="Open Sans"/>
              </a:rPr>
              <a:t>up</a:t>
            </a:r>
            <a:r>
              <a:rPr sz="1700" spc="4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self-custodial</a:t>
            </a:r>
            <a:r>
              <a:rPr sz="1700" spc="80" dirty="0">
                <a:solidFill>
                  <a:srgbClr val="57585B"/>
                </a:solidFill>
                <a:latin typeface="Open Sans"/>
                <a:cs typeface="Open Sans"/>
              </a:rPr>
              <a:t> </a:t>
            </a:r>
            <a:r>
              <a:rPr sz="1700" dirty="0">
                <a:solidFill>
                  <a:srgbClr val="57585B"/>
                </a:solidFill>
                <a:latin typeface="Open Sans"/>
                <a:cs typeface="Open Sans"/>
              </a:rPr>
              <a:t>on-chain</a:t>
            </a:r>
            <a:r>
              <a:rPr sz="1700" spc="80" dirty="0">
                <a:solidFill>
                  <a:srgbClr val="57585B"/>
                </a:solidFill>
                <a:latin typeface="Open Sans"/>
                <a:cs typeface="Open Sans"/>
              </a:rPr>
              <a:t> </a:t>
            </a:r>
            <a:r>
              <a:rPr sz="1700" dirty="0">
                <a:solidFill>
                  <a:srgbClr val="57585B"/>
                </a:solidFill>
                <a:latin typeface="Open Sans"/>
                <a:cs typeface="Open Sans"/>
              </a:rPr>
              <a:t>Bitcoin</a:t>
            </a:r>
            <a:r>
              <a:rPr sz="1700" spc="80" dirty="0">
                <a:solidFill>
                  <a:srgbClr val="57585B"/>
                </a:solidFill>
                <a:latin typeface="Open Sans"/>
                <a:cs typeface="Open Sans"/>
              </a:rPr>
              <a:t> </a:t>
            </a:r>
            <a:r>
              <a:rPr sz="1700" spc="-10" dirty="0">
                <a:solidFill>
                  <a:srgbClr val="57585B"/>
                </a:solidFill>
                <a:latin typeface="Open Sans"/>
                <a:cs typeface="Open Sans"/>
              </a:rPr>
              <a:t>wallet.</a:t>
            </a:r>
            <a:endParaRPr sz="1700">
              <a:latin typeface="Open Sans"/>
              <a:cs typeface="Open Sans"/>
            </a:endParaRPr>
          </a:p>
        </p:txBody>
      </p:sp>
      <p:pic>
        <p:nvPicPr>
          <p:cNvPr id="9" name="object 9"/>
          <p:cNvPicPr/>
          <p:nvPr/>
        </p:nvPicPr>
        <p:blipFill>
          <a:blip r:embed="rId5" cstate="print"/>
          <a:stretch>
            <a:fillRect/>
          </a:stretch>
        </p:blipFill>
        <p:spPr>
          <a:xfrm>
            <a:off x="1129599" y="3779099"/>
            <a:ext cx="8027776" cy="468446"/>
          </a:xfrm>
          <a:prstGeom prst="rect">
            <a:avLst/>
          </a:prstGeom>
        </p:spPr>
      </p:pic>
      <p:sp>
        <p:nvSpPr>
          <p:cNvPr id="10" name="object 10"/>
          <p:cNvSpPr txBox="1"/>
          <p:nvPr/>
        </p:nvSpPr>
        <p:spPr>
          <a:xfrm>
            <a:off x="1316862" y="3866752"/>
            <a:ext cx="7456805" cy="278281"/>
          </a:xfrm>
          <a:prstGeom prst="rect">
            <a:avLst/>
          </a:prstGeom>
        </p:spPr>
        <p:txBody>
          <a:bodyPr vert="horz" wrap="square" lIns="0" tIns="16510" rIns="0" bIns="0" rtlCol="0">
            <a:spAutoFit/>
          </a:bodyPr>
          <a:lstStyle/>
          <a:p>
            <a:pPr marL="12700">
              <a:lnSpc>
                <a:spcPct val="100000"/>
              </a:lnSpc>
              <a:spcBef>
                <a:spcPts val="130"/>
              </a:spcBef>
            </a:pPr>
            <a:r>
              <a:rPr sz="1700" b="1" dirty="0">
                <a:solidFill>
                  <a:srgbClr val="FFFFFF"/>
                </a:solidFill>
                <a:latin typeface="Open Sans"/>
                <a:cs typeface="Open Sans"/>
              </a:rPr>
              <a:t>Class</a:t>
            </a:r>
            <a:r>
              <a:rPr sz="1700" b="1" spc="40" dirty="0">
                <a:solidFill>
                  <a:srgbClr val="FFFFFF"/>
                </a:solidFill>
                <a:latin typeface="Open Sans"/>
                <a:cs typeface="Open Sans"/>
              </a:rPr>
              <a:t> </a:t>
            </a:r>
            <a:r>
              <a:rPr sz="1700" b="1" dirty="0">
                <a:solidFill>
                  <a:srgbClr val="FFFFFF"/>
                </a:solidFill>
                <a:latin typeface="Open Sans"/>
                <a:cs typeface="Open Sans"/>
              </a:rPr>
              <a:t>Exercise</a:t>
            </a:r>
            <a:r>
              <a:rPr sz="1700" b="1" spc="45" dirty="0">
                <a:solidFill>
                  <a:srgbClr val="FFFFFF"/>
                </a:solidFill>
                <a:latin typeface="Open Sans"/>
                <a:cs typeface="Open Sans"/>
              </a:rPr>
              <a:t> </a:t>
            </a:r>
            <a:r>
              <a:rPr lang="en-US" sz="1700" spc="40" dirty="0">
                <a:solidFill>
                  <a:srgbClr val="FFFFFF"/>
                </a:solidFill>
                <a:latin typeface="Open Sans"/>
                <a:cs typeface="Open Sans"/>
              </a:rPr>
              <a:t>—</a:t>
            </a:r>
            <a:r>
              <a:rPr sz="1700" spc="40" dirty="0">
                <a:solidFill>
                  <a:srgbClr val="FFFFFF"/>
                </a:solidFill>
                <a:latin typeface="Open Sans"/>
                <a:cs typeface="Open Sans"/>
              </a:rPr>
              <a:t> </a:t>
            </a:r>
            <a:r>
              <a:rPr sz="1700" dirty="0">
                <a:solidFill>
                  <a:srgbClr val="FFFFFF"/>
                </a:solidFill>
                <a:latin typeface="Open Sans"/>
                <a:cs typeface="Open Sans"/>
              </a:rPr>
              <a:t>Option</a:t>
            </a:r>
            <a:r>
              <a:rPr sz="1700" spc="45" dirty="0">
                <a:solidFill>
                  <a:srgbClr val="FFFFFF"/>
                </a:solidFill>
                <a:latin typeface="Open Sans"/>
                <a:cs typeface="Open Sans"/>
              </a:rPr>
              <a:t> </a:t>
            </a:r>
            <a:r>
              <a:rPr sz="1700" dirty="0">
                <a:solidFill>
                  <a:srgbClr val="FFFFFF"/>
                </a:solidFill>
                <a:latin typeface="Open Sans"/>
                <a:cs typeface="Open Sans"/>
              </a:rPr>
              <a:t>1:</a:t>
            </a:r>
            <a:r>
              <a:rPr sz="1700" spc="40" dirty="0">
                <a:solidFill>
                  <a:srgbClr val="FFFFFF"/>
                </a:solidFill>
                <a:latin typeface="Open Sans"/>
                <a:cs typeface="Open Sans"/>
              </a:rPr>
              <a:t> </a:t>
            </a:r>
            <a:r>
              <a:rPr sz="1700" dirty="0">
                <a:solidFill>
                  <a:srgbClr val="FFFFFF"/>
                </a:solidFill>
                <a:latin typeface="Open Sans"/>
                <a:cs typeface="Open Sans"/>
              </a:rPr>
              <a:t>Download</a:t>
            </a:r>
            <a:r>
              <a:rPr sz="1700" spc="50" dirty="0">
                <a:solidFill>
                  <a:srgbClr val="FFFFFF"/>
                </a:solidFill>
                <a:latin typeface="Open Sans"/>
                <a:cs typeface="Open Sans"/>
              </a:rPr>
              <a:t> </a:t>
            </a:r>
            <a:r>
              <a:rPr sz="1700" dirty="0">
                <a:solidFill>
                  <a:srgbClr val="FFFFFF"/>
                </a:solidFill>
                <a:latin typeface="Open Sans"/>
                <a:cs typeface="Open Sans"/>
              </a:rPr>
              <a:t>a</a:t>
            </a:r>
            <a:r>
              <a:rPr sz="1700" spc="45" dirty="0">
                <a:solidFill>
                  <a:srgbClr val="FFFFFF"/>
                </a:solidFill>
                <a:latin typeface="Open Sans"/>
                <a:cs typeface="Open Sans"/>
              </a:rPr>
              <a:t> </a:t>
            </a:r>
            <a:r>
              <a:rPr sz="1700" dirty="0">
                <a:solidFill>
                  <a:srgbClr val="FFFFFF"/>
                </a:solidFill>
                <a:latin typeface="Open Sans"/>
                <a:cs typeface="Open Sans"/>
              </a:rPr>
              <a:t>new</a:t>
            </a:r>
            <a:r>
              <a:rPr sz="1700" spc="40" dirty="0">
                <a:solidFill>
                  <a:srgbClr val="FFFFFF"/>
                </a:solidFill>
                <a:latin typeface="Open Sans"/>
                <a:cs typeface="Open Sans"/>
              </a:rPr>
              <a:t> </a:t>
            </a:r>
            <a:r>
              <a:rPr sz="1700" dirty="0">
                <a:solidFill>
                  <a:srgbClr val="FFFFFF"/>
                </a:solidFill>
                <a:latin typeface="Open Sans"/>
                <a:cs typeface="Open Sans"/>
              </a:rPr>
              <a:t>self-custodial</a:t>
            </a:r>
            <a:r>
              <a:rPr sz="1700" spc="50" dirty="0">
                <a:solidFill>
                  <a:srgbClr val="FFFFFF"/>
                </a:solidFill>
                <a:latin typeface="Open Sans"/>
                <a:cs typeface="Open Sans"/>
              </a:rPr>
              <a:t> </a:t>
            </a:r>
            <a:r>
              <a:rPr sz="1700" dirty="0">
                <a:solidFill>
                  <a:srgbClr val="FFFFFF"/>
                </a:solidFill>
                <a:latin typeface="Open Sans"/>
                <a:cs typeface="Open Sans"/>
              </a:rPr>
              <a:t>lightning</a:t>
            </a:r>
            <a:r>
              <a:rPr sz="1700" spc="40" dirty="0">
                <a:solidFill>
                  <a:srgbClr val="FFFFFF"/>
                </a:solidFill>
                <a:latin typeface="Open Sans"/>
                <a:cs typeface="Open Sans"/>
              </a:rPr>
              <a:t> </a:t>
            </a:r>
            <a:r>
              <a:rPr sz="1700" spc="-10" dirty="0">
                <a:solidFill>
                  <a:srgbClr val="FFFFFF"/>
                </a:solidFill>
                <a:latin typeface="Open Sans"/>
                <a:cs typeface="Open Sans"/>
              </a:rPr>
              <a:t>wallet</a:t>
            </a:r>
            <a:endParaRPr sz="1700" dirty="0">
              <a:latin typeface="Open Sans"/>
              <a:cs typeface="Open Sans"/>
            </a:endParaRPr>
          </a:p>
        </p:txBody>
      </p:sp>
      <p:sp>
        <p:nvSpPr>
          <p:cNvPr id="11" name="object 11"/>
          <p:cNvSpPr txBox="1"/>
          <p:nvPr/>
        </p:nvSpPr>
        <p:spPr>
          <a:xfrm>
            <a:off x="1131816" y="4602250"/>
            <a:ext cx="6668770" cy="352425"/>
          </a:xfrm>
          <a:prstGeom prst="rect">
            <a:avLst/>
          </a:prstGeom>
        </p:spPr>
        <p:txBody>
          <a:bodyPr vert="horz" wrap="square" lIns="0" tIns="11430" rIns="0" bIns="0" rtlCol="0">
            <a:spAutoFit/>
          </a:bodyPr>
          <a:lstStyle/>
          <a:p>
            <a:pPr marL="12700">
              <a:lnSpc>
                <a:spcPct val="100000"/>
              </a:lnSpc>
              <a:spcBef>
                <a:spcPts val="90"/>
              </a:spcBef>
            </a:pPr>
            <a:r>
              <a:rPr sz="2150" b="1" dirty="0">
                <a:solidFill>
                  <a:srgbClr val="241B54"/>
                </a:solidFill>
                <a:latin typeface="Open Sans"/>
                <a:cs typeface="Open Sans"/>
              </a:rPr>
              <a:t>How</a:t>
            </a:r>
            <a:r>
              <a:rPr sz="2150" b="1" spc="-65" dirty="0">
                <a:solidFill>
                  <a:srgbClr val="241B54"/>
                </a:solidFill>
                <a:latin typeface="Open Sans"/>
                <a:cs typeface="Open Sans"/>
              </a:rPr>
              <a:t> </a:t>
            </a:r>
            <a:r>
              <a:rPr sz="2150" b="1" dirty="0">
                <a:solidFill>
                  <a:srgbClr val="241B54"/>
                </a:solidFill>
                <a:latin typeface="Open Sans"/>
                <a:cs typeface="Open Sans"/>
              </a:rPr>
              <a:t>to</a:t>
            </a:r>
            <a:r>
              <a:rPr sz="2150" b="1" spc="-60" dirty="0">
                <a:solidFill>
                  <a:srgbClr val="241B54"/>
                </a:solidFill>
                <a:latin typeface="Open Sans"/>
                <a:cs typeface="Open Sans"/>
              </a:rPr>
              <a:t> </a:t>
            </a:r>
            <a:r>
              <a:rPr lang="en-US" sz="2150" b="1" spc="-60" dirty="0">
                <a:solidFill>
                  <a:srgbClr val="241B54"/>
                </a:solidFill>
                <a:latin typeface="Open Sans"/>
                <a:cs typeface="Open Sans"/>
              </a:rPr>
              <a:t>C</a:t>
            </a:r>
            <a:r>
              <a:rPr sz="2150" b="1" dirty="0">
                <a:solidFill>
                  <a:srgbClr val="241B54"/>
                </a:solidFill>
                <a:latin typeface="Open Sans"/>
                <a:cs typeface="Open Sans"/>
              </a:rPr>
              <a:t>reate</a:t>
            </a:r>
            <a:r>
              <a:rPr sz="2150" b="1" spc="-65" dirty="0">
                <a:solidFill>
                  <a:srgbClr val="241B54"/>
                </a:solidFill>
                <a:latin typeface="Open Sans"/>
                <a:cs typeface="Open Sans"/>
              </a:rPr>
              <a:t> </a:t>
            </a:r>
            <a:r>
              <a:rPr sz="2150" b="1" dirty="0">
                <a:solidFill>
                  <a:srgbClr val="241B54"/>
                </a:solidFill>
                <a:latin typeface="Open Sans"/>
                <a:cs typeface="Open Sans"/>
              </a:rPr>
              <a:t>and</a:t>
            </a:r>
            <a:r>
              <a:rPr sz="2150" b="1" spc="-60" dirty="0">
                <a:solidFill>
                  <a:srgbClr val="241B54"/>
                </a:solidFill>
                <a:latin typeface="Open Sans"/>
                <a:cs typeface="Open Sans"/>
              </a:rPr>
              <a:t> </a:t>
            </a:r>
            <a:r>
              <a:rPr lang="en-US" sz="2150" b="1" spc="-60" dirty="0">
                <a:solidFill>
                  <a:srgbClr val="241B54"/>
                </a:solidFill>
                <a:latin typeface="Open Sans"/>
                <a:cs typeface="Open Sans"/>
              </a:rPr>
              <a:t>U</a:t>
            </a:r>
            <a:r>
              <a:rPr sz="2150" b="1" dirty="0">
                <a:solidFill>
                  <a:srgbClr val="241B54"/>
                </a:solidFill>
                <a:latin typeface="Open Sans"/>
                <a:cs typeface="Open Sans"/>
              </a:rPr>
              <a:t>se</a:t>
            </a:r>
            <a:r>
              <a:rPr sz="2150" b="1" spc="-65" dirty="0">
                <a:solidFill>
                  <a:srgbClr val="241B54"/>
                </a:solidFill>
                <a:latin typeface="Open Sans"/>
                <a:cs typeface="Open Sans"/>
              </a:rPr>
              <a:t> </a:t>
            </a:r>
            <a:r>
              <a:rPr sz="2150" b="1" dirty="0">
                <a:solidFill>
                  <a:srgbClr val="241B54"/>
                </a:solidFill>
                <a:latin typeface="Open Sans"/>
                <a:cs typeface="Open Sans"/>
              </a:rPr>
              <a:t>a</a:t>
            </a:r>
            <a:r>
              <a:rPr sz="2150" b="1" spc="-60" dirty="0">
                <a:solidFill>
                  <a:srgbClr val="241B54"/>
                </a:solidFill>
                <a:latin typeface="Open Sans"/>
                <a:cs typeface="Open Sans"/>
              </a:rPr>
              <a:t> </a:t>
            </a:r>
            <a:r>
              <a:rPr sz="2150" b="1" dirty="0">
                <a:solidFill>
                  <a:srgbClr val="241B54"/>
                </a:solidFill>
                <a:latin typeface="Open Sans"/>
                <a:cs typeface="Open Sans"/>
              </a:rPr>
              <a:t>Bitcoin</a:t>
            </a:r>
            <a:r>
              <a:rPr sz="2150" b="1" spc="-65" dirty="0">
                <a:solidFill>
                  <a:srgbClr val="241B54"/>
                </a:solidFill>
                <a:latin typeface="Open Sans"/>
                <a:cs typeface="Open Sans"/>
              </a:rPr>
              <a:t> </a:t>
            </a:r>
            <a:r>
              <a:rPr sz="2150" b="1" dirty="0">
                <a:solidFill>
                  <a:srgbClr val="241B54"/>
                </a:solidFill>
                <a:latin typeface="Open Sans"/>
                <a:cs typeface="Open Sans"/>
              </a:rPr>
              <a:t>Lightning</a:t>
            </a:r>
            <a:r>
              <a:rPr sz="2150" b="1" spc="-60" dirty="0">
                <a:solidFill>
                  <a:srgbClr val="241B54"/>
                </a:solidFill>
                <a:latin typeface="Open Sans"/>
                <a:cs typeface="Open Sans"/>
              </a:rPr>
              <a:t> </a:t>
            </a:r>
            <a:r>
              <a:rPr lang="en-US" sz="2150" b="1" spc="-10" dirty="0">
                <a:solidFill>
                  <a:srgbClr val="241B54"/>
                </a:solidFill>
                <a:latin typeface="Open Sans"/>
                <a:cs typeface="Open Sans"/>
              </a:rPr>
              <a:t>W</a:t>
            </a:r>
            <a:r>
              <a:rPr sz="2150" b="1" spc="-10" dirty="0">
                <a:solidFill>
                  <a:srgbClr val="241B54"/>
                </a:solidFill>
                <a:latin typeface="Open Sans"/>
                <a:cs typeface="Open Sans"/>
              </a:rPr>
              <a:t>allet.</a:t>
            </a:r>
            <a:endParaRPr sz="2150" dirty="0">
              <a:latin typeface="Open Sans"/>
              <a:cs typeface="Open Sans"/>
            </a:endParaRPr>
          </a:p>
        </p:txBody>
      </p:sp>
      <p:pic>
        <p:nvPicPr>
          <p:cNvPr id="12" name="object 12"/>
          <p:cNvPicPr/>
          <p:nvPr/>
        </p:nvPicPr>
        <p:blipFill>
          <a:blip r:embed="rId6" cstate="print"/>
          <a:stretch>
            <a:fillRect/>
          </a:stretch>
        </p:blipFill>
        <p:spPr>
          <a:xfrm>
            <a:off x="1145439" y="5200176"/>
            <a:ext cx="466588" cy="467507"/>
          </a:xfrm>
          <a:prstGeom prst="rect">
            <a:avLst/>
          </a:prstGeom>
        </p:spPr>
      </p:pic>
      <p:sp>
        <p:nvSpPr>
          <p:cNvPr id="13" name="object 13"/>
          <p:cNvSpPr txBox="1"/>
          <p:nvPr/>
        </p:nvSpPr>
        <p:spPr>
          <a:xfrm>
            <a:off x="1279738" y="5233262"/>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1</a:t>
            </a:r>
            <a:endParaRPr sz="2350">
              <a:latin typeface="Open Sans"/>
              <a:cs typeface="Open Sans"/>
            </a:endParaRPr>
          </a:p>
        </p:txBody>
      </p:sp>
      <p:sp>
        <p:nvSpPr>
          <p:cNvPr id="14" name="object 14"/>
          <p:cNvSpPr txBox="1"/>
          <p:nvPr/>
        </p:nvSpPr>
        <p:spPr>
          <a:xfrm>
            <a:off x="1825165" y="5271160"/>
            <a:ext cx="7359015" cy="289560"/>
          </a:xfrm>
          <a:prstGeom prst="rect">
            <a:avLst/>
          </a:prstGeom>
        </p:spPr>
        <p:txBody>
          <a:bodyPr vert="horz" wrap="square" lIns="0" tIns="16510" rIns="0" bIns="0" rtlCol="0">
            <a:spAutoFit/>
          </a:bodyPr>
          <a:lstStyle/>
          <a:p>
            <a:pPr marL="12700">
              <a:lnSpc>
                <a:spcPct val="100000"/>
              </a:lnSpc>
              <a:spcBef>
                <a:spcPts val="130"/>
              </a:spcBef>
            </a:pPr>
            <a:r>
              <a:rPr sz="1700" dirty="0">
                <a:solidFill>
                  <a:srgbClr val="57585B"/>
                </a:solidFill>
                <a:latin typeface="Open Sans"/>
                <a:cs typeface="Open Sans"/>
              </a:rPr>
              <a:t>Search</a:t>
            </a:r>
            <a:r>
              <a:rPr sz="1700" spc="30" dirty="0">
                <a:solidFill>
                  <a:srgbClr val="57585B"/>
                </a:solidFill>
                <a:latin typeface="Open Sans"/>
                <a:cs typeface="Open Sans"/>
              </a:rPr>
              <a:t> </a:t>
            </a:r>
            <a:r>
              <a:rPr sz="1700" dirty="0">
                <a:solidFill>
                  <a:srgbClr val="57585B"/>
                </a:solidFill>
                <a:latin typeface="Open Sans"/>
                <a:cs typeface="Open Sans"/>
              </a:rPr>
              <a:t>for</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app</a:t>
            </a:r>
            <a:r>
              <a:rPr sz="1700" spc="35" dirty="0">
                <a:solidFill>
                  <a:srgbClr val="57585B"/>
                </a:solidFill>
                <a:latin typeface="Open Sans"/>
                <a:cs typeface="Open Sans"/>
              </a:rPr>
              <a:t> </a:t>
            </a:r>
            <a:r>
              <a:rPr sz="1700" dirty="0">
                <a:solidFill>
                  <a:srgbClr val="57585B"/>
                </a:solidFill>
                <a:latin typeface="Open Sans"/>
                <a:cs typeface="Open Sans"/>
              </a:rPr>
              <a:t>in</a:t>
            </a:r>
            <a:r>
              <a:rPr sz="1700" spc="30"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App</a:t>
            </a:r>
            <a:r>
              <a:rPr sz="1700" spc="35" dirty="0">
                <a:solidFill>
                  <a:srgbClr val="57585B"/>
                </a:solidFill>
                <a:latin typeface="Open Sans"/>
                <a:cs typeface="Open Sans"/>
              </a:rPr>
              <a:t> </a:t>
            </a:r>
            <a:r>
              <a:rPr sz="1700" dirty="0">
                <a:solidFill>
                  <a:srgbClr val="57585B"/>
                </a:solidFill>
                <a:latin typeface="Open Sans"/>
                <a:cs typeface="Open Sans"/>
              </a:rPr>
              <a:t>Store</a:t>
            </a:r>
            <a:r>
              <a:rPr sz="1700" spc="30" dirty="0">
                <a:solidFill>
                  <a:srgbClr val="57585B"/>
                </a:solidFill>
                <a:latin typeface="Open Sans"/>
                <a:cs typeface="Open Sans"/>
              </a:rPr>
              <a:t> </a:t>
            </a:r>
            <a:r>
              <a:rPr sz="1700" dirty="0">
                <a:solidFill>
                  <a:srgbClr val="57585B"/>
                </a:solidFill>
                <a:latin typeface="Open Sans"/>
                <a:cs typeface="Open Sans"/>
              </a:rPr>
              <a:t>(iOS)</a:t>
            </a:r>
            <a:r>
              <a:rPr sz="1700" spc="35" dirty="0">
                <a:solidFill>
                  <a:srgbClr val="57585B"/>
                </a:solidFill>
                <a:latin typeface="Open Sans"/>
                <a:cs typeface="Open Sans"/>
              </a:rPr>
              <a:t> </a:t>
            </a:r>
            <a:r>
              <a:rPr sz="1700" dirty="0">
                <a:solidFill>
                  <a:srgbClr val="57585B"/>
                </a:solidFill>
                <a:latin typeface="Open Sans"/>
                <a:cs typeface="Open Sans"/>
              </a:rPr>
              <a:t>or</a:t>
            </a:r>
            <a:r>
              <a:rPr sz="1700" spc="30" dirty="0">
                <a:solidFill>
                  <a:srgbClr val="57585B"/>
                </a:solidFill>
                <a:latin typeface="Open Sans"/>
                <a:cs typeface="Open Sans"/>
              </a:rPr>
              <a:t> </a:t>
            </a:r>
            <a:r>
              <a:rPr sz="1700" dirty="0">
                <a:solidFill>
                  <a:srgbClr val="57585B"/>
                </a:solidFill>
                <a:latin typeface="Open Sans"/>
                <a:cs typeface="Open Sans"/>
              </a:rPr>
              <a:t>Google</a:t>
            </a:r>
            <a:r>
              <a:rPr sz="1700" spc="40" dirty="0">
                <a:solidFill>
                  <a:srgbClr val="57585B"/>
                </a:solidFill>
                <a:latin typeface="Open Sans"/>
                <a:cs typeface="Open Sans"/>
              </a:rPr>
              <a:t> </a:t>
            </a:r>
            <a:r>
              <a:rPr sz="1700" dirty="0">
                <a:solidFill>
                  <a:srgbClr val="57585B"/>
                </a:solidFill>
                <a:latin typeface="Open Sans"/>
                <a:cs typeface="Open Sans"/>
              </a:rPr>
              <a:t>Play</a:t>
            </a:r>
            <a:r>
              <a:rPr sz="1700" spc="30" dirty="0">
                <a:solidFill>
                  <a:srgbClr val="57585B"/>
                </a:solidFill>
                <a:latin typeface="Open Sans"/>
                <a:cs typeface="Open Sans"/>
              </a:rPr>
              <a:t> </a:t>
            </a:r>
            <a:r>
              <a:rPr sz="1700" dirty="0">
                <a:solidFill>
                  <a:srgbClr val="57585B"/>
                </a:solidFill>
                <a:latin typeface="Open Sans"/>
                <a:cs typeface="Open Sans"/>
              </a:rPr>
              <a:t>Store</a:t>
            </a:r>
            <a:r>
              <a:rPr sz="1700" spc="35" dirty="0">
                <a:solidFill>
                  <a:srgbClr val="57585B"/>
                </a:solidFill>
                <a:latin typeface="Open Sans"/>
                <a:cs typeface="Open Sans"/>
              </a:rPr>
              <a:t> </a:t>
            </a:r>
            <a:r>
              <a:rPr sz="1700" spc="-10" dirty="0">
                <a:solidFill>
                  <a:srgbClr val="57585B"/>
                </a:solidFill>
                <a:latin typeface="Open Sans"/>
                <a:cs typeface="Open Sans"/>
              </a:rPr>
              <a:t>(Android).</a:t>
            </a:r>
            <a:endParaRPr sz="1700">
              <a:latin typeface="Open Sans"/>
              <a:cs typeface="Open Sans"/>
            </a:endParaRPr>
          </a:p>
        </p:txBody>
      </p:sp>
      <p:pic>
        <p:nvPicPr>
          <p:cNvPr id="15" name="object 15"/>
          <p:cNvPicPr/>
          <p:nvPr/>
        </p:nvPicPr>
        <p:blipFill>
          <a:blip r:embed="rId7" cstate="print"/>
          <a:stretch>
            <a:fillRect/>
          </a:stretch>
        </p:blipFill>
        <p:spPr>
          <a:xfrm>
            <a:off x="1145439" y="8006447"/>
            <a:ext cx="466588" cy="467501"/>
          </a:xfrm>
          <a:prstGeom prst="rect">
            <a:avLst/>
          </a:prstGeom>
        </p:spPr>
      </p:pic>
      <p:sp>
        <p:nvSpPr>
          <p:cNvPr id="16" name="object 16"/>
          <p:cNvSpPr txBox="1"/>
          <p:nvPr/>
        </p:nvSpPr>
        <p:spPr>
          <a:xfrm>
            <a:off x="1279738" y="8039530"/>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3</a:t>
            </a:r>
            <a:endParaRPr sz="2350">
              <a:latin typeface="Open Sans"/>
              <a:cs typeface="Open Sans"/>
            </a:endParaRPr>
          </a:p>
        </p:txBody>
      </p:sp>
      <p:sp>
        <p:nvSpPr>
          <p:cNvPr id="17" name="object 17"/>
          <p:cNvSpPr txBox="1"/>
          <p:nvPr/>
        </p:nvSpPr>
        <p:spPr>
          <a:xfrm>
            <a:off x="1825165" y="8088462"/>
            <a:ext cx="7608570"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must</a:t>
            </a:r>
            <a:r>
              <a:rPr sz="1700" spc="45" dirty="0">
                <a:solidFill>
                  <a:srgbClr val="57585B"/>
                </a:solidFill>
                <a:latin typeface="Open Sans"/>
                <a:cs typeface="Open Sans"/>
              </a:rPr>
              <a:t> </a:t>
            </a:r>
            <a:r>
              <a:rPr sz="1700" dirty="0">
                <a:solidFill>
                  <a:srgbClr val="57585B"/>
                </a:solidFill>
                <a:latin typeface="Open Sans"/>
                <a:cs typeface="Open Sans"/>
              </a:rPr>
              <a:t>then</a:t>
            </a:r>
            <a:r>
              <a:rPr sz="1700" spc="40" dirty="0">
                <a:solidFill>
                  <a:srgbClr val="57585B"/>
                </a:solidFill>
                <a:latin typeface="Open Sans"/>
                <a:cs typeface="Open Sans"/>
              </a:rPr>
              <a:t> </a:t>
            </a:r>
            <a:r>
              <a:rPr sz="1700" dirty="0">
                <a:solidFill>
                  <a:srgbClr val="57585B"/>
                </a:solidFill>
                <a:latin typeface="Open Sans"/>
                <a:cs typeface="Open Sans"/>
              </a:rPr>
              <a:t>confirm</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have</a:t>
            </a:r>
            <a:r>
              <a:rPr sz="1700" spc="50" dirty="0">
                <a:solidFill>
                  <a:srgbClr val="57585B"/>
                </a:solidFill>
                <a:latin typeface="Open Sans"/>
                <a:cs typeface="Open Sans"/>
              </a:rPr>
              <a:t> </a:t>
            </a:r>
            <a:r>
              <a:rPr sz="1700" dirty="0">
                <a:solidFill>
                  <a:srgbClr val="57585B"/>
                </a:solidFill>
                <a:latin typeface="Open Sans"/>
                <a:cs typeface="Open Sans"/>
              </a:rPr>
              <a:t>actually</a:t>
            </a:r>
            <a:r>
              <a:rPr sz="1700" spc="45" dirty="0">
                <a:solidFill>
                  <a:srgbClr val="57585B"/>
                </a:solidFill>
                <a:latin typeface="Open Sans"/>
                <a:cs typeface="Open Sans"/>
              </a:rPr>
              <a:t> </a:t>
            </a:r>
            <a:r>
              <a:rPr sz="1700" dirty="0">
                <a:solidFill>
                  <a:srgbClr val="57585B"/>
                </a:solidFill>
                <a:latin typeface="Open Sans"/>
                <a:cs typeface="Open Sans"/>
              </a:rPr>
              <a:t>saved</a:t>
            </a:r>
            <a:r>
              <a:rPr sz="1700" spc="40" dirty="0">
                <a:solidFill>
                  <a:srgbClr val="57585B"/>
                </a:solidFill>
                <a:latin typeface="Open Sans"/>
                <a:cs typeface="Open Sans"/>
              </a:rPr>
              <a:t> </a:t>
            </a:r>
            <a:r>
              <a:rPr sz="1700" dirty="0">
                <a:solidFill>
                  <a:srgbClr val="57585B"/>
                </a:solidFill>
                <a:latin typeface="Open Sans"/>
                <a:cs typeface="Open Sans"/>
              </a:rPr>
              <a:t>your</a:t>
            </a:r>
            <a:r>
              <a:rPr sz="1700" spc="45" dirty="0">
                <a:solidFill>
                  <a:srgbClr val="57585B"/>
                </a:solidFill>
                <a:latin typeface="Open Sans"/>
                <a:cs typeface="Open Sans"/>
              </a:rPr>
              <a:t> </a:t>
            </a:r>
            <a:r>
              <a:rPr sz="1700" dirty="0">
                <a:solidFill>
                  <a:srgbClr val="57585B"/>
                </a:solidFill>
                <a:latin typeface="Open Sans"/>
                <a:cs typeface="Open Sans"/>
              </a:rPr>
              <a:t>recovery</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spc="-20" dirty="0">
                <a:solidFill>
                  <a:srgbClr val="57585B"/>
                </a:solidFill>
                <a:latin typeface="Open Sans"/>
                <a:cs typeface="Open Sans"/>
              </a:rPr>
              <a:t>seed </a:t>
            </a:r>
            <a:r>
              <a:rPr sz="1700" dirty="0">
                <a:solidFill>
                  <a:srgbClr val="57585B"/>
                </a:solidFill>
                <a:latin typeface="Open Sans"/>
                <a:cs typeface="Open Sans"/>
              </a:rPr>
              <a:t>phrase.</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do</a:t>
            </a:r>
            <a:r>
              <a:rPr sz="1700" spc="5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must</a:t>
            </a:r>
            <a:r>
              <a:rPr sz="1700" spc="45" dirty="0">
                <a:solidFill>
                  <a:srgbClr val="57585B"/>
                </a:solidFill>
                <a:latin typeface="Open Sans"/>
                <a:cs typeface="Open Sans"/>
              </a:rPr>
              <a:t> </a:t>
            </a:r>
            <a:r>
              <a:rPr sz="1700" dirty="0">
                <a:solidFill>
                  <a:srgbClr val="57585B"/>
                </a:solidFill>
                <a:latin typeface="Open Sans"/>
                <a:cs typeface="Open Sans"/>
              </a:rPr>
              <a:t>enter,</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same</a:t>
            </a:r>
            <a:r>
              <a:rPr sz="1700" spc="55" dirty="0">
                <a:solidFill>
                  <a:srgbClr val="57585B"/>
                </a:solidFill>
                <a:latin typeface="Open Sans"/>
                <a:cs typeface="Open Sans"/>
              </a:rPr>
              <a:t> </a:t>
            </a:r>
            <a:r>
              <a:rPr sz="1700" dirty="0">
                <a:solidFill>
                  <a:srgbClr val="57585B"/>
                </a:solidFill>
                <a:latin typeface="Open Sans"/>
                <a:cs typeface="Open Sans"/>
              </a:rPr>
              <a:t>order,</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words</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spc="-20" dirty="0">
                <a:solidFill>
                  <a:srgbClr val="57585B"/>
                </a:solidFill>
                <a:latin typeface="Open Sans"/>
                <a:cs typeface="Open Sans"/>
              </a:rPr>
              <a:t>your </a:t>
            </a:r>
            <a:r>
              <a:rPr sz="1700" dirty="0">
                <a:solidFill>
                  <a:srgbClr val="57585B"/>
                </a:solidFill>
                <a:latin typeface="Open Sans"/>
                <a:cs typeface="Open Sans"/>
              </a:rPr>
              <a:t>seed</a:t>
            </a:r>
            <a:r>
              <a:rPr sz="1700" spc="40" dirty="0">
                <a:solidFill>
                  <a:srgbClr val="57585B"/>
                </a:solidFill>
                <a:latin typeface="Open Sans"/>
                <a:cs typeface="Open Sans"/>
              </a:rPr>
              <a:t> </a:t>
            </a:r>
            <a:r>
              <a:rPr sz="1700" spc="-10" dirty="0">
                <a:solidFill>
                  <a:srgbClr val="57585B"/>
                </a:solidFill>
                <a:latin typeface="Open Sans"/>
                <a:cs typeface="Open Sans"/>
              </a:rPr>
              <a:t>phrase.</a:t>
            </a:r>
            <a:endParaRPr sz="1700">
              <a:latin typeface="Open Sans"/>
              <a:cs typeface="Open Sans"/>
            </a:endParaRPr>
          </a:p>
        </p:txBody>
      </p:sp>
      <p:pic>
        <p:nvPicPr>
          <p:cNvPr id="18" name="object 18"/>
          <p:cNvPicPr/>
          <p:nvPr/>
        </p:nvPicPr>
        <p:blipFill>
          <a:blip r:embed="rId8" cstate="print"/>
          <a:stretch>
            <a:fillRect/>
          </a:stretch>
        </p:blipFill>
        <p:spPr>
          <a:xfrm>
            <a:off x="1145439" y="9133020"/>
            <a:ext cx="466587" cy="467507"/>
          </a:xfrm>
          <a:prstGeom prst="rect">
            <a:avLst/>
          </a:prstGeom>
        </p:spPr>
      </p:pic>
      <p:sp>
        <p:nvSpPr>
          <p:cNvPr id="19" name="object 19"/>
          <p:cNvSpPr txBox="1"/>
          <p:nvPr/>
        </p:nvSpPr>
        <p:spPr>
          <a:xfrm>
            <a:off x="1279738" y="9166102"/>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4</a:t>
            </a:r>
            <a:endParaRPr sz="2350">
              <a:latin typeface="Open Sans"/>
              <a:cs typeface="Open Sans"/>
            </a:endParaRPr>
          </a:p>
        </p:txBody>
      </p:sp>
      <p:sp>
        <p:nvSpPr>
          <p:cNvPr id="20" name="object 20"/>
          <p:cNvSpPr txBox="1"/>
          <p:nvPr/>
        </p:nvSpPr>
        <p:spPr>
          <a:xfrm>
            <a:off x="1825165" y="9215484"/>
            <a:ext cx="7459345"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an</a:t>
            </a:r>
            <a:r>
              <a:rPr sz="1700" spc="45" dirty="0">
                <a:solidFill>
                  <a:srgbClr val="57585B"/>
                </a:solidFill>
                <a:latin typeface="Open Sans"/>
                <a:cs typeface="Open Sans"/>
              </a:rPr>
              <a:t> </a:t>
            </a:r>
            <a:r>
              <a:rPr sz="1700" dirty="0">
                <a:solidFill>
                  <a:srgbClr val="57585B"/>
                </a:solidFill>
                <a:latin typeface="Open Sans"/>
                <a:cs typeface="Open Sans"/>
              </a:rPr>
              <a:t>additional</a:t>
            </a:r>
            <a:r>
              <a:rPr sz="1700" spc="50" dirty="0">
                <a:solidFill>
                  <a:srgbClr val="57585B"/>
                </a:solidFill>
                <a:latin typeface="Open Sans"/>
                <a:cs typeface="Open Sans"/>
              </a:rPr>
              <a:t> </a:t>
            </a:r>
            <a:r>
              <a:rPr sz="1700" dirty="0">
                <a:solidFill>
                  <a:srgbClr val="57585B"/>
                </a:solidFill>
                <a:latin typeface="Open Sans"/>
                <a:cs typeface="Open Sans"/>
              </a:rPr>
              <a:t>measure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security,</a:t>
            </a:r>
            <a:r>
              <a:rPr sz="1700" spc="45" dirty="0">
                <a:solidFill>
                  <a:srgbClr val="57585B"/>
                </a:solidFill>
                <a:latin typeface="Open Sans"/>
                <a:cs typeface="Open Sans"/>
              </a:rPr>
              <a:t> </a:t>
            </a:r>
            <a:r>
              <a:rPr sz="1700" dirty="0">
                <a:solidFill>
                  <a:srgbClr val="57585B"/>
                </a:solidFill>
                <a:latin typeface="Open Sans"/>
                <a:cs typeface="Open Sans"/>
              </a:rPr>
              <a:t>some</a:t>
            </a:r>
            <a:r>
              <a:rPr sz="1700" spc="50" dirty="0">
                <a:solidFill>
                  <a:srgbClr val="57585B"/>
                </a:solidFill>
                <a:latin typeface="Open Sans"/>
                <a:cs typeface="Open Sans"/>
              </a:rPr>
              <a:t> </a:t>
            </a:r>
            <a:r>
              <a:rPr sz="1700" dirty="0">
                <a:solidFill>
                  <a:srgbClr val="57585B"/>
                </a:solidFill>
                <a:latin typeface="Open Sans"/>
                <a:cs typeface="Open Sans"/>
              </a:rPr>
              <a:t>wallets</a:t>
            </a:r>
            <a:r>
              <a:rPr sz="1700" spc="45" dirty="0">
                <a:solidFill>
                  <a:srgbClr val="57585B"/>
                </a:solidFill>
                <a:latin typeface="Open Sans"/>
                <a:cs typeface="Open Sans"/>
              </a:rPr>
              <a:t> </a:t>
            </a:r>
            <a:r>
              <a:rPr sz="1700" dirty="0">
                <a:solidFill>
                  <a:srgbClr val="57585B"/>
                </a:solidFill>
                <a:latin typeface="Open Sans"/>
                <a:cs typeface="Open Sans"/>
              </a:rPr>
              <a:t>allow</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choose</a:t>
            </a:r>
            <a:r>
              <a:rPr sz="1700" spc="45"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secure</a:t>
            </a:r>
            <a:r>
              <a:rPr sz="1700" spc="50" dirty="0">
                <a:solidFill>
                  <a:srgbClr val="57585B"/>
                </a:solidFill>
                <a:latin typeface="Open Sans"/>
                <a:cs typeface="Open Sans"/>
              </a:rPr>
              <a:t> </a:t>
            </a:r>
            <a:r>
              <a:rPr sz="1700" dirty="0">
                <a:solidFill>
                  <a:srgbClr val="57585B"/>
                </a:solidFill>
                <a:latin typeface="Open Sans"/>
                <a:cs typeface="Open Sans"/>
              </a:rPr>
              <a:t>password.</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dirty="0">
                <a:solidFill>
                  <a:srgbClr val="57585B"/>
                </a:solidFill>
                <a:latin typeface="Open Sans"/>
                <a:cs typeface="Open Sans"/>
              </a:rPr>
              <a:t>private</a:t>
            </a:r>
            <a:r>
              <a:rPr sz="1700" spc="50" dirty="0">
                <a:solidFill>
                  <a:srgbClr val="57585B"/>
                </a:solidFill>
                <a:latin typeface="Open Sans"/>
                <a:cs typeface="Open Sans"/>
              </a:rPr>
              <a:t> </a:t>
            </a:r>
            <a:r>
              <a:rPr sz="1700" dirty="0">
                <a:solidFill>
                  <a:srgbClr val="57585B"/>
                </a:solidFill>
                <a:latin typeface="Open Sans"/>
                <a:cs typeface="Open Sans"/>
              </a:rPr>
              <a:t>key</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first</a:t>
            </a:r>
            <a:r>
              <a:rPr sz="1700" spc="55" dirty="0">
                <a:solidFill>
                  <a:srgbClr val="57585B"/>
                </a:solidFill>
                <a:latin typeface="Open Sans"/>
                <a:cs typeface="Open Sans"/>
              </a:rPr>
              <a:t> </a:t>
            </a:r>
            <a:r>
              <a:rPr sz="1700" dirty="0">
                <a:solidFill>
                  <a:srgbClr val="57585B"/>
                </a:solidFill>
                <a:latin typeface="Open Sans"/>
                <a:cs typeface="Open Sans"/>
              </a:rPr>
              <a:t>Bitcoin</a:t>
            </a:r>
            <a:r>
              <a:rPr sz="1700" spc="55" dirty="0">
                <a:solidFill>
                  <a:srgbClr val="57585B"/>
                </a:solidFill>
                <a:latin typeface="Open Sans"/>
                <a:cs typeface="Open Sans"/>
              </a:rPr>
              <a:t> </a:t>
            </a:r>
            <a:r>
              <a:rPr sz="1700" dirty="0">
                <a:solidFill>
                  <a:srgbClr val="57585B"/>
                </a:solidFill>
                <a:latin typeface="Open Sans"/>
                <a:cs typeface="Open Sans"/>
              </a:rPr>
              <a:t>address</a:t>
            </a:r>
            <a:r>
              <a:rPr sz="1700" spc="50" dirty="0">
                <a:solidFill>
                  <a:srgbClr val="57585B"/>
                </a:solidFill>
                <a:latin typeface="Open Sans"/>
                <a:cs typeface="Open Sans"/>
              </a:rPr>
              <a:t> </a:t>
            </a:r>
            <a:r>
              <a:rPr sz="1700" spc="-25" dirty="0">
                <a:solidFill>
                  <a:srgbClr val="57585B"/>
                </a:solidFill>
                <a:latin typeface="Open Sans"/>
                <a:cs typeface="Open Sans"/>
              </a:rPr>
              <a:t>are </a:t>
            </a:r>
            <a:r>
              <a:rPr sz="1700" dirty="0">
                <a:solidFill>
                  <a:srgbClr val="57585B"/>
                </a:solidFill>
                <a:latin typeface="Open Sans"/>
                <a:cs typeface="Open Sans"/>
              </a:rPr>
              <a:t>automatically</a:t>
            </a:r>
            <a:r>
              <a:rPr sz="1700" spc="55" dirty="0">
                <a:solidFill>
                  <a:srgbClr val="57585B"/>
                </a:solidFill>
                <a:latin typeface="Open Sans"/>
                <a:cs typeface="Open Sans"/>
              </a:rPr>
              <a:t> </a:t>
            </a:r>
            <a:r>
              <a:rPr sz="1700" dirty="0">
                <a:solidFill>
                  <a:srgbClr val="57585B"/>
                </a:solidFill>
                <a:latin typeface="Open Sans"/>
                <a:cs typeface="Open Sans"/>
              </a:rPr>
              <a:t>created</a:t>
            </a:r>
            <a:r>
              <a:rPr sz="1700" spc="60"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you</a:t>
            </a:r>
            <a:r>
              <a:rPr sz="1700" spc="60" dirty="0">
                <a:solidFill>
                  <a:srgbClr val="57585B"/>
                </a:solidFill>
                <a:latin typeface="Open Sans"/>
                <a:cs typeface="Open Sans"/>
              </a:rPr>
              <a:t> </a:t>
            </a:r>
            <a:r>
              <a:rPr sz="1700" dirty="0">
                <a:solidFill>
                  <a:srgbClr val="57585B"/>
                </a:solidFill>
                <a:latin typeface="Open Sans"/>
                <a:cs typeface="Open Sans"/>
              </a:rPr>
              <a:t>by</a:t>
            </a:r>
            <a:r>
              <a:rPr sz="1700" spc="60"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spc="-10" dirty="0">
                <a:solidFill>
                  <a:srgbClr val="57585B"/>
                </a:solidFill>
                <a:latin typeface="Open Sans"/>
                <a:cs typeface="Open Sans"/>
              </a:rPr>
              <a:t>wallet.</a:t>
            </a:r>
            <a:endParaRPr sz="1700">
              <a:latin typeface="Open Sans"/>
              <a:cs typeface="Open Sans"/>
            </a:endParaRPr>
          </a:p>
        </p:txBody>
      </p:sp>
      <p:pic>
        <p:nvPicPr>
          <p:cNvPr id="21" name="object 21"/>
          <p:cNvPicPr/>
          <p:nvPr/>
        </p:nvPicPr>
        <p:blipFill>
          <a:blip r:embed="rId9" cstate="print"/>
          <a:stretch>
            <a:fillRect/>
          </a:stretch>
        </p:blipFill>
        <p:spPr>
          <a:xfrm>
            <a:off x="10332211" y="2456867"/>
            <a:ext cx="466573" cy="467501"/>
          </a:xfrm>
          <a:prstGeom prst="rect">
            <a:avLst/>
          </a:prstGeom>
        </p:spPr>
      </p:pic>
      <p:sp>
        <p:nvSpPr>
          <p:cNvPr id="22" name="object 22"/>
          <p:cNvSpPr txBox="1"/>
          <p:nvPr/>
        </p:nvSpPr>
        <p:spPr>
          <a:xfrm>
            <a:off x="10466503" y="2489951"/>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5</a:t>
            </a:r>
            <a:endParaRPr sz="2350">
              <a:latin typeface="Open Sans"/>
              <a:cs typeface="Open Sans"/>
            </a:endParaRPr>
          </a:p>
        </p:txBody>
      </p:sp>
      <p:sp>
        <p:nvSpPr>
          <p:cNvPr id="23" name="object 23"/>
          <p:cNvSpPr txBox="1"/>
          <p:nvPr/>
        </p:nvSpPr>
        <p:spPr>
          <a:xfrm>
            <a:off x="11011936" y="2391799"/>
            <a:ext cx="743077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Generate</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invoice,</a:t>
            </a:r>
            <a:r>
              <a:rPr sz="1700" spc="50" dirty="0">
                <a:solidFill>
                  <a:srgbClr val="57585B"/>
                </a:solidFill>
                <a:latin typeface="Open Sans"/>
                <a:cs typeface="Open Sans"/>
              </a:rPr>
              <a:t> </a:t>
            </a:r>
            <a:r>
              <a:rPr sz="1700" dirty="0">
                <a:solidFill>
                  <a:srgbClr val="57585B"/>
                </a:solidFill>
                <a:latin typeface="Open Sans"/>
                <a:cs typeface="Open Sans"/>
              </a:rPr>
              <a:t>address,</a:t>
            </a:r>
            <a:r>
              <a:rPr sz="1700" spc="50" dirty="0">
                <a:solidFill>
                  <a:srgbClr val="57585B"/>
                </a:solidFill>
                <a:latin typeface="Open Sans"/>
                <a:cs typeface="Open Sans"/>
              </a:rPr>
              <a:t> </a:t>
            </a:r>
            <a:r>
              <a:rPr sz="1700" dirty="0">
                <a:solidFill>
                  <a:srgbClr val="57585B"/>
                </a:solidFill>
                <a:latin typeface="Open Sans"/>
                <a:cs typeface="Open Sans"/>
              </a:rPr>
              <a:t>or</a:t>
            </a:r>
            <a:r>
              <a:rPr sz="1700" spc="50" dirty="0">
                <a:solidFill>
                  <a:srgbClr val="57585B"/>
                </a:solidFill>
                <a:latin typeface="Open Sans"/>
                <a:cs typeface="Open Sans"/>
              </a:rPr>
              <a:t> </a:t>
            </a:r>
            <a:r>
              <a:rPr sz="1700" dirty="0">
                <a:solidFill>
                  <a:srgbClr val="57585B"/>
                </a:solidFill>
                <a:latin typeface="Open Sans"/>
                <a:cs typeface="Open Sans"/>
              </a:rPr>
              <a:t>QR</a:t>
            </a:r>
            <a:r>
              <a:rPr sz="1700" spc="50" dirty="0">
                <a:solidFill>
                  <a:srgbClr val="57585B"/>
                </a:solidFill>
                <a:latin typeface="Open Sans"/>
                <a:cs typeface="Open Sans"/>
              </a:rPr>
              <a:t> </a:t>
            </a:r>
            <a:r>
              <a:rPr sz="1700" dirty="0">
                <a:solidFill>
                  <a:srgbClr val="57585B"/>
                </a:solidFill>
                <a:latin typeface="Open Sans"/>
                <a:cs typeface="Open Sans"/>
              </a:rPr>
              <a:t>code</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receive</a:t>
            </a:r>
            <a:r>
              <a:rPr sz="1700" spc="55" dirty="0">
                <a:solidFill>
                  <a:srgbClr val="57585B"/>
                </a:solidFill>
                <a:latin typeface="Open Sans"/>
                <a:cs typeface="Open Sans"/>
              </a:rPr>
              <a:t> </a:t>
            </a:r>
            <a:r>
              <a:rPr sz="1700" spc="-10" dirty="0">
                <a:solidFill>
                  <a:srgbClr val="57585B"/>
                </a:solidFill>
                <a:latin typeface="Open Sans"/>
                <a:cs typeface="Open Sans"/>
              </a:rPr>
              <a:t>bitcoins. </a:t>
            </a:r>
            <a:r>
              <a:rPr sz="1700" dirty="0">
                <a:solidFill>
                  <a:srgbClr val="57585B"/>
                </a:solidFill>
                <a:latin typeface="Open Sans"/>
                <a:cs typeface="Open Sans"/>
              </a:rPr>
              <a:t>Transfer</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self-custodial</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spc="-10" dirty="0">
                <a:solidFill>
                  <a:srgbClr val="57585B"/>
                </a:solidFill>
                <a:latin typeface="Open Sans"/>
                <a:cs typeface="Open Sans"/>
              </a:rPr>
              <a:t>cannot </a:t>
            </a:r>
            <a:r>
              <a:rPr sz="1700" dirty="0">
                <a:solidFill>
                  <a:srgbClr val="57585B"/>
                </a:solidFill>
                <a:latin typeface="Open Sans"/>
                <a:cs typeface="Open Sans"/>
              </a:rPr>
              <a:t>always</a:t>
            </a:r>
            <a:r>
              <a:rPr sz="1700" spc="40" dirty="0">
                <a:solidFill>
                  <a:srgbClr val="57585B"/>
                </a:solidFill>
                <a:latin typeface="Open Sans"/>
                <a:cs typeface="Open Sans"/>
              </a:rPr>
              <a:t> </a:t>
            </a:r>
            <a:r>
              <a:rPr sz="1700" dirty="0">
                <a:solidFill>
                  <a:srgbClr val="57585B"/>
                </a:solidFill>
                <a:latin typeface="Open Sans"/>
                <a:cs typeface="Open Sans"/>
              </a:rPr>
              <a:t>buy</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directly</a:t>
            </a:r>
            <a:r>
              <a:rPr sz="1700" spc="45" dirty="0">
                <a:solidFill>
                  <a:srgbClr val="57585B"/>
                </a:solidFill>
                <a:latin typeface="Open Sans"/>
                <a:cs typeface="Open Sans"/>
              </a:rPr>
              <a:t> </a:t>
            </a:r>
            <a:r>
              <a:rPr sz="1700" dirty="0">
                <a:solidFill>
                  <a:srgbClr val="57585B"/>
                </a:solidFill>
                <a:latin typeface="Open Sans"/>
                <a:cs typeface="Open Sans"/>
              </a:rPr>
              <a:t>with</a:t>
            </a:r>
            <a:r>
              <a:rPr sz="1700" spc="45" dirty="0">
                <a:solidFill>
                  <a:srgbClr val="57585B"/>
                </a:solidFill>
                <a:latin typeface="Open Sans"/>
                <a:cs typeface="Open Sans"/>
              </a:rPr>
              <a:t> </a:t>
            </a:r>
            <a:r>
              <a:rPr sz="1700" dirty="0">
                <a:solidFill>
                  <a:srgbClr val="57585B"/>
                </a:solidFill>
                <a:latin typeface="Open Sans"/>
                <a:cs typeface="Open Sans"/>
              </a:rPr>
              <a:t>fiat,</a:t>
            </a:r>
            <a:r>
              <a:rPr sz="1700" spc="40" dirty="0">
                <a:solidFill>
                  <a:srgbClr val="57585B"/>
                </a:solidFill>
                <a:latin typeface="Open Sans"/>
                <a:cs typeface="Open Sans"/>
              </a:rPr>
              <a:t> </a:t>
            </a:r>
            <a:r>
              <a:rPr sz="1700" dirty="0">
                <a:solidFill>
                  <a:srgbClr val="57585B"/>
                </a:solidFill>
                <a:latin typeface="Open Sans"/>
                <a:cs typeface="Open Sans"/>
              </a:rPr>
              <a:t>so</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might</a:t>
            </a:r>
            <a:r>
              <a:rPr sz="1700" spc="40" dirty="0">
                <a:solidFill>
                  <a:srgbClr val="57585B"/>
                </a:solidFill>
                <a:latin typeface="Open Sans"/>
                <a:cs typeface="Open Sans"/>
              </a:rPr>
              <a:t> </a:t>
            </a:r>
            <a:r>
              <a:rPr sz="1700" dirty="0">
                <a:solidFill>
                  <a:srgbClr val="57585B"/>
                </a:solidFill>
                <a:latin typeface="Open Sans"/>
                <a:cs typeface="Open Sans"/>
              </a:rPr>
              <a:t>need</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purchase</a:t>
            </a:r>
            <a:r>
              <a:rPr sz="1700" spc="4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transfer</a:t>
            </a:r>
            <a:r>
              <a:rPr sz="1700" spc="40" dirty="0">
                <a:solidFill>
                  <a:srgbClr val="57585B"/>
                </a:solidFill>
                <a:latin typeface="Open Sans"/>
                <a:cs typeface="Open Sans"/>
              </a:rPr>
              <a:t> </a:t>
            </a:r>
            <a:r>
              <a:rPr lang="en-US" sz="1700" spc="40" dirty="0">
                <a:solidFill>
                  <a:srgbClr val="57585B"/>
                </a:solidFill>
                <a:latin typeface="Open Sans"/>
                <a:cs typeface="Open Sans"/>
              </a:rPr>
              <a:t>them </a:t>
            </a:r>
            <a:r>
              <a:rPr sz="1700" dirty="0">
                <a:solidFill>
                  <a:srgbClr val="57585B"/>
                </a:solidFill>
                <a:latin typeface="Open Sans"/>
                <a:cs typeface="Open Sans"/>
              </a:rPr>
              <a:t>from</a:t>
            </a:r>
            <a:r>
              <a:rPr sz="1700" spc="40" dirty="0">
                <a:solidFill>
                  <a:srgbClr val="57585B"/>
                </a:solidFill>
                <a:latin typeface="Open Sans"/>
                <a:cs typeface="Open Sans"/>
              </a:rPr>
              <a:t> </a:t>
            </a:r>
            <a:r>
              <a:rPr sz="1700" dirty="0">
                <a:solidFill>
                  <a:srgbClr val="57585B"/>
                </a:solidFill>
                <a:latin typeface="Open Sans"/>
                <a:cs typeface="Open Sans"/>
              </a:rPr>
              <a:t>an</a:t>
            </a:r>
            <a:r>
              <a:rPr sz="1700" spc="40" dirty="0">
                <a:solidFill>
                  <a:srgbClr val="57585B"/>
                </a:solidFill>
                <a:latin typeface="Open Sans"/>
                <a:cs typeface="Open Sans"/>
              </a:rPr>
              <a:t> </a:t>
            </a:r>
            <a:r>
              <a:rPr sz="1700" dirty="0">
                <a:solidFill>
                  <a:srgbClr val="57585B"/>
                </a:solidFill>
                <a:latin typeface="Open Sans"/>
                <a:cs typeface="Open Sans"/>
              </a:rPr>
              <a:t>exchange</a:t>
            </a:r>
            <a:r>
              <a:rPr sz="1700" spc="40" dirty="0">
                <a:solidFill>
                  <a:srgbClr val="57585B"/>
                </a:solidFill>
                <a:latin typeface="Open Sans"/>
                <a:cs typeface="Open Sans"/>
              </a:rPr>
              <a:t> </a:t>
            </a:r>
            <a:r>
              <a:rPr sz="1700" spc="-10" dirty="0">
                <a:solidFill>
                  <a:srgbClr val="57585B"/>
                </a:solidFill>
                <a:latin typeface="Open Sans"/>
                <a:cs typeface="Open Sans"/>
              </a:rPr>
              <a:t>first.</a:t>
            </a:r>
            <a:endParaRPr sz="1700" dirty="0">
              <a:latin typeface="Open Sans"/>
              <a:cs typeface="Open Sans"/>
            </a:endParaRPr>
          </a:p>
        </p:txBody>
      </p:sp>
      <p:pic>
        <p:nvPicPr>
          <p:cNvPr id="24" name="object 24"/>
          <p:cNvPicPr/>
          <p:nvPr/>
        </p:nvPicPr>
        <p:blipFill>
          <a:blip r:embed="rId10" cstate="print"/>
          <a:stretch>
            <a:fillRect/>
          </a:stretch>
        </p:blipFill>
        <p:spPr>
          <a:xfrm>
            <a:off x="1145439" y="5989419"/>
            <a:ext cx="466586" cy="467513"/>
          </a:xfrm>
          <a:prstGeom prst="rect">
            <a:avLst/>
          </a:prstGeom>
        </p:spPr>
      </p:pic>
      <p:sp>
        <p:nvSpPr>
          <p:cNvPr id="25" name="object 25"/>
          <p:cNvSpPr txBox="1"/>
          <p:nvPr/>
        </p:nvSpPr>
        <p:spPr>
          <a:xfrm>
            <a:off x="1279738" y="6022505"/>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2</a:t>
            </a:r>
            <a:endParaRPr sz="2350">
              <a:latin typeface="Open Sans"/>
              <a:cs typeface="Open Sans"/>
            </a:endParaRPr>
          </a:p>
        </p:txBody>
      </p:sp>
      <p:sp>
        <p:nvSpPr>
          <p:cNvPr id="26" name="object 26"/>
          <p:cNvSpPr txBox="1"/>
          <p:nvPr/>
        </p:nvSpPr>
        <p:spPr>
          <a:xfrm>
            <a:off x="1825165" y="5923944"/>
            <a:ext cx="7681595"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Open</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app</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type</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12-</a:t>
            </a:r>
            <a:r>
              <a:rPr sz="1700" spc="40" dirty="0">
                <a:solidFill>
                  <a:srgbClr val="57585B"/>
                </a:solidFill>
                <a:latin typeface="Open Sans"/>
                <a:cs typeface="Open Sans"/>
              </a:rPr>
              <a:t> </a:t>
            </a:r>
            <a:r>
              <a:rPr sz="1700" dirty="0">
                <a:solidFill>
                  <a:srgbClr val="57585B"/>
                </a:solidFill>
                <a:latin typeface="Open Sans"/>
                <a:cs typeface="Open Sans"/>
              </a:rPr>
              <a:t>or</a:t>
            </a:r>
            <a:r>
              <a:rPr sz="1700" spc="35" dirty="0">
                <a:solidFill>
                  <a:srgbClr val="57585B"/>
                </a:solidFill>
                <a:latin typeface="Open Sans"/>
                <a:cs typeface="Open Sans"/>
              </a:rPr>
              <a:t> </a:t>
            </a:r>
            <a:r>
              <a:rPr sz="1700" dirty="0">
                <a:solidFill>
                  <a:srgbClr val="57585B"/>
                </a:solidFill>
                <a:latin typeface="Open Sans"/>
                <a:cs typeface="Open Sans"/>
              </a:rPr>
              <a:t>24-word</a:t>
            </a:r>
            <a:r>
              <a:rPr sz="1700" spc="40" dirty="0">
                <a:solidFill>
                  <a:srgbClr val="57585B"/>
                </a:solidFill>
                <a:latin typeface="Open Sans"/>
                <a:cs typeface="Open Sans"/>
              </a:rPr>
              <a:t> </a:t>
            </a:r>
            <a:r>
              <a:rPr sz="1700" dirty="0">
                <a:solidFill>
                  <a:srgbClr val="57585B"/>
                </a:solidFill>
                <a:latin typeface="Open Sans"/>
                <a:cs typeface="Open Sans"/>
              </a:rPr>
              <a:t>recovery</a:t>
            </a:r>
            <a:r>
              <a:rPr sz="1700" spc="40" dirty="0">
                <a:solidFill>
                  <a:srgbClr val="57585B"/>
                </a:solidFill>
                <a:latin typeface="Open Sans"/>
                <a:cs typeface="Open Sans"/>
              </a:rPr>
              <a:t> </a:t>
            </a:r>
            <a:r>
              <a:rPr sz="1700" dirty="0">
                <a:solidFill>
                  <a:srgbClr val="57585B"/>
                </a:solidFill>
                <a:latin typeface="Open Sans"/>
                <a:cs typeface="Open Sans"/>
              </a:rPr>
              <a:t>phrase</a:t>
            </a:r>
            <a:r>
              <a:rPr sz="1700" spc="40" dirty="0">
                <a:solidFill>
                  <a:srgbClr val="57585B"/>
                </a:solidFill>
                <a:latin typeface="Open Sans"/>
                <a:cs typeface="Open Sans"/>
              </a:rPr>
              <a:t> </a:t>
            </a:r>
            <a:r>
              <a:rPr sz="1700" spc="-10" dirty="0">
                <a:solidFill>
                  <a:srgbClr val="57585B"/>
                </a:solidFill>
                <a:latin typeface="Open Sans"/>
                <a:cs typeface="Open Sans"/>
              </a:rPr>
              <a:t>(sometimes </a:t>
            </a:r>
            <a:r>
              <a:rPr sz="1700" dirty="0">
                <a:solidFill>
                  <a:srgbClr val="57585B"/>
                </a:solidFill>
                <a:latin typeface="Open Sans"/>
                <a:cs typeface="Open Sans"/>
              </a:rPr>
              <a:t>called</a:t>
            </a:r>
            <a:r>
              <a:rPr sz="1700" spc="30"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seed</a:t>
            </a:r>
            <a:r>
              <a:rPr sz="1700" spc="35" dirty="0">
                <a:solidFill>
                  <a:srgbClr val="57585B"/>
                </a:solidFill>
                <a:latin typeface="Open Sans"/>
                <a:cs typeface="Open Sans"/>
              </a:rPr>
              <a:t> </a:t>
            </a:r>
            <a:r>
              <a:rPr sz="1700" dirty="0">
                <a:solidFill>
                  <a:srgbClr val="57585B"/>
                </a:solidFill>
                <a:latin typeface="Open Sans"/>
                <a:cs typeface="Open Sans"/>
              </a:rPr>
              <a:t>phrase).</a:t>
            </a:r>
            <a:r>
              <a:rPr sz="1700" spc="25" dirty="0">
                <a:solidFill>
                  <a:srgbClr val="57585B"/>
                </a:solidFill>
                <a:latin typeface="Open Sans"/>
                <a:cs typeface="Open Sans"/>
              </a:rPr>
              <a:t> </a:t>
            </a:r>
            <a:r>
              <a:rPr sz="1700" b="1" dirty="0">
                <a:solidFill>
                  <a:srgbClr val="57585B"/>
                </a:solidFill>
                <a:latin typeface="Open Sans"/>
                <a:cs typeface="Open Sans"/>
              </a:rPr>
              <a:t>Be</a:t>
            </a:r>
            <a:r>
              <a:rPr sz="1700" b="1" spc="35" dirty="0">
                <a:solidFill>
                  <a:srgbClr val="57585B"/>
                </a:solidFill>
                <a:latin typeface="Open Sans"/>
                <a:cs typeface="Open Sans"/>
              </a:rPr>
              <a:t> </a:t>
            </a:r>
            <a:r>
              <a:rPr sz="1700" b="1" dirty="0">
                <a:solidFill>
                  <a:srgbClr val="57585B"/>
                </a:solidFill>
                <a:latin typeface="Open Sans"/>
                <a:cs typeface="Open Sans"/>
              </a:rPr>
              <a:t>sure</a:t>
            </a:r>
            <a:r>
              <a:rPr sz="1700" b="1" spc="30" dirty="0">
                <a:solidFill>
                  <a:srgbClr val="57585B"/>
                </a:solidFill>
                <a:latin typeface="Open Sans"/>
                <a:cs typeface="Open Sans"/>
              </a:rPr>
              <a:t> </a:t>
            </a:r>
            <a:r>
              <a:rPr sz="1700" b="1" dirty="0">
                <a:solidFill>
                  <a:srgbClr val="57585B"/>
                </a:solidFill>
                <a:latin typeface="Open Sans"/>
                <a:cs typeface="Open Sans"/>
              </a:rPr>
              <a:t>to</a:t>
            </a:r>
            <a:r>
              <a:rPr sz="1700" b="1" spc="35" dirty="0">
                <a:solidFill>
                  <a:srgbClr val="57585B"/>
                </a:solidFill>
                <a:latin typeface="Open Sans"/>
                <a:cs typeface="Open Sans"/>
              </a:rPr>
              <a:t> </a:t>
            </a:r>
            <a:r>
              <a:rPr sz="1700" b="1" dirty="0">
                <a:solidFill>
                  <a:srgbClr val="57585B"/>
                </a:solidFill>
                <a:latin typeface="Open Sans"/>
                <a:cs typeface="Open Sans"/>
              </a:rPr>
              <a:t>write</a:t>
            </a:r>
            <a:r>
              <a:rPr sz="1700" b="1" spc="30" dirty="0">
                <a:solidFill>
                  <a:srgbClr val="57585B"/>
                </a:solidFill>
                <a:latin typeface="Open Sans"/>
                <a:cs typeface="Open Sans"/>
              </a:rPr>
              <a:t> </a:t>
            </a:r>
            <a:r>
              <a:rPr sz="1700" b="1" dirty="0">
                <a:solidFill>
                  <a:srgbClr val="57585B"/>
                </a:solidFill>
                <a:latin typeface="Open Sans"/>
                <a:cs typeface="Open Sans"/>
              </a:rPr>
              <a:t>it</a:t>
            </a:r>
            <a:r>
              <a:rPr sz="1700" b="1" spc="35" dirty="0">
                <a:solidFill>
                  <a:srgbClr val="57585B"/>
                </a:solidFill>
                <a:latin typeface="Open Sans"/>
                <a:cs typeface="Open Sans"/>
              </a:rPr>
              <a:t> </a:t>
            </a:r>
            <a:r>
              <a:rPr sz="1700" b="1" dirty="0">
                <a:solidFill>
                  <a:srgbClr val="57585B"/>
                </a:solidFill>
                <a:latin typeface="Open Sans"/>
                <a:cs typeface="Open Sans"/>
              </a:rPr>
              <a:t>down</a:t>
            </a:r>
            <a:r>
              <a:rPr sz="1700" b="1" spc="30" dirty="0">
                <a:solidFill>
                  <a:srgbClr val="57585B"/>
                </a:solidFill>
                <a:latin typeface="Open Sans"/>
                <a:cs typeface="Open Sans"/>
              </a:rPr>
              <a:t> </a:t>
            </a:r>
            <a:r>
              <a:rPr sz="1700" b="1" dirty="0">
                <a:solidFill>
                  <a:srgbClr val="57585B"/>
                </a:solidFill>
                <a:latin typeface="Open Sans"/>
                <a:cs typeface="Open Sans"/>
              </a:rPr>
              <a:t>and</a:t>
            </a:r>
            <a:r>
              <a:rPr sz="1700" b="1" spc="35" dirty="0">
                <a:solidFill>
                  <a:srgbClr val="57585B"/>
                </a:solidFill>
                <a:latin typeface="Open Sans"/>
                <a:cs typeface="Open Sans"/>
              </a:rPr>
              <a:t> </a:t>
            </a:r>
            <a:r>
              <a:rPr sz="1700" b="1" dirty="0">
                <a:solidFill>
                  <a:srgbClr val="57585B"/>
                </a:solidFill>
                <a:latin typeface="Open Sans"/>
                <a:cs typeface="Open Sans"/>
              </a:rPr>
              <a:t>keep</a:t>
            </a:r>
            <a:r>
              <a:rPr sz="1700" b="1" spc="30" dirty="0">
                <a:solidFill>
                  <a:srgbClr val="57585B"/>
                </a:solidFill>
                <a:latin typeface="Open Sans"/>
                <a:cs typeface="Open Sans"/>
              </a:rPr>
              <a:t> </a:t>
            </a:r>
            <a:r>
              <a:rPr sz="1700" b="1" dirty="0">
                <a:solidFill>
                  <a:srgbClr val="57585B"/>
                </a:solidFill>
                <a:latin typeface="Open Sans"/>
                <a:cs typeface="Open Sans"/>
              </a:rPr>
              <a:t>this</a:t>
            </a:r>
            <a:r>
              <a:rPr sz="1700" b="1" spc="35" dirty="0">
                <a:solidFill>
                  <a:srgbClr val="57585B"/>
                </a:solidFill>
                <a:latin typeface="Open Sans"/>
                <a:cs typeface="Open Sans"/>
              </a:rPr>
              <a:t> </a:t>
            </a:r>
            <a:r>
              <a:rPr sz="1700" b="1" dirty="0">
                <a:solidFill>
                  <a:srgbClr val="57585B"/>
                </a:solidFill>
                <a:latin typeface="Open Sans"/>
                <a:cs typeface="Open Sans"/>
              </a:rPr>
              <a:t>in</a:t>
            </a:r>
            <a:r>
              <a:rPr sz="1700" b="1" spc="30" dirty="0">
                <a:solidFill>
                  <a:srgbClr val="57585B"/>
                </a:solidFill>
                <a:latin typeface="Open Sans"/>
                <a:cs typeface="Open Sans"/>
              </a:rPr>
              <a:t> </a:t>
            </a:r>
            <a:r>
              <a:rPr sz="1700" b="1" dirty="0">
                <a:solidFill>
                  <a:srgbClr val="57585B"/>
                </a:solidFill>
                <a:latin typeface="Open Sans"/>
                <a:cs typeface="Open Sans"/>
              </a:rPr>
              <a:t>a</a:t>
            </a:r>
            <a:r>
              <a:rPr sz="1700" b="1" spc="35" dirty="0">
                <a:solidFill>
                  <a:srgbClr val="57585B"/>
                </a:solidFill>
                <a:latin typeface="Open Sans"/>
                <a:cs typeface="Open Sans"/>
              </a:rPr>
              <a:t> </a:t>
            </a:r>
            <a:r>
              <a:rPr sz="1700" b="1" spc="-20" dirty="0">
                <a:solidFill>
                  <a:srgbClr val="57585B"/>
                </a:solidFill>
                <a:latin typeface="Open Sans"/>
                <a:cs typeface="Open Sans"/>
              </a:rPr>
              <a:t>safe </a:t>
            </a:r>
            <a:r>
              <a:rPr sz="1700" b="1" dirty="0">
                <a:solidFill>
                  <a:srgbClr val="57585B"/>
                </a:solidFill>
                <a:latin typeface="Open Sans"/>
                <a:cs typeface="Open Sans"/>
              </a:rPr>
              <a:t>place!</a:t>
            </a:r>
            <a:r>
              <a:rPr sz="1700" b="1" spc="40" dirty="0">
                <a:solidFill>
                  <a:srgbClr val="57585B"/>
                </a:solidFill>
                <a:latin typeface="Open Sans"/>
                <a:cs typeface="Open Sans"/>
              </a:rPr>
              <a:t> </a:t>
            </a: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recovery</a:t>
            </a:r>
            <a:r>
              <a:rPr sz="1700" spc="40" dirty="0">
                <a:solidFill>
                  <a:srgbClr val="57585B"/>
                </a:solidFill>
                <a:latin typeface="Open Sans"/>
                <a:cs typeface="Open Sans"/>
              </a:rPr>
              <a:t> </a:t>
            </a:r>
            <a:r>
              <a:rPr sz="1700" dirty="0">
                <a:solidFill>
                  <a:srgbClr val="57585B"/>
                </a:solidFill>
                <a:latin typeface="Open Sans"/>
                <a:cs typeface="Open Sans"/>
              </a:rPr>
              <a:t>phrase</a:t>
            </a:r>
            <a:r>
              <a:rPr sz="1700" spc="40" dirty="0">
                <a:solidFill>
                  <a:srgbClr val="57585B"/>
                </a:solidFill>
                <a:latin typeface="Open Sans"/>
                <a:cs typeface="Open Sans"/>
              </a:rPr>
              <a:t> </a:t>
            </a:r>
            <a:r>
              <a:rPr sz="1700" dirty="0">
                <a:solidFill>
                  <a:srgbClr val="57585B"/>
                </a:solidFill>
                <a:latin typeface="Open Sans"/>
                <a:cs typeface="Open Sans"/>
              </a:rPr>
              <a:t>allows</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recover</a:t>
            </a:r>
            <a:r>
              <a:rPr sz="1700" spc="40" dirty="0">
                <a:solidFill>
                  <a:srgbClr val="57585B"/>
                </a:solidFill>
                <a:latin typeface="Open Sans"/>
                <a:cs typeface="Open Sans"/>
              </a:rPr>
              <a:t> </a:t>
            </a:r>
            <a:r>
              <a:rPr sz="1700" dirty="0">
                <a:solidFill>
                  <a:srgbClr val="57585B"/>
                </a:solidFill>
                <a:latin typeface="Open Sans"/>
                <a:cs typeface="Open Sans"/>
              </a:rPr>
              <a:t>full</a:t>
            </a:r>
            <a:r>
              <a:rPr sz="1700" spc="40" dirty="0">
                <a:solidFill>
                  <a:srgbClr val="57585B"/>
                </a:solidFill>
                <a:latin typeface="Open Sans"/>
                <a:cs typeface="Open Sans"/>
              </a:rPr>
              <a:t> </a:t>
            </a:r>
            <a:r>
              <a:rPr sz="1700" dirty="0">
                <a:solidFill>
                  <a:srgbClr val="57585B"/>
                </a:solidFill>
                <a:latin typeface="Open Sans"/>
                <a:cs typeface="Open Sans"/>
              </a:rPr>
              <a:t>access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your</a:t>
            </a:r>
            <a:r>
              <a:rPr sz="1700" spc="35" dirty="0">
                <a:solidFill>
                  <a:srgbClr val="57585B"/>
                </a:solidFill>
                <a:latin typeface="Open Sans"/>
                <a:cs typeface="Open Sans"/>
              </a:rPr>
              <a:t> </a:t>
            </a:r>
            <a:r>
              <a:rPr sz="1700" spc="-10" dirty="0">
                <a:solidFill>
                  <a:srgbClr val="57585B"/>
                </a:solidFill>
                <a:latin typeface="Open Sans"/>
                <a:cs typeface="Open Sans"/>
              </a:rPr>
              <a:t>funds </a:t>
            </a:r>
            <a:r>
              <a:rPr sz="1700" dirty="0">
                <a:solidFill>
                  <a:srgbClr val="57585B"/>
                </a:solidFill>
                <a:latin typeface="Open Sans"/>
                <a:cs typeface="Open Sans"/>
              </a:rPr>
              <a:t>if</a:t>
            </a:r>
            <a:r>
              <a:rPr sz="1700" spc="10" dirty="0">
                <a:solidFill>
                  <a:srgbClr val="57585B"/>
                </a:solidFill>
                <a:latin typeface="Open Sans"/>
                <a:cs typeface="Open Sans"/>
              </a:rPr>
              <a:t> </a:t>
            </a:r>
            <a:r>
              <a:rPr sz="1700" spc="-10" dirty="0">
                <a:solidFill>
                  <a:srgbClr val="57585B"/>
                </a:solidFill>
                <a:latin typeface="Open Sans"/>
                <a:cs typeface="Open Sans"/>
              </a:rPr>
              <a:t>needed.</a:t>
            </a:r>
            <a:endParaRPr sz="1700">
              <a:latin typeface="Open Sans"/>
              <a:cs typeface="Open Sans"/>
            </a:endParaRPr>
          </a:p>
        </p:txBody>
      </p:sp>
      <p:sp>
        <p:nvSpPr>
          <p:cNvPr id="27" name="object 27"/>
          <p:cNvSpPr txBox="1"/>
          <p:nvPr/>
        </p:nvSpPr>
        <p:spPr>
          <a:xfrm>
            <a:off x="1118443" y="7204355"/>
            <a:ext cx="8260080" cy="553720"/>
          </a:xfrm>
          <a:prstGeom prst="rect">
            <a:avLst/>
          </a:prstGeom>
        </p:spPr>
        <p:txBody>
          <a:bodyPr vert="horz" wrap="square" lIns="0" tIns="12065" rIns="0" bIns="0" rtlCol="0">
            <a:spAutoFit/>
          </a:bodyPr>
          <a:lstStyle/>
          <a:p>
            <a:pPr marL="12700" marR="5080">
              <a:lnSpc>
                <a:spcPct val="101800"/>
              </a:lnSpc>
              <a:spcBef>
                <a:spcPts val="95"/>
              </a:spcBef>
            </a:pPr>
            <a:r>
              <a:rPr sz="1700" b="1" dirty="0">
                <a:solidFill>
                  <a:srgbClr val="57585B"/>
                </a:solidFill>
                <a:latin typeface="Open Sans"/>
                <a:cs typeface="Open Sans"/>
              </a:rPr>
              <a:t>Remember</a:t>
            </a:r>
            <a:r>
              <a:rPr sz="1700" b="1" spc="30" dirty="0">
                <a:solidFill>
                  <a:srgbClr val="57585B"/>
                </a:solidFill>
                <a:latin typeface="Open Sans"/>
                <a:cs typeface="Open Sans"/>
              </a:rPr>
              <a:t> </a:t>
            </a:r>
            <a:r>
              <a:rPr sz="1700" b="1" dirty="0">
                <a:solidFill>
                  <a:srgbClr val="57585B"/>
                </a:solidFill>
                <a:latin typeface="Open Sans"/>
                <a:cs typeface="Open Sans"/>
              </a:rPr>
              <a:t>that</a:t>
            </a:r>
            <a:r>
              <a:rPr sz="1700" b="1" spc="35" dirty="0">
                <a:solidFill>
                  <a:srgbClr val="57585B"/>
                </a:solidFill>
                <a:latin typeface="Open Sans"/>
                <a:cs typeface="Open Sans"/>
              </a:rPr>
              <a:t> </a:t>
            </a:r>
            <a:r>
              <a:rPr sz="1700" b="1" dirty="0">
                <a:solidFill>
                  <a:srgbClr val="57585B"/>
                </a:solidFill>
                <a:latin typeface="Open Sans"/>
                <a:cs typeface="Open Sans"/>
              </a:rPr>
              <a:t>if</a:t>
            </a:r>
            <a:r>
              <a:rPr sz="1700" b="1" spc="30" dirty="0">
                <a:solidFill>
                  <a:srgbClr val="57585B"/>
                </a:solidFill>
                <a:latin typeface="Open Sans"/>
                <a:cs typeface="Open Sans"/>
              </a:rPr>
              <a:t> </a:t>
            </a:r>
            <a:r>
              <a:rPr sz="1700" b="1" dirty="0">
                <a:solidFill>
                  <a:srgbClr val="57585B"/>
                </a:solidFill>
                <a:latin typeface="Open Sans"/>
                <a:cs typeface="Open Sans"/>
              </a:rPr>
              <a:t>you</a:t>
            </a:r>
            <a:r>
              <a:rPr sz="1700" b="1" spc="35" dirty="0">
                <a:solidFill>
                  <a:srgbClr val="57585B"/>
                </a:solidFill>
                <a:latin typeface="Open Sans"/>
                <a:cs typeface="Open Sans"/>
              </a:rPr>
              <a:t> </a:t>
            </a:r>
            <a:r>
              <a:rPr sz="1700" b="1" dirty="0">
                <a:solidFill>
                  <a:srgbClr val="57585B"/>
                </a:solidFill>
                <a:latin typeface="Open Sans"/>
                <a:cs typeface="Open Sans"/>
              </a:rPr>
              <a:t>lose</a:t>
            </a:r>
            <a:r>
              <a:rPr sz="1700" b="1" spc="30" dirty="0">
                <a:solidFill>
                  <a:srgbClr val="57585B"/>
                </a:solidFill>
                <a:latin typeface="Open Sans"/>
                <a:cs typeface="Open Sans"/>
              </a:rPr>
              <a:t> </a:t>
            </a:r>
            <a:r>
              <a:rPr sz="1700" b="1" dirty="0">
                <a:solidFill>
                  <a:srgbClr val="57585B"/>
                </a:solidFill>
                <a:latin typeface="Open Sans"/>
                <a:cs typeface="Open Sans"/>
              </a:rPr>
              <a:t>or</a:t>
            </a:r>
            <a:r>
              <a:rPr sz="1700" b="1" spc="35" dirty="0">
                <a:solidFill>
                  <a:srgbClr val="57585B"/>
                </a:solidFill>
                <a:latin typeface="Open Sans"/>
                <a:cs typeface="Open Sans"/>
              </a:rPr>
              <a:t> </a:t>
            </a:r>
            <a:r>
              <a:rPr sz="1700" b="1" dirty="0">
                <a:solidFill>
                  <a:srgbClr val="57585B"/>
                </a:solidFill>
                <a:latin typeface="Open Sans"/>
                <a:cs typeface="Open Sans"/>
              </a:rPr>
              <a:t>forget</a:t>
            </a:r>
            <a:r>
              <a:rPr sz="1700" b="1" spc="30" dirty="0">
                <a:solidFill>
                  <a:srgbClr val="57585B"/>
                </a:solidFill>
                <a:latin typeface="Open Sans"/>
                <a:cs typeface="Open Sans"/>
              </a:rPr>
              <a:t> </a:t>
            </a:r>
            <a:r>
              <a:rPr sz="1700" b="1" dirty="0">
                <a:solidFill>
                  <a:srgbClr val="57585B"/>
                </a:solidFill>
                <a:latin typeface="Open Sans"/>
                <a:cs typeface="Open Sans"/>
              </a:rPr>
              <a:t>this</a:t>
            </a:r>
            <a:r>
              <a:rPr sz="1700" b="1" spc="35" dirty="0">
                <a:solidFill>
                  <a:srgbClr val="57585B"/>
                </a:solidFill>
                <a:latin typeface="Open Sans"/>
                <a:cs typeface="Open Sans"/>
              </a:rPr>
              <a:t> </a:t>
            </a:r>
            <a:r>
              <a:rPr sz="1700" b="1" dirty="0">
                <a:solidFill>
                  <a:srgbClr val="57585B"/>
                </a:solidFill>
                <a:latin typeface="Open Sans"/>
                <a:cs typeface="Open Sans"/>
              </a:rPr>
              <a:t>sequence</a:t>
            </a:r>
            <a:r>
              <a:rPr sz="1700" b="1" spc="35" dirty="0">
                <a:solidFill>
                  <a:srgbClr val="57585B"/>
                </a:solidFill>
                <a:latin typeface="Open Sans"/>
                <a:cs typeface="Open Sans"/>
              </a:rPr>
              <a:t> </a:t>
            </a:r>
            <a:r>
              <a:rPr sz="1700" b="1" dirty="0">
                <a:solidFill>
                  <a:srgbClr val="57585B"/>
                </a:solidFill>
                <a:latin typeface="Open Sans"/>
                <a:cs typeface="Open Sans"/>
              </a:rPr>
              <a:t>of</a:t>
            </a:r>
            <a:r>
              <a:rPr sz="1700" b="1" spc="30" dirty="0">
                <a:solidFill>
                  <a:srgbClr val="57585B"/>
                </a:solidFill>
                <a:latin typeface="Open Sans"/>
                <a:cs typeface="Open Sans"/>
              </a:rPr>
              <a:t> </a:t>
            </a:r>
            <a:r>
              <a:rPr sz="1700" b="1" dirty="0">
                <a:solidFill>
                  <a:srgbClr val="57585B"/>
                </a:solidFill>
                <a:latin typeface="Open Sans"/>
                <a:cs typeface="Open Sans"/>
              </a:rPr>
              <a:t>words,</a:t>
            </a:r>
            <a:r>
              <a:rPr sz="1700" b="1" spc="35" dirty="0">
                <a:solidFill>
                  <a:srgbClr val="57585B"/>
                </a:solidFill>
                <a:latin typeface="Open Sans"/>
                <a:cs typeface="Open Sans"/>
              </a:rPr>
              <a:t> </a:t>
            </a:r>
            <a:r>
              <a:rPr sz="1700" b="1" dirty="0">
                <a:solidFill>
                  <a:srgbClr val="57585B"/>
                </a:solidFill>
                <a:latin typeface="Open Sans"/>
                <a:cs typeface="Open Sans"/>
              </a:rPr>
              <a:t>you</a:t>
            </a:r>
            <a:r>
              <a:rPr sz="1700" b="1" spc="30" dirty="0">
                <a:solidFill>
                  <a:srgbClr val="57585B"/>
                </a:solidFill>
                <a:latin typeface="Open Sans"/>
                <a:cs typeface="Open Sans"/>
              </a:rPr>
              <a:t> </a:t>
            </a:r>
            <a:r>
              <a:rPr sz="1700" b="1" dirty="0">
                <a:solidFill>
                  <a:srgbClr val="57585B"/>
                </a:solidFill>
                <a:latin typeface="Open Sans"/>
                <a:cs typeface="Open Sans"/>
              </a:rPr>
              <a:t>will</a:t>
            </a:r>
            <a:r>
              <a:rPr sz="1700" b="1" spc="35" dirty="0">
                <a:solidFill>
                  <a:srgbClr val="57585B"/>
                </a:solidFill>
                <a:latin typeface="Open Sans"/>
                <a:cs typeface="Open Sans"/>
              </a:rPr>
              <a:t> </a:t>
            </a:r>
            <a:r>
              <a:rPr sz="1700" b="1" dirty="0">
                <a:solidFill>
                  <a:srgbClr val="57585B"/>
                </a:solidFill>
                <a:latin typeface="Open Sans"/>
                <a:cs typeface="Open Sans"/>
              </a:rPr>
              <a:t>not</a:t>
            </a:r>
            <a:r>
              <a:rPr sz="1700" b="1" spc="30" dirty="0">
                <a:solidFill>
                  <a:srgbClr val="57585B"/>
                </a:solidFill>
                <a:latin typeface="Open Sans"/>
                <a:cs typeface="Open Sans"/>
              </a:rPr>
              <a:t> </a:t>
            </a:r>
            <a:r>
              <a:rPr sz="1700" b="1" spc="-25" dirty="0">
                <a:solidFill>
                  <a:srgbClr val="57585B"/>
                </a:solidFill>
                <a:latin typeface="Open Sans"/>
                <a:cs typeface="Open Sans"/>
              </a:rPr>
              <a:t>be </a:t>
            </a:r>
            <a:r>
              <a:rPr sz="1700" b="1" dirty="0">
                <a:solidFill>
                  <a:srgbClr val="57585B"/>
                </a:solidFill>
                <a:latin typeface="Open Sans"/>
                <a:cs typeface="Open Sans"/>
              </a:rPr>
              <a:t>able</a:t>
            </a:r>
            <a:r>
              <a:rPr sz="1700" b="1" spc="35" dirty="0">
                <a:solidFill>
                  <a:srgbClr val="57585B"/>
                </a:solidFill>
                <a:latin typeface="Open Sans"/>
                <a:cs typeface="Open Sans"/>
              </a:rPr>
              <a:t> </a:t>
            </a:r>
            <a:r>
              <a:rPr sz="1700" b="1" dirty="0">
                <a:solidFill>
                  <a:srgbClr val="57585B"/>
                </a:solidFill>
                <a:latin typeface="Open Sans"/>
                <a:cs typeface="Open Sans"/>
              </a:rPr>
              <a:t>to</a:t>
            </a:r>
            <a:r>
              <a:rPr sz="1700" b="1" spc="40" dirty="0">
                <a:solidFill>
                  <a:srgbClr val="57585B"/>
                </a:solidFill>
                <a:latin typeface="Open Sans"/>
                <a:cs typeface="Open Sans"/>
              </a:rPr>
              <a:t> </a:t>
            </a:r>
            <a:r>
              <a:rPr sz="1700" b="1" dirty="0">
                <a:solidFill>
                  <a:srgbClr val="57585B"/>
                </a:solidFill>
                <a:latin typeface="Open Sans"/>
                <a:cs typeface="Open Sans"/>
              </a:rPr>
              <a:t>access</a:t>
            </a:r>
            <a:r>
              <a:rPr sz="1700" b="1" spc="40" dirty="0">
                <a:solidFill>
                  <a:srgbClr val="57585B"/>
                </a:solidFill>
                <a:latin typeface="Open Sans"/>
                <a:cs typeface="Open Sans"/>
              </a:rPr>
              <a:t> </a:t>
            </a:r>
            <a:r>
              <a:rPr sz="1700" b="1" dirty="0">
                <a:solidFill>
                  <a:srgbClr val="57585B"/>
                </a:solidFill>
                <a:latin typeface="Open Sans"/>
                <a:cs typeface="Open Sans"/>
              </a:rPr>
              <a:t>your</a:t>
            </a:r>
            <a:r>
              <a:rPr sz="1700" b="1" spc="40" dirty="0">
                <a:solidFill>
                  <a:srgbClr val="57585B"/>
                </a:solidFill>
                <a:latin typeface="Open Sans"/>
                <a:cs typeface="Open Sans"/>
              </a:rPr>
              <a:t> </a:t>
            </a:r>
            <a:r>
              <a:rPr sz="1700" b="1" dirty="0">
                <a:solidFill>
                  <a:srgbClr val="57585B"/>
                </a:solidFill>
                <a:latin typeface="Open Sans"/>
                <a:cs typeface="Open Sans"/>
              </a:rPr>
              <a:t>bitcoins</a:t>
            </a:r>
            <a:r>
              <a:rPr sz="1700" b="1" spc="40" dirty="0">
                <a:solidFill>
                  <a:srgbClr val="57585B"/>
                </a:solidFill>
                <a:latin typeface="Open Sans"/>
                <a:cs typeface="Open Sans"/>
              </a:rPr>
              <a:t> </a:t>
            </a:r>
            <a:r>
              <a:rPr sz="1700" b="1" dirty="0">
                <a:solidFill>
                  <a:srgbClr val="57585B"/>
                </a:solidFill>
                <a:latin typeface="Open Sans"/>
                <a:cs typeface="Open Sans"/>
              </a:rPr>
              <a:t>if</a:t>
            </a:r>
            <a:r>
              <a:rPr sz="1700" b="1" spc="35" dirty="0">
                <a:solidFill>
                  <a:srgbClr val="57585B"/>
                </a:solidFill>
                <a:latin typeface="Open Sans"/>
                <a:cs typeface="Open Sans"/>
              </a:rPr>
              <a:t> </a:t>
            </a:r>
            <a:r>
              <a:rPr sz="1700" b="1" dirty="0">
                <a:solidFill>
                  <a:srgbClr val="57585B"/>
                </a:solidFill>
                <a:latin typeface="Open Sans"/>
                <a:cs typeface="Open Sans"/>
              </a:rPr>
              <a:t>you</a:t>
            </a:r>
            <a:r>
              <a:rPr sz="1700" b="1" spc="40" dirty="0">
                <a:solidFill>
                  <a:srgbClr val="57585B"/>
                </a:solidFill>
                <a:latin typeface="Open Sans"/>
                <a:cs typeface="Open Sans"/>
              </a:rPr>
              <a:t> </a:t>
            </a:r>
            <a:r>
              <a:rPr sz="1700" b="1" dirty="0">
                <a:solidFill>
                  <a:srgbClr val="57585B"/>
                </a:solidFill>
                <a:latin typeface="Open Sans"/>
                <a:cs typeface="Open Sans"/>
              </a:rPr>
              <a:t>lose</a:t>
            </a:r>
            <a:r>
              <a:rPr sz="1700" b="1" spc="40" dirty="0">
                <a:solidFill>
                  <a:srgbClr val="57585B"/>
                </a:solidFill>
                <a:latin typeface="Open Sans"/>
                <a:cs typeface="Open Sans"/>
              </a:rPr>
              <a:t> </a:t>
            </a:r>
            <a:r>
              <a:rPr sz="1700" b="1" dirty="0">
                <a:solidFill>
                  <a:srgbClr val="57585B"/>
                </a:solidFill>
                <a:latin typeface="Open Sans"/>
                <a:cs typeface="Open Sans"/>
              </a:rPr>
              <a:t>access</a:t>
            </a:r>
            <a:r>
              <a:rPr sz="1700" b="1" spc="40" dirty="0">
                <a:solidFill>
                  <a:srgbClr val="57585B"/>
                </a:solidFill>
                <a:latin typeface="Open Sans"/>
                <a:cs typeface="Open Sans"/>
              </a:rPr>
              <a:t> </a:t>
            </a:r>
            <a:r>
              <a:rPr sz="1700" b="1" dirty="0">
                <a:solidFill>
                  <a:srgbClr val="57585B"/>
                </a:solidFill>
                <a:latin typeface="Open Sans"/>
                <a:cs typeface="Open Sans"/>
              </a:rPr>
              <a:t>to</a:t>
            </a:r>
            <a:r>
              <a:rPr sz="1700" b="1" spc="40" dirty="0">
                <a:solidFill>
                  <a:srgbClr val="57585B"/>
                </a:solidFill>
                <a:latin typeface="Open Sans"/>
                <a:cs typeface="Open Sans"/>
              </a:rPr>
              <a:t> </a:t>
            </a:r>
            <a:r>
              <a:rPr sz="1700" b="1" dirty="0">
                <a:solidFill>
                  <a:srgbClr val="57585B"/>
                </a:solidFill>
                <a:latin typeface="Open Sans"/>
                <a:cs typeface="Open Sans"/>
              </a:rPr>
              <a:t>your</a:t>
            </a:r>
            <a:r>
              <a:rPr sz="1700" b="1" spc="35" dirty="0">
                <a:solidFill>
                  <a:srgbClr val="57585B"/>
                </a:solidFill>
                <a:latin typeface="Open Sans"/>
                <a:cs typeface="Open Sans"/>
              </a:rPr>
              <a:t> </a:t>
            </a:r>
            <a:r>
              <a:rPr sz="1700" b="1" spc="-10" dirty="0">
                <a:solidFill>
                  <a:srgbClr val="57585B"/>
                </a:solidFill>
                <a:latin typeface="Open Sans"/>
                <a:cs typeface="Open Sans"/>
              </a:rPr>
              <a:t>wallet.</a:t>
            </a:r>
            <a:endParaRPr sz="1700">
              <a:latin typeface="Open Sans"/>
              <a:cs typeface="Open Sans"/>
            </a:endParaRPr>
          </a:p>
        </p:txBody>
      </p:sp>
      <p:pic>
        <p:nvPicPr>
          <p:cNvPr id="28" name="object 28"/>
          <p:cNvPicPr/>
          <p:nvPr/>
        </p:nvPicPr>
        <p:blipFill>
          <a:blip r:embed="rId11" cstate="print"/>
          <a:stretch>
            <a:fillRect/>
          </a:stretch>
        </p:blipFill>
        <p:spPr>
          <a:xfrm>
            <a:off x="10322683" y="3771979"/>
            <a:ext cx="8659160" cy="3129318"/>
          </a:xfrm>
          <a:prstGeom prst="rect">
            <a:avLst/>
          </a:prstGeom>
        </p:spPr>
      </p:pic>
      <p:sp>
        <p:nvSpPr>
          <p:cNvPr id="29" name="object 29"/>
          <p:cNvSpPr txBox="1"/>
          <p:nvPr/>
        </p:nvSpPr>
        <p:spPr>
          <a:xfrm>
            <a:off x="14033419" y="4585138"/>
            <a:ext cx="1034415" cy="249554"/>
          </a:xfrm>
          <a:prstGeom prst="rect">
            <a:avLst/>
          </a:prstGeom>
        </p:spPr>
        <p:txBody>
          <a:bodyPr vert="horz" wrap="square" lIns="0" tIns="15240" rIns="0" bIns="0" rtlCol="0">
            <a:spAutoFit/>
          </a:bodyPr>
          <a:lstStyle/>
          <a:p>
            <a:pPr marL="12700">
              <a:lnSpc>
                <a:spcPct val="100000"/>
              </a:lnSpc>
              <a:spcBef>
                <a:spcPts val="120"/>
              </a:spcBef>
              <a:tabLst>
                <a:tab pos="337185" algn="l"/>
              </a:tabLst>
            </a:pPr>
            <a:r>
              <a:rPr sz="1450" b="1" spc="-50" dirty="0">
                <a:solidFill>
                  <a:srgbClr val="57585B"/>
                </a:solidFill>
                <a:latin typeface="Open Sans"/>
                <a:cs typeface="Open Sans"/>
              </a:rPr>
              <a:t>3</a:t>
            </a:r>
            <a:r>
              <a:rPr sz="1450" b="1" dirty="0">
                <a:solidFill>
                  <a:srgbClr val="57585B"/>
                </a:solidFill>
                <a:latin typeface="Open Sans"/>
                <a:cs typeface="Open Sans"/>
              </a:rPr>
              <a:t>	</a:t>
            </a:r>
            <a:r>
              <a:rPr sz="1450" b="1" spc="-10" dirty="0">
                <a:solidFill>
                  <a:srgbClr val="FFFFFF"/>
                </a:solidFill>
                <a:latin typeface="Open Sans"/>
                <a:cs typeface="Open Sans"/>
              </a:rPr>
              <a:t>Sample</a:t>
            </a:r>
            <a:endParaRPr sz="1450">
              <a:latin typeface="Open Sans"/>
              <a:cs typeface="Open Sans"/>
            </a:endParaRPr>
          </a:p>
        </p:txBody>
      </p:sp>
      <p:sp>
        <p:nvSpPr>
          <p:cNvPr id="30" name="object 30"/>
          <p:cNvSpPr txBox="1"/>
          <p:nvPr/>
        </p:nvSpPr>
        <p:spPr>
          <a:xfrm>
            <a:off x="15691859" y="4585138"/>
            <a:ext cx="892175" cy="249554"/>
          </a:xfrm>
          <a:prstGeom prst="rect">
            <a:avLst/>
          </a:prstGeom>
        </p:spPr>
        <p:txBody>
          <a:bodyPr vert="horz" wrap="square" lIns="0" tIns="15240" rIns="0" bIns="0" rtlCol="0">
            <a:spAutoFit/>
          </a:bodyPr>
          <a:lstStyle/>
          <a:p>
            <a:pPr marL="12700">
              <a:lnSpc>
                <a:spcPct val="100000"/>
              </a:lnSpc>
              <a:spcBef>
                <a:spcPts val="120"/>
              </a:spcBef>
              <a:tabLst>
                <a:tab pos="337185" algn="l"/>
              </a:tabLst>
            </a:pPr>
            <a:r>
              <a:rPr sz="1450" b="1" spc="-50" dirty="0">
                <a:solidFill>
                  <a:srgbClr val="57585B"/>
                </a:solidFill>
                <a:latin typeface="Open Sans"/>
                <a:cs typeface="Open Sans"/>
              </a:rPr>
              <a:t>4</a:t>
            </a:r>
            <a:r>
              <a:rPr sz="1450" b="1" dirty="0">
                <a:solidFill>
                  <a:srgbClr val="57585B"/>
                </a:solidFill>
                <a:latin typeface="Open Sans"/>
                <a:cs typeface="Open Sans"/>
              </a:rPr>
              <a:t>	</a:t>
            </a:r>
            <a:r>
              <a:rPr sz="1450" b="1" spc="-10" dirty="0">
                <a:solidFill>
                  <a:srgbClr val="FFFFFF"/>
                </a:solidFill>
                <a:latin typeface="Open Sans"/>
                <a:cs typeface="Open Sans"/>
              </a:rPr>
              <a:t>Lyrics</a:t>
            </a:r>
            <a:endParaRPr sz="1450">
              <a:latin typeface="Open Sans"/>
              <a:cs typeface="Open Sans"/>
            </a:endParaRPr>
          </a:p>
        </p:txBody>
      </p:sp>
      <p:sp>
        <p:nvSpPr>
          <p:cNvPr id="31" name="object 31"/>
          <p:cNvSpPr txBox="1"/>
          <p:nvPr/>
        </p:nvSpPr>
        <p:spPr>
          <a:xfrm>
            <a:off x="17350319" y="4585138"/>
            <a:ext cx="750570" cy="249554"/>
          </a:xfrm>
          <a:prstGeom prst="rect">
            <a:avLst/>
          </a:prstGeom>
        </p:spPr>
        <p:txBody>
          <a:bodyPr vert="horz" wrap="square" lIns="0" tIns="15240" rIns="0" bIns="0" rtlCol="0">
            <a:spAutoFit/>
          </a:bodyPr>
          <a:lstStyle/>
          <a:p>
            <a:pPr marL="12700">
              <a:lnSpc>
                <a:spcPct val="100000"/>
              </a:lnSpc>
              <a:spcBef>
                <a:spcPts val="120"/>
              </a:spcBef>
              <a:tabLst>
                <a:tab pos="337185" algn="l"/>
              </a:tabLst>
            </a:pPr>
            <a:r>
              <a:rPr sz="1450" b="1" spc="-50" dirty="0">
                <a:solidFill>
                  <a:srgbClr val="57585B"/>
                </a:solidFill>
                <a:latin typeface="Open Sans"/>
                <a:cs typeface="Open Sans"/>
              </a:rPr>
              <a:t>5</a:t>
            </a:r>
            <a:r>
              <a:rPr sz="1450" b="1" dirty="0">
                <a:solidFill>
                  <a:srgbClr val="57585B"/>
                </a:solidFill>
                <a:latin typeface="Open Sans"/>
                <a:cs typeface="Open Sans"/>
              </a:rPr>
              <a:t>	</a:t>
            </a:r>
            <a:r>
              <a:rPr sz="1450" b="1" spc="-20" dirty="0">
                <a:solidFill>
                  <a:srgbClr val="FFFFFF"/>
                </a:solidFill>
                <a:latin typeface="Open Sans"/>
                <a:cs typeface="Open Sans"/>
              </a:rPr>
              <a:t>Find</a:t>
            </a:r>
            <a:endParaRPr sz="1450">
              <a:latin typeface="Open Sans"/>
              <a:cs typeface="Open Sans"/>
            </a:endParaRPr>
          </a:p>
        </p:txBody>
      </p:sp>
      <p:sp>
        <p:nvSpPr>
          <p:cNvPr id="32" name="object 32"/>
          <p:cNvSpPr txBox="1"/>
          <p:nvPr/>
        </p:nvSpPr>
        <p:spPr>
          <a:xfrm>
            <a:off x="14033419" y="5129768"/>
            <a:ext cx="1028700" cy="249554"/>
          </a:xfrm>
          <a:prstGeom prst="rect">
            <a:avLst/>
          </a:prstGeom>
        </p:spPr>
        <p:txBody>
          <a:bodyPr vert="horz" wrap="square" lIns="0" tIns="15240" rIns="0" bIns="0" rtlCol="0">
            <a:spAutoFit/>
          </a:bodyPr>
          <a:lstStyle/>
          <a:p>
            <a:pPr marL="12700">
              <a:lnSpc>
                <a:spcPct val="100000"/>
              </a:lnSpc>
              <a:spcBef>
                <a:spcPts val="120"/>
              </a:spcBef>
              <a:tabLst>
                <a:tab pos="337185" algn="l"/>
              </a:tabLst>
            </a:pPr>
            <a:r>
              <a:rPr sz="1450" b="1" spc="-50" dirty="0">
                <a:solidFill>
                  <a:srgbClr val="57585B"/>
                </a:solidFill>
                <a:latin typeface="Open Sans"/>
                <a:cs typeface="Open Sans"/>
              </a:rPr>
              <a:t>8</a:t>
            </a:r>
            <a:r>
              <a:rPr sz="1450" b="1" dirty="0">
                <a:solidFill>
                  <a:srgbClr val="57585B"/>
                </a:solidFill>
                <a:latin typeface="Open Sans"/>
                <a:cs typeface="Open Sans"/>
              </a:rPr>
              <a:t>	</a:t>
            </a:r>
            <a:r>
              <a:rPr sz="1450" b="1" spc="-10" dirty="0">
                <a:solidFill>
                  <a:srgbClr val="FFFFFF"/>
                </a:solidFill>
                <a:latin typeface="Open Sans"/>
                <a:cs typeface="Open Sans"/>
              </a:rPr>
              <a:t>Banner</a:t>
            </a:r>
            <a:endParaRPr sz="1450">
              <a:latin typeface="Open Sans"/>
              <a:cs typeface="Open Sans"/>
            </a:endParaRPr>
          </a:p>
        </p:txBody>
      </p:sp>
      <p:sp>
        <p:nvSpPr>
          <p:cNvPr id="33" name="object 33"/>
          <p:cNvSpPr txBox="1"/>
          <p:nvPr/>
        </p:nvSpPr>
        <p:spPr>
          <a:xfrm>
            <a:off x="15691859" y="5129768"/>
            <a:ext cx="782955" cy="249554"/>
          </a:xfrm>
          <a:prstGeom prst="rect">
            <a:avLst/>
          </a:prstGeom>
        </p:spPr>
        <p:txBody>
          <a:bodyPr vert="horz" wrap="square" lIns="0" tIns="15240" rIns="0" bIns="0" rtlCol="0">
            <a:spAutoFit/>
          </a:bodyPr>
          <a:lstStyle/>
          <a:p>
            <a:pPr marL="12700">
              <a:lnSpc>
                <a:spcPct val="100000"/>
              </a:lnSpc>
              <a:spcBef>
                <a:spcPts val="120"/>
              </a:spcBef>
              <a:tabLst>
                <a:tab pos="337185" algn="l"/>
              </a:tabLst>
            </a:pPr>
            <a:r>
              <a:rPr sz="1450" b="1" spc="-50" dirty="0">
                <a:solidFill>
                  <a:srgbClr val="57585B"/>
                </a:solidFill>
                <a:latin typeface="Open Sans"/>
                <a:cs typeface="Open Sans"/>
              </a:rPr>
              <a:t>9</a:t>
            </a:r>
            <a:r>
              <a:rPr sz="1450" b="1" dirty="0">
                <a:solidFill>
                  <a:srgbClr val="57585B"/>
                </a:solidFill>
                <a:latin typeface="Open Sans"/>
                <a:cs typeface="Open Sans"/>
              </a:rPr>
              <a:t>	</a:t>
            </a:r>
            <a:r>
              <a:rPr sz="1450" b="1" spc="-20" dirty="0">
                <a:solidFill>
                  <a:srgbClr val="FFFFFF"/>
                </a:solidFill>
                <a:latin typeface="Open Sans"/>
                <a:cs typeface="Open Sans"/>
              </a:rPr>
              <a:t>Cute</a:t>
            </a:r>
            <a:endParaRPr sz="1450">
              <a:latin typeface="Open Sans"/>
              <a:cs typeface="Open Sans"/>
            </a:endParaRPr>
          </a:p>
        </p:txBody>
      </p:sp>
      <p:sp>
        <p:nvSpPr>
          <p:cNvPr id="34" name="object 34"/>
          <p:cNvSpPr txBox="1"/>
          <p:nvPr/>
        </p:nvSpPr>
        <p:spPr>
          <a:xfrm>
            <a:off x="17296215" y="5129768"/>
            <a:ext cx="1166495" cy="249554"/>
          </a:xfrm>
          <a:prstGeom prst="rect">
            <a:avLst/>
          </a:prstGeom>
        </p:spPr>
        <p:txBody>
          <a:bodyPr vert="horz" wrap="square" lIns="0" tIns="15240" rIns="0" bIns="0" rtlCol="0">
            <a:spAutoFit/>
          </a:bodyPr>
          <a:lstStyle/>
          <a:p>
            <a:pPr marL="12700">
              <a:lnSpc>
                <a:spcPct val="100000"/>
              </a:lnSpc>
              <a:spcBef>
                <a:spcPts val="120"/>
              </a:spcBef>
              <a:tabLst>
                <a:tab pos="391160" algn="l"/>
              </a:tabLst>
            </a:pPr>
            <a:r>
              <a:rPr sz="1450" b="1" spc="-25" dirty="0">
                <a:solidFill>
                  <a:srgbClr val="57585B"/>
                </a:solidFill>
                <a:latin typeface="Open Sans"/>
                <a:cs typeface="Open Sans"/>
              </a:rPr>
              <a:t>10</a:t>
            </a:r>
            <a:r>
              <a:rPr sz="1450" b="1" dirty="0">
                <a:solidFill>
                  <a:srgbClr val="57585B"/>
                </a:solidFill>
                <a:latin typeface="Open Sans"/>
                <a:cs typeface="Open Sans"/>
              </a:rPr>
              <a:t>	</a:t>
            </a:r>
            <a:r>
              <a:rPr sz="1450" b="1" spc="-10" dirty="0">
                <a:solidFill>
                  <a:srgbClr val="FFFFFF"/>
                </a:solidFill>
                <a:latin typeface="Open Sans"/>
                <a:cs typeface="Open Sans"/>
              </a:rPr>
              <a:t>Damage</a:t>
            </a:r>
            <a:endParaRPr sz="1450">
              <a:latin typeface="Open Sans"/>
              <a:cs typeface="Open Sans"/>
            </a:endParaRPr>
          </a:p>
        </p:txBody>
      </p:sp>
      <p:sp>
        <p:nvSpPr>
          <p:cNvPr id="35" name="object 35"/>
          <p:cNvSpPr txBox="1"/>
          <p:nvPr/>
        </p:nvSpPr>
        <p:spPr>
          <a:xfrm>
            <a:off x="10557894" y="3941937"/>
            <a:ext cx="2901950" cy="1982470"/>
          </a:xfrm>
          <a:prstGeom prst="rect">
            <a:avLst/>
          </a:prstGeom>
        </p:spPr>
        <p:txBody>
          <a:bodyPr vert="horz" wrap="square" lIns="0" tIns="16510" rIns="0" bIns="0" rtlCol="0">
            <a:spAutoFit/>
          </a:bodyPr>
          <a:lstStyle/>
          <a:p>
            <a:pPr marL="12700">
              <a:lnSpc>
                <a:spcPct val="100000"/>
              </a:lnSpc>
              <a:spcBef>
                <a:spcPts val="130"/>
              </a:spcBef>
            </a:pPr>
            <a:r>
              <a:rPr sz="2000" b="1" dirty="0">
                <a:solidFill>
                  <a:srgbClr val="241B54"/>
                </a:solidFill>
                <a:latin typeface="Open Sans"/>
                <a:cs typeface="Open Sans"/>
              </a:rPr>
              <a:t>Your</a:t>
            </a:r>
            <a:r>
              <a:rPr sz="2000" b="1" spc="40" dirty="0">
                <a:solidFill>
                  <a:srgbClr val="241B54"/>
                </a:solidFill>
                <a:latin typeface="Open Sans"/>
                <a:cs typeface="Open Sans"/>
              </a:rPr>
              <a:t> </a:t>
            </a:r>
            <a:r>
              <a:rPr sz="2000" b="1" dirty="0">
                <a:solidFill>
                  <a:srgbClr val="241B54"/>
                </a:solidFill>
                <a:latin typeface="Open Sans"/>
                <a:cs typeface="Open Sans"/>
              </a:rPr>
              <a:t>Seed</a:t>
            </a:r>
            <a:r>
              <a:rPr sz="2000" b="1" spc="45" dirty="0">
                <a:solidFill>
                  <a:srgbClr val="241B54"/>
                </a:solidFill>
                <a:latin typeface="Open Sans"/>
                <a:cs typeface="Open Sans"/>
              </a:rPr>
              <a:t> </a:t>
            </a:r>
            <a:r>
              <a:rPr sz="2000" b="1" spc="-10" dirty="0">
                <a:solidFill>
                  <a:srgbClr val="241B54"/>
                </a:solidFill>
                <a:latin typeface="Open Sans"/>
                <a:cs typeface="Open Sans"/>
              </a:rPr>
              <a:t>Phrase</a:t>
            </a:r>
            <a:endParaRPr sz="2000">
              <a:latin typeface="Open Sans"/>
              <a:cs typeface="Open Sans"/>
            </a:endParaRPr>
          </a:p>
          <a:p>
            <a:pPr>
              <a:lnSpc>
                <a:spcPct val="100000"/>
              </a:lnSpc>
              <a:spcBef>
                <a:spcPts val="65"/>
              </a:spcBef>
            </a:pPr>
            <a:endParaRPr sz="1900">
              <a:latin typeface="Open Sans"/>
              <a:cs typeface="Open Sans"/>
            </a:endParaRPr>
          </a:p>
          <a:p>
            <a:pPr marL="170815">
              <a:lnSpc>
                <a:spcPct val="100000"/>
              </a:lnSpc>
              <a:tabLst>
                <a:tab pos="495300" algn="l"/>
                <a:tab pos="1829435" algn="l"/>
                <a:tab pos="2153920" algn="l"/>
              </a:tabLst>
            </a:pPr>
            <a:r>
              <a:rPr sz="1450" b="1" spc="-50" dirty="0">
                <a:solidFill>
                  <a:srgbClr val="57585B"/>
                </a:solidFill>
                <a:latin typeface="Open Sans"/>
                <a:cs typeface="Open Sans"/>
              </a:rPr>
              <a:t>1</a:t>
            </a:r>
            <a:r>
              <a:rPr sz="1450" b="1" dirty="0">
                <a:solidFill>
                  <a:srgbClr val="57585B"/>
                </a:solidFill>
                <a:latin typeface="Open Sans"/>
                <a:cs typeface="Open Sans"/>
              </a:rPr>
              <a:t>	</a:t>
            </a:r>
            <a:r>
              <a:rPr sz="1450" b="1" spc="-20" dirty="0">
                <a:solidFill>
                  <a:srgbClr val="FFFFFF"/>
                </a:solidFill>
                <a:latin typeface="Open Sans"/>
                <a:cs typeface="Open Sans"/>
              </a:rPr>
              <a:t>Issue</a:t>
            </a:r>
            <a:r>
              <a:rPr sz="1450" b="1" dirty="0">
                <a:solidFill>
                  <a:srgbClr val="FFFFFF"/>
                </a:solidFill>
                <a:latin typeface="Open Sans"/>
                <a:cs typeface="Open Sans"/>
              </a:rPr>
              <a:t>	</a:t>
            </a:r>
            <a:r>
              <a:rPr sz="1450" b="1" spc="-50" dirty="0">
                <a:solidFill>
                  <a:srgbClr val="57585B"/>
                </a:solidFill>
                <a:latin typeface="Open Sans"/>
                <a:cs typeface="Open Sans"/>
              </a:rPr>
              <a:t>2</a:t>
            </a:r>
            <a:r>
              <a:rPr sz="1450" b="1" dirty="0">
                <a:solidFill>
                  <a:srgbClr val="57585B"/>
                </a:solidFill>
                <a:latin typeface="Open Sans"/>
                <a:cs typeface="Open Sans"/>
              </a:rPr>
              <a:t>	</a:t>
            </a:r>
            <a:r>
              <a:rPr sz="1450" b="1" spc="-10" dirty="0">
                <a:solidFill>
                  <a:srgbClr val="FFFFFF"/>
                </a:solidFill>
                <a:latin typeface="Open Sans"/>
                <a:cs typeface="Open Sans"/>
              </a:rPr>
              <a:t>Flame</a:t>
            </a:r>
            <a:endParaRPr sz="1450">
              <a:latin typeface="Open Sans"/>
              <a:cs typeface="Open Sans"/>
            </a:endParaRPr>
          </a:p>
          <a:p>
            <a:pPr>
              <a:lnSpc>
                <a:spcPct val="100000"/>
              </a:lnSpc>
              <a:spcBef>
                <a:spcPts val="30"/>
              </a:spcBef>
            </a:pPr>
            <a:endParaRPr sz="1850">
              <a:latin typeface="Open Sans"/>
              <a:cs typeface="Open Sans"/>
            </a:endParaRPr>
          </a:p>
          <a:p>
            <a:pPr marL="170815">
              <a:lnSpc>
                <a:spcPct val="100000"/>
              </a:lnSpc>
              <a:tabLst>
                <a:tab pos="495300" algn="l"/>
                <a:tab pos="1829435" algn="l"/>
                <a:tab pos="2153920" algn="l"/>
              </a:tabLst>
            </a:pPr>
            <a:r>
              <a:rPr sz="1450" b="1" spc="-50" dirty="0">
                <a:solidFill>
                  <a:srgbClr val="57585B"/>
                </a:solidFill>
                <a:latin typeface="Open Sans"/>
                <a:cs typeface="Open Sans"/>
              </a:rPr>
              <a:t>6</a:t>
            </a:r>
            <a:r>
              <a:rPr sz="1450" b="1" dirty="0">
                <a:solidFill>
                  <a:srgbClr val="57585B"/>
                </a:solidFill>
                <a:latin typeface="Open Sans"/>
                <a:cs typeface="Open Sans"/>
              </a:rPr>
              <a:t>	</a:t>
            </a:r>
            <a:r>
              <a:rPr sz="1450" b="1" spc="-10" dirty="0">
                <a:solidFill>
                  <a:srgbClr val="FFFFFF"/>
                </a:solidFill>
                <a:latin typeface="Open Sans"/>
                <a:cs typeface="Open Sans"/>
              </a:rPr>
              <a:t>Vault</a:t>
            </a:r>
            <a:r>
              <a:rPr sz="1450" b="1" dirty="0">
                <a:solidFill>
                  <a:srgbClr val="FFFFFF"/>
                </a:solidFill>
                <a:latin typeface="Open Sans"/>
                <a:cs typeface="Open Sans"/>
              </a:rPr>
              <a:t>	</a:t>
            </a:r>
            <a:r>
              <a:rPr sz="1450" b="1" spc="-50" dirty="0">
                <a:solidFill>
                  <a:srgbClr val="57585B"/>
                </a:solidFill>
                <a:latin typeface="Open Sans"/>
                <a:cs typeface="Open Sans"/>
              </a:rPr>
              <a:t>7</a:t>
            </a:r>
            <a:r>
              <a:rPr sz="1450" b="1" dirty="0">
                <a:solidFill>
                  <a:srgbClr val="57585B"/>
                </a:solidFill>
                <a:latin typeface="Open Sans"/>
                <a:cs typeface="Open Sans"/>
              </a:rPr>
              <a:t>	</a:t>
            </a:r>
            <a:r>
              <a:rPr sz="1450" b="1" spc="-10" dirty="0">
                <a:solidFill>
                  <a:srgbClr val="FFFFFF"/>
                </a:solidFill>
                <a:latin typeface="Open Sans"/>
                <a:cs typeface="Open Sans"/>
              </a:rPr>
              <a:t>Scissors</a:t>
            </a:r>
            <a:endParaRPr sz="1450">
              <a:latin typeface="Open Sans"/>
              <a:cs typeface="Open Sans"/>
            </a:endParaRPr>
          </a:p>
          <a:p>
            <a:pPr>
              <a:lnSpc>
                <a:spcPct val="100000"/>
              </a:lnSpc>
              <a:spcBef>
                <a:spcPts val="25"/>
              </a:spcBef>
            </a:pPr>
            <a:endParaRPr sz="1850">
              <a:latin typeface="Open Sans"/>
              <a:cs typeface="Open Sans"/>
            </a:endParaRPr>
          </a:p>
          <a:p>
            <a:pPr marL="116839">
              <a:lnSpc>
                <a:spcPct val="100000"/>
              </a:lnSpc>
              <a:spcBef>
                <a:spcPts val="5"/>
              </a:spcBef>
              <a:tabLst>
                <a:tab pos="495300" algn="l"/>
                <a:tab pos="1775460" algn="l"/>
                <a:tab pos="2153920" algn="l"/>
              </a:tabLst>
            </a:pPr>
            <a:r>
              <a:rPr sz="1450" b="1" spc="-25" dirty="0">
                <a:solidFill>
                  <a:srgbClr val="57585B"/>
                </a:solidFill>
                <a:latin typeface="Open Sans"/>
                <a:cs typeface="Open Sans"/>
              </a:rPr>
              <a:t>11</a:t>
            </a:r>
            <a:r>
              <a:rPr sz="1450" b="1" dirty="0">
                <a:solidFill>
                  <a:srgbClr val="57585B"/>
                </a:solidFill>
                <a:latin typeface="Open Sans"/>
                <a:cs typeface="Open Sans"/>
              </a:rPr>
              <a:t>	</a:t>
            </a:r>
            <a:r>
              <a:rPr sz="1450" b="1" spc="-20" dirty="0">
                <a:solidFill>
                  <a:srgbClr val="FFFFFF"/>
                </a:solidFill>
                <a:latin typeface="Open Sans"/>
                <a:cs typeface="Open Sans"/>
              </a:rPr>
              <a:t>Civil</a:t>
            </a:r>
            <a:r>
              <a:rPr sz="1450" b="1" dirty="0">
                <a:solidFill>
                  <a:srgbClr val="FFFFFF"/>
                </a:solidFill>
                <a:latin typeface="Open Sans"/>
                <a:cs typeface="Open Sans"/>
              </a:rPr>
              <a:t>	</a:t>
            </a:r>
            <a:r>
              <a:rPr sz="1450" b="1" spc="-25" dirty="0">
                <a:solidFill>
                  <a:srgbClr val="57585B"/>
                </a:solidFill>
                <a:latin typeface="Open Sans"/>
                <a:cs typeface="Open Sans"/>
              </a:rPr>
              <a:t>12</a:t>
            </a:r>
            <a:r>
              <a:rPr sz="1450" b="1" dirty="0">
                <a:solidFill>
                  <a:srgbClr val="57585B"/>
                </a:solidFill>
                <a:latin typeface="Open Sans"/>
                <a:cs typeface="Open Sans"/>
              </a:rPr>
              <a:t>	</a:t>
            </a:r>
            <a:r>
              <a:rPr sz="1450" b="1" spc="-20" dirty="0">
                <a:solidFill>
                  <a:srgbClr val="FFFFFF"/>
                </a:solidFill>
                <a:latin typeface="Open Sans"/>
                <a:cs typeface="Open Sans"/>
              </a:rPr>
              <a:t>Goat</a:t>
            </a:r>
            <a:endParaRPr sz="1450">
              <a:latin typeface="Open Sans"/>
              <a:cs typeface="Open Sans"/>
            </a:endParaRPr>
          </a:p>
        </p:txBody>
      </p:sp>
      <p:sp>
        <p:nvSpPr>
          <p:cNvPr id="36" name="object 36"/>
          <p:cNvSpPr txBox="1"/>
          <p:nvPr/>
        </p:nvSpPr>
        <p:spPr>
          <a:xfrm>
            <a:off x="10307380" y="7315365"/>
            <a:ext cx="8651280" cy="213677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*Note:</a:t>
            </a:r>
            <a:r>
              <a:rPr sz="1700" spc="30" dirty="0">
                <a:solidFill>
                  <a:srgbClr val="57585B"/>
                </a:solidFill>
                <a:latin typeface="Open Sans"/>
                <a:cs typeface="Open Sans"/>
              </a:rPr>
              <a:t> </a:t>
            </a:r>
            <a:r>
              <a:rPr lang="en-US" sz="1700" spc="30" dirty="0">
                <a:solidFill>
                  <a:srgbClr val="57585B"/>
                </a:solidFill>
                <a:latin typeface="Open Sans"/>
                <a:cs typeface="Open Sans"/>
              </a:rPr>
              <a:t>I</a:t>
            </a:r>
            <a:r>
              <a:rPr sz="1700" dirty="0">
                <a:solidFill>
                  <a:srgbClr val="57585B"/>
                </a:solidFill>
                <a:latin typeface="Open Sans"/>
                <a:cs typeface="Open Sans"/>
              </a:rPr>
              <a:t>f</a:t>
            </a:r>
            <a:r>
              <a:rPr sz="1700" spc="35"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are</a:t>
            </a:r>
            <a:r>
              <a:rPr sz="1700" spc="35" dirty="0">
                <a:solidFill>
                  <a:srgbClr val="57585B"/>
                </a:solidFill>
                <a:latin typeface="Open Sans"/>
                <a:cs typeface="Open Sans"/>
              </a:rPr>
              <a:t> </a:t>
            </a:r>
            <a:r>
              <a:rPr sz="1700" dirty="0">
                <a:solidFill>
                  <a:srgbClr val="57585B"/>
                </a:solidFill>
                <a:latin typeface="Open Sans"/>
                <a:cs typeface="Open Sans"/>
              </a:rPr>
              <a:t>using</a:t>
            </a:r>
            <a:r>
              <a:rPr sz="1700" spc="3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custodial</a:t>
            </a:r>
            <a:r>
              <a:rPr sz="1700" spc="35" dirty="0">
                <a:solidFill>
                  <a:srgbClr val="57585B"/>
                </a:solidFill>
                <a:latin typeface="Open Sans"/>
                <a:cs typeface="Open Sans"/>
              </a:rPr>
              <a:t> </a:t>
            </a:r>
            <a:r>
              <a:rPr sz="1700" dirty="0">
                <a:solidFill>
                  <a:srgbClr val="57585B"/>
                </a:solidFill>
                <a:latin typeface="Open Sans"/>
                <a:cs typeface="Open Sans"/>
              </a:rPr>
              <a:t>wallet,</a:t>
            </a:r>
            <a:r>
              <a:rPr sz="1700" spc="30"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will</a:t>
            </a:r>
            <a:r>
              <a:rPr sz="1700" spc="35" dirty="0">
                <a:solidFill>
                  <a:srgbClr val="57585B"/>
                </a:solidFill>
                <a:latin typeface="Open Sans"/>
                <a:cs typeface="Open Sans"/>
              </a:rPr>
              <a:t> </a:t>
            </a:r>
            <a:r>
              <a:rPr sz="1700" dirty="0">
                <a:solidFill>
                  <a:srgbClr val="57585B"/>
                </a:solidFill>
                <a:latin typeface="Open Sans"/>
                <a:cs typeface="Open Sans"/>
              </a:rPr>
              <a:t>not</a:t>
            </a:r>
            <a:r>
              <a:rPr sz="1700" spc="30" dirty="0">
                <a:solidFill>
                  <a:srgbClr val="57585B"/>
                </a:solidFill>
                <a:latin typeface="Open Sans"/>
                <a:cs typeface="Open Sans"/>
              </a:rPr>
              <a:t> </a:t>
            </a:r>
            <a:r>
              <a:rPr sz="1700" dirty="0">
                <a:solidFill>
                  <a:srgbClr val="57585B"/>
                </a:solidFill>
                <a:latin typeface="Open Sans"/>
                <a:cs typeface="Open Sans"/>
              </a:rPr>
              <a:t>need</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follow</a:t>
            </a:r>
            <a:r>
              <a:rPr sz="1700" spc="35" dirty="0">
                <a:solidFill>
                  <a:srgbClr val="57585B"/>
                </a:solidFill>
                <a:latin typeface="Open Sans"/>
                <a:cs typeface="Open Sans"/>
              </a:rPr>
              <a:t> </a:t>
            </a:r>
            <a:r>
              <a:rPr sz="1700" dirty="0">
                <a:solidFill>
                  <a:srgbClr val="57585B"/>
                </a:solidFill>
                <a:latin typeface="Open Sans"/>
                <a:cs typeface="Open Sans"/>
              </a:rPr>
              <a:t>some</a:t>
            </a:r>
            <a:r>
              <a:rPr sz="1700" spc="35"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steps</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section</a:t>
            </a:r>
            <a:r>
              <a:rPr sz="1700" spc="40" dirty="0">
                <a:solidFill>
                  <a:srgbClr val="57585B"/>
                </a:solidFill>
                <a:latin typeface="Open Sans"/>
                <a:cs typeface="Open Sans"/>
              </a:rPr>
              <a:t> </a:t>
            </a:r>
            <a:r>
              <a:rPr sz="1700" dirty="0">
                <a:solidFill>
                  <a:srgbClr val="57585B"/>
                </a:solidFill>
                <a:latin typeface="Open Sans"/>
                <a:cs typeface="Open Sans"/>
              </a:rPr>
              <a:t>8.3.</a:t>
            </a:r>
            <a:r>
              <a:rPr sz="1700" spc="40" dirty="0">
                <a:solidFill>
                  <a:srgbClr val="57585B"/>
                </a:solidFill>
                <a:latin typeface="Open Sans"/>
                <a:cs typeface="Open Sans"/>
              </a:rPr>
              <a:t> </a:t>
            </a:r>
            <a:r>
              <a:rPr sz="1700" dirty="0">
                <a:solidFill>
                  <a:srgbClr val="57585B"/>
                </a:solidFill>
                <a:latin typeface="Open Sans"/>
                <a:cs typeface="Open Sans"/>
              </a:rPr>
              <a:t>Using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custodial</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comes</a:t>
            </a:r>
            <a:r>
              <a:rPr sz="1700" spc="35" dirty="0">
                <a:solidFill>
                  <a:srgbClr val="57585B"/>
                </a:solidFill>
                <a:latin typeface="Open Sans"/>
                <a:cs typeface="Open Sans"/>
              </a:rPr>
              <a:t> </a:t>
            </a:r>
            <a:r>
              <a:rPr sz="1700" dirty="0">
                <a:solidFill>
                  <a:srgbClr val="57585B"/>
                </a:solidFill>
                <a:latin typeface="Open Sans"/>
                <a:cs typeface="Open Sans"/>
              </a:rPr>
              <a:t>with</a:t>
            </a:r>
            <a:r>
              <a:rPr sz="1700" spc="40" dirty="0">
                <a:solidFill>
                  <a:srgbClr val="57585B"/>
                </a:solidFill>
                <a:latin typeface="Open Sans"/>
                <a:cs typeface="Open Sans"/>
              </a:rPr>
              <a:t> </a:t>
            </a:r>
            <a:r>
              <a:rPr sz="1700" dirty="0">
                <a:solidFill>
                  <a:srgbClr val="57585B"/>
                </a:solidFill>
                <a:latin typeface="Open Sans"/>
                <a:cs typeface="Open Sans"/>
              </a:rPr>
              <a:t>risk,</a:t>
            </a:r>
            <a:r>
              <a:rPr sz="1700" spc="35" dirty="0">
                <a:solidFill>
                  <a:srgbClr val="57585B"/>
                </a:solidFill>
                <a:latin typeface="Open Sans"/>
                <a:cs typeface="Open Sans"/>
              </a:rPr>
              <a:t> </a:t>
            </a:r>
            <a:r>
              <a:rPr sz="1700" dirty="0">
                <a:solidFill>
                  <a:srgbClr val="57585B"/>
                </a:solidFill>
                <a:latin typeface="Open Sans"/>
                <a:cs typeface="Open Sans"/>
              </a:rPr>
              <a:t>as</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35" dirty="0">
                <a:solidFill>
                  <a:srgbClr val="57585B"/>
                </a:solidFill>
                <a:latin typeface="Open Sans"/>
                <a:cs typeface="Open Sans"/>
              </a:rPr>
              <a:t> </a:t>
            </a:r>
            <a:r>
              <a:rPr sz="1700" dirty="0">
                <a:solidFill>
                  <a:srgbClr val="57585B"/>
                </a:solidFill>
                <a:latin typeface="Open Sans"/>
                <a:cs typeface="Open Sans"/>
              </a:rPr>
              <a:t>not</a:t>
            </a:r>
            <a:r>
              <a:rPr sz="1700" spc="40" dirty="0">
                <a:solidFill>
                  <a:srgbClr val="57585B"/>
                </a:solidFill>
                <a:latin typeface="Open Sans"/>
                <a:cs typeface="Open Sans"/>
              </a:rPr>
              <a:t> </a:t>
            </a:r>
            <a:r>
              <a:rPr sz="1700" dirty="0">
                <a:solidFill>
                  <a:srgbClr val="57585B"/>
                </a:solidFill>
                <a:latin typeface="Open Sans"/>
                <a:cs typeface="Open Sans"/>
              </a:rPr>
              <a:t>be</a:t>
            </a:r>
            <a:r>
              <a:rPr sz="1700" spc="35"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control</a:t>
            </a:r>
            <a:r>
              <a:rPr sz="1700" spc="3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private</a:t>
            </a:r>
            <a:r>
              <a:rPr sz="1700" spc="40" dirty="0">
                <a:solidFill>
                  <a:srgbClr val="57585B"/>
                </a:solidFill>
                <a:latin typeface="Open Sans"/>
                <a:cs typeface="Open Sans"/>
              </a:rPr>
              <a:t> </a:t>
            </a:r>
            <a:r>
              <a:rPr sz="1700" dirty="0">
                <a:solidFill>
                  <a:srgbClr val="57585B"/>
                </a:solidFill>
                <a:latin typeface="Open Sans"/>
                <a:cs typeface="Open Sans"/>
              </a:rPr>
              <a:t>key,</a:t>
            </a:r>
            <a:r>
              <a:rPr sz="1700" spc="40" dirty="0">
                <a:solidFill>
                  <a:srgbClr val="57585B"/>
                </a:solidFill>
                <a:latin typeface="Open Sans"/>
                <a:cs typeface="Open Sans"/>
              </a:rPr>
              <a:t> </a:t>
            </a:r>
            <a:r>
              <a:rPr sz="1700" dirty="0">
                <a:solidFill>
                  <a:srgbClr val="57585B"/>
                </a:solidFill>
                <a:latin typeface="Open Sans"/>
                <a:cs typeface="Open Sans"/>
              </a:rPr>
              <a:t>which</a:t>
            </a:r>
            <a:r>
              <a:rPr sz="1700" spc="40" dirty="0">
                <a:solidFill>
                  <a:srgbClr val="57585B"/>
                </a:solidFill>
                <a:latin typeface="Open Sans"/>
                <a:cs typeface="Open Sans"/>
              </a:rPr>
              <a:t> </a:t>
            </a:r>
            <a:r>
              <a:rPr sz="1700" dirty="0">
                <a:solidFill>
                  <a:srgbClr val="57585B"/>
                </a:solidFill>
                <a:latin typeface="Open Sans"/>
                <a:cs typeface="Open Sans"/>
              </a:rPr>
              <a:t>means</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not</a:t>
            </a:r>
            <a:r>
              <a:rPr sz="1700" spc="40" dirty="0">
                <a:solidFill>
                  <a:srgbClr val="57585B"/>
                </a:solidFill>
                <a:latin typeface="Open Sans"/>
                <a:cs typeface="Open Sans"/>
              </a:rPr>
              <a:t> </a:t>
            </a:r>
            <a:r>
              <a:rPr sz="1700" dirty="0">
                <a:solidFill>
                  <a:srgbClr val="57585B"/>
                </a:solidFill>
                <a:latin typeface="Open Sans"/>
                <a:cs typeface="Open Sans"/>
              </a:rPr>
              <a:t>be</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control</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spc="-10" dirty="0">
                <a:solidFill>
                  <a:srgbClr val="57585B"/>
                </a:solidFill>
                <a:latin typeface="Open Sans"/>
                <a:cs typeface="Open Sans"/>
              </a:rPr>
              <a:t>money </a:t>
            </a:r>
            <a:r>
              <a:rPr sz="1700" dirty="0">
                <a:solidFill>
                  <a:srgbClr val="57585B"/>
                </a:solidFill>
                <a:latin typeface="Open Sans"/>
                <a:cs typeface="Open Sans"/>
              </a:rPr>
              <a:t>you</a:t>
            </a:r>
            <a:r>
              <a:rPr sz="1700" spc="25" dirty="0">
                <a:solidFill>
                  <a:srgbClr val="57585B"/>
                </a:solidFill>
                <a:latin typeface="Open Sans"/>
                <a:cs typeface="Open Sans"/>
              </a:rPr>
              <a:t> </a:t>
            </a:r>
            <a:r>
              <a:rPr sz="1700" dirty="0">
                <a:solidFill>
                  <a:srgbClr val="57585B"/>
                </a:solidFill>
                <a:latin typeface="Open Sans"/>
                <a:cs typeface="Open Sans"/>
              </a:rPr>
              <a:t>keep</a:t>
            </a:r>
            <a:r>
              <a:rPr sz="1700" spc="30" dirty="0">
                <a:solidFill>
                  <a:srgbClr val="57585B"/>
                </a:solidFill>
                <a:latin typeface="Open Sans"/>
                <a:cs typeface="Open Sans"/>
              </a:rPr>
              <a:t> </a:t>
            </a:r>
            <a:r>
              <a:rPr sz="1700" dirty="0">
                <a:solidFill>
                  <a:srgbClr val="57585B"/>
                </a:solidFill>
                <a:latin typeface="Open Sans"/>
                <a:cs typeface="Open Sans"/>
              </a:rPr>
              <a:t>in</a:t>
            </a:r>
            <a:r>
              <a:rPr sz="1700" spc="30" dirty="0">
                <a:solidFill>
                  <a:srgbClr val="57585B"/>
                </a:solidFill>
                <a:latin typeface="Open Sans"/>
                <a:cs typeface="Open Sans"/>
              </a:rPr>
              <a:t> </a:t>
            </a:r>
            <a:r>
              <a:rPr sz="1700" dirty="0">
                <a:solidFill>
                  <a:srgbClr val="57585B"/>
                </a:solidFill>
                <a:latin typeface="Open Sans"/>
                <a:cs typeface="Open Sans"/>
              </a:rPr>
              <a:t>your</a:t>
            </a:r>
            <a:r>
              <a:rPr sz="1700" spc="30" dirty="0">
                <a:solidFill>
                  <a:srgbClr val="57585B"/>
                </a:solidFill>
                <a:latin typeface="Open Sans"/>
                <a:cs typeface="Open Sans"/>
              </a:rPr>
              <a:t> </a:t>
            </a:r>
            <a:r>
              <a:rPr sz="1700" spc="-10" dirty="0">
                <a:solidFill>
                  <a:srgbClr val="57585B"/>
                </a:solidFill>
                <a:latin typeface="Open Sans"/>
                <a:cs typeface="Open Sans"/>
              </a:rPr>
              <a:t>wallet.</a:t>
            </a:r>
            <a:endParaRPr sz="1700" dirty="0">
              <a:latin typeface="Open Sans"/>
              <a:cs typeface="Open Sans"/>
            </a:endParaRPr>
          </a:p>
          <a:p>
            <a:pPr>
              <a:lnSpc>
                <a:spcPct val="100000"/>
              </a:lnSpc>
              <a:spcBef>
                <a:spcPts val="35"/>
              </a:spcBef>
            </a:pPr>
            <a:endParaRPr sz="1500" dirty="0">
              <a:latin typeface="Open Sans"/>
              <a:cs typeface="Open Sans"/>
            </a:endParaRPr>
          </a:p>
          <a:p>
            <a:pPr marL="12700" marR="192405">
              <a:lnSpc>
                <a:spcPct val="101800"/>
              </a:lnSpc>
            </a:pPr>
            <a:r>
              <a:rPr sz="1700" dirty="0">
                <a:solidFill>
                  <a:srgbClr val="57585B"/>
                </a:solidFill>
                <a:latin typeface="Open Sans"/>
                <a:cs typeface="Open Sans"/>
              </a:rPr>
              <a:t>Now</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5" dirty="0">
                <a:solidFill>
                  <a:srgbClr val="57585B"/>
                </a:solidFill>
                <a:latin typeface="Open Sans"/>
                <a:cs typeface="Open Sans"/>
              </a:rPr>
              <a:t> </a:t>
            </a:r>
            <a:r>
              <a:rPr sz="1700" dirty="0">
                <a:solidFill>
                  <a:srgbClr val="57585B"/>
                </a:solidFill>
                <a:latin typeface="Open Sans"/>
                <a:cs typeface="Open Sans"/>
              </a:rPr>
              <a:t>we</a:t>
            </a:r>
            <a:r>
              <a:rPr sz="1700" spc="45" dirty="0">
                <a:solidFill>
                  <a:srgbClr val="57585B"/>
                </a:solidFill>
                <a:latin typeface="Open Sans"/>
                <a:cs typeface="Open Sans"/>
              </a:rPr>
              <a:t> </a:t>
            </a:r>
            <a:r>
              <a:rPr sz="1700" dirty="0">
                <a:solidFill>
                  <a:srgbClr val="57585B"/>
                </a:solidFill>
                <a:latin typeface="Open Sans"/>
                <a:cs typeface="Open Sans"/>
              </a:rPr>
              <a:t>have</a:t>
            </a:r>
            <a:r>
              <a:rPr sz="1700" spc="55" dirty="0">
                <a:solidFill>
                  <a:srgbClr val="57585B"/>
                </a:solidFill>
                <a:latin typeface="Open Sans"/>
                <a:cs typeface="Open Sans"/>
              </a:rPr>
              <a:t> </a:t>
            </a:r>
            <a:r>
              <a:rPr sz="1700" dirty="0">
                <a:solidFill>
                  <a:srgbClr val="57585B"/>
                </a:solidFill>
                <a:latin typeface="Open Sans"/>
                <a:cs typeface="Open Sans"/>
              </a:rPr>
              <a:t>set</a:t>
            </a:r>
            <a:r>
              <a:rPr sz="1700" spc="50" dirty="0">
                <a:solidFill>
                  <a:srgbClr val="57585B"/>
                </a:solidFill>
                <a:latin typeface="Open Sans"/>
                <a:cs typeface="Open Sans"/>
              </a:rPr>
              <a:t> </a:t>
            </a:r>
            <a:r>
              <a:rPr sz="1700" dirty="0">
                <a:solidFill>
                  <a:srgbClr val="57585B"/>
                </a:solidFill>
                <a:latin typeface="Open Sans"/>
                <a:cs typeface="Open Sans"/>
              </a:rPr>
              <a:t>up</a:t>
            </a:r>
            <a:r>
              <a:rPr sz="1700" spc="45" dirty="0">
                <a:solidFill>
                  <a:srgbClr val="57585B"/>
                </a:solidFill>
                <a:latin typeface="Open Sans"/>
                <a:cs typeface="Open Sans"/>
              </a:rPr>
              <a:t> </a:t>
            </a:r>
            <a:r>
              <a:rPr sz="1700" dirty="0">
                <a:solidFill>
                  <a:srgbClr val="57585B"/>
                </a:solidFill>
                <a:latin typeface="Open Sans"/>
                <a:cs typeface="Open Sans"/>
              </a:rPr>
              <a:t>our</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5" dirty="0">
                <a:solidFill>
                  <a:srgbClr val="57585B"/>
                </a:solidFill>
                <a:latin typeface="Open Sans"/>
                <a:cs typeface="Open Sans"/>
              </a:rPr>
              <a:t> </a:t>
            </a:r>
            <a:r>
              <a:rPr sz="1700" dirty="0">
                <a:solidFill>
                  <a:srgbClr val="57585B"/>
                </a:solidFill>
                <a:latin typeface="Open Sans"/>
                <a:cs typeface="Open Sans"/>
              </a:rPr>
              <a:t>let’s</a:t>
            </a:r>
            <a:r>
              <a:rPr sz="1700" spc="50" dirty="0">
                <a:solidFill>
                  <a:srgbClr val="57585B"/>
                </a:solidFill>
                <a:latin typeface="Open Sans"/>
                <a:cs typeface="Open Sans"/>
              </a:rPr>
              <a:t> </a:t>
            </a:r>
            <a:r>
              <a:rPr sz="1700" dirty="0">
                <a:solidFill>
                  <a:srgbClr val="57585B"/>
                </a:solidFill>
                <a:latin typeface="Open Sans"/>
                <a:cs typeface="Open Sans"/>
              </a:rPr>
              <a:t>look</a:t>
            </a:r>
            <a:r>
              <a:rPr sz="1700" spc="45" dirty="0">
                <a:solidFill>
                  <a:srgbClr val="57585B"/>
                </a:solidFill>
                <a:latin typeface="Open Sans"/>
                <a:cs typeface="Open Sans"/>
              </a:rPr>
              <a:t> </a:t>
            </a:r>
            <a:r>
              <a:rPr sz="1700" dirty="0">
                <a:solidFill>
                  <a:srgbClr val="57585B"/>
                </a:solidFill>
                <a:latin typeface="Open Sans"/>
                <a:cs typeface="Open Sans"/>
              </a:rPr>
              <a:t>at</a:t>
            </a:r>
            <a:r>
              <a:rPr sz="1700" spc="45" dirty="0">
                <a:solidFill>
                  <a:srgbClr val="57585B"/>
                </a:solidFill>
                <a:latin typeface="Open Sans"/>
                <a:cs typeface="Open Sans"/>
              </a:rPr>
              <a:t> </a:t>
            </a:r>
            <a:r>
              <a:rPr sz="1700" dirty="0">
                <a:solidFill>
                  <a:srgbClr val="57585B"/>
                </a:solidFill>
                <a:latin typeface="Open Sans"/>
                <a:cs typeface="Open Sans"/>
              </a:rPr>
              <a:t>receiving</a:t>
            </a:r>
            <a:r>
              <a:rPr sz="1700" spc="5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sending</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transactions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how</a:t>
            </a:r>
            <a:r>
              <a:rPr sz="1700" spc="45" dirty="0">
                <a:solidFill>
                  <a:srgbClr val="57585B"/>
                </a:solidFill>
                <a:latin typeface="Open Sans"/>
                <a:cs typeface="Open Sans"/>
              </a:rPr>
              <a:t> </a:t>
            </a:r>
            <a:r>
              <a:rPr sz="1700" dirty="0">
                <a:solidFill>
                  <a:srgbClr val="57585B"/>
                </a:solidFill>
                <a:latin typeface="Open Sans"/>
                <a:cs typeface="Open Sans"/>
              </a:rPr>
              <a:t>they</a:t>
            </a:r>
            <a:r>
              <a:rPr sz="1700" spc="50" dirty="0">
                <a:solidFill>
                  <a:srgbClr val="57585B"/>
                </a:solidFill>
                <a:latin typeface="Open Sans"/>
                <a:cs typeface="Open Sans"/>
              </a:rPr>
              <a:t> </a:t>
            </a:r>
            <a:r>
              <a:rPr lang="en-US" sz="1700" dirty="0">
                <a:solidFill>
                  <a:srgbClr val="57585B"/>
                </a:solidFill>
                <a:latin typeface="Open Sans"/>
                <a:cs typeface="Open Sans"/>
              </a:rPr>
              <a:t>differ </a:t>
            </a:r>
            <a:r>
              <a:rPr sz="1700" dirty="0">
                <a:solidFill>
                  <a:srgbClr val="57585B"/>
                </a:solidFill>
                <a:latin typeface="Open Sans"/>
                <a:cs typeface="Open Sans"/>
              </a:rPr>
              <a:t>from</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on-</a:t>
            </a:r>
            <a:r>
              <a:rPr sz="1700" spc="-10" dirty="0">
                <a:solidFill>
                  <a:srgbClr val="57585B"/>
                </a:solidFill>
                <a:latin typeface="Open Sans"/>
                <a:cs typeface="Open Sans"/>
              </a:rPr>
              <a:t>chain </a:t>
            </a:r>
            <a:r>
              <a:rPr sz="170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we</a:t>
            </a:r>
            <a:r>
              <a:rPr sz="1700" spc="50" dirty="0">
                <a:solidFill>
                  <a:srgbClr val="57585B"/>
                </a:solidFill>
                <a:latin typeface="Open Sans"/>
                <a:cs typeface="Open Sans"/>
              </a:rPr>
              <a:t> </a:t>
            </a:r>
            <a:r>
              <a:rPr sz="1700" dirty="0">
                <a:solidFill>
                  <a:srgbClr val="57585B"/>
                </a:solidFill>
                <a:latin typeface="Open Sans"/>
                <a:cs typeface="Open Sans"/>
              </a:rPr>
              <a:t>sent</a:t>
            </a:r>
            <a:r>
              <a:rPr sz="1700" spc="5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Chapter</a:t>
            </a:r>
            <a:r>
              <a:rPr sz="1700" spc="45" dirty="0">
                <a:solidFill>
                  <a:srgbClr val="57585B"/>
                </a:solidFill>
                <a:latin typeface="Open Sans"/>
                <a:cs typeface="Open Sans"/>
              </a:rPr>
              <a:t> </a:t>
            </a:r>
            <a:r>
              <a:rPr sz="1700" spc="-35" dirty="0">
                <a:solidFill>
                  <a:srgbClr val="57585B"/>
                </a:solidFill>
                <a:latin typeface="Open Sans"/>
                <a:cs typeface="Open Sans"/>
              </a:rPr>
              <a:t>7.</a:t>
            </a:r>
            <a:endParaRPr sz="1700" dirty="0">
              <a:latin typeface="Open Sans"/>
              <a:cs typeface="Open Sans"/>
            </a:endParaRPr>
          </a:p>
        </p:txBody>
      </p:sp>
      <p:pic>
        <p:nvPicPr>
          <p:cNvPr id="37" name="object 37"/>
          <p:cNvPicPr/>
          <p:nvPr/>
        </p:nvPicPr>
        <p:blipFill>
          <a:blip r:embed="rId12" cstate="print"/>
          <a:stretch>
            <a:fillRect/>
          </a:stretch>
        </p:blipFill>
        <p:spPr>
          <a:xfrm>
            <a:off x="18829729" y="10656768"/>
            <a:ext cx="143513" cy="143534"/>
          </a:xfrm>
          <a:prstGeom prst="rect">
            <a:avLst/>
          </a:prstGeom>
        </p:spPr>
      </p:pic>
      <p:sp>
        <p:nvSpPr>
          <p:cNvPr id="38" name="object 38"/>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39" name="object 39"/>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40" name="object 40"/>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41" name="object 41"/>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sp>
        <p:nvSpPr>
          <p:cNvPr id="3" name="object 3"/>
          <p:cNvSpPr txBox="1"/>
          <p:nvPr/>
        </p:nvSpPr>
        <p:spPr>
          <a:xfrm>
            <a:off x="1118503" y="2282540"/>
            <a:ext cx="8651875" cy="4624070"/>
          </a:xfrm>
          <a:prstGeom prst="rect">
            <a:avLst/>
          </a:prstGeom>
        </p:spPr>
        <p:txBody>
          <a:bodyPr vert="horz" wrap="square" lIns="0" tIns="12065" rIns="0" bIns="0" rtlCol="0">
            <a:spAutoFit/>
          </a:bodyPr>
          <a:lstStyle/>
          <a:p>
            <a:pPr marL="12700" marR="1232535">
              <a:lnSpc>
                <a:spcPct val="100400"/>
              </a:lnSpc>
              <a:spcBef>
                <a:spcPts val="95"/>
              </a:spcBef>
            </a:pPr>
            <a:r>
              <a:rPr sz="3450" b="1" i="1" dirty="0">
                <a:solidFill>
                  <a:srgbClr val="241B54"/>
                </a:solidFill>
                <a:latin typeface="Open Sans"/>
                <a:cs typeface="Open Sans"/>
              </a:rPr>
              <a:t>8.4</a:t>
            </a:r>
            <a:r>
              <a:rPr sz="3450" b="1" i="1" spc="5" dirty="0">
                <a:solidFill>
                  <a:srgbClr val="241B54"/>
                </a:solidFill>
                <a:latin typeface="Open Sans"/>
                <a:cs typeface="Open Sans"/>
              </a:rPr>
              <a:t> </a:t>
            </a:r>
            <a:r>
              <a:rPr sz="3450" b="1" i="1" dirty="0">
                <a:solidFill>
                  <a:srgbClr val="241B54"/>
                </a:solidFill>
                <a:latin typeface="Open Sans"/>
                <a:cs typeface="Open Sans"/>
              </a:rPr>
              <a:t>Sending and</a:t>
            </a:r>
            <a:r>
              <a:rPr sz="3450" b="1" i="1" spc="-5" dirty="0">
                <a:solidFill>
                  <a:srgbClr val="241B54"/>
                </a:solidFill>
                <a:latin typeface="Open Sans"/>
                <a:cs typeface="Open Sans"/>
              </a:rPr>
              <a:t> </a:t>
            </a:r>
            <a:r>
              <a:rPr sz="3450" b="1" i="1" dirty="0">
                <a:solidFill>
                  <a:srgbClr val="241B54"/>
                </a:solidFill>
                <a:latin typeface="Open Sans"/>
                <a:cs typeface="Open Sans"/>
              </a:rPr>
              <a:t>Receiving </a:t>
            </a:r>
            <a:r>
              <a:rPr sz="3450" b="1" i="1" spc="-10" dirty="0">
                <a:solidFill>
                  <a:srgbClr val="241B54"/>
                </a:solidFill>
                <a:latin typeface="Open Sans"/>
                <a:cs typeface="Open Sans"/>
              </a:rPr>
              <a:t>Lightning Transactions</a:t>
            </a:r>
            <a:endParaRPr sz="3450">
              <a:latin typeface="Open Sans"/>
              <a:cs typeface="Open Sans"/>
            </a:endParaRPr>
          </a:p>
          <a:p>
            <a:pPr marL="12700" marR="39370">
              <a:lnSpc>
                <a:spcPct val="101800"/>
              </a:lnSpc>
              <a:spcBef>
                <a:spcPts val="3180"/>
              </a:spcBef>
            </a:pP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5" dirty="0">
                <a:solidFill>
                  <a:srgbClr val="57585B"/>
                </a:solidFill>
                <a:latin typeface="Open Sans"/>
                <a:cs typeface="Open Sans"/>
              </a:rPr>
              <a:t> </a:t>
            </a:r>
            <a:r>
              <a:rPr sz="1700" dirty="0">
                <a:solidFill>
                  <a:srgbClr val="57585B"/>
                </a:solidFill>
                <a:latin typeface="Open Sans"/>
                <a:cs typeface="Open Sans"/>
              </a:rPr>
              <a:t>using</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fast,</a:t>
            </a:r>
            <a:r>
              <a:rPr sz="1700" spc="50" dirty="0">
                <a:solidFill>
                  <a:srgbClr val="57585B"/>
                </a:solidFill>
                <a:latin typeface="Open Sans"/>
                <a:cs typeface="Open Sans"/>
              </a:rPr>
              <a:t> </a:t>
            </a:r>
            <a:r>
              <a:rPr sz="1700" dirty="0">
                <a:solidFill>
                  <a:srgbClr val="57585B"/>
                </a:solidFill>
                <a:latin typeface="Open Sans"/>
                <a:cs typeface="Open Sans"/>
              </a:rPr>
              <a:t>cheap,</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private,</a:t>
            </a:r>
            <a:r>
              <a:rPr sz="1700" spc="50" dirty="0">
                <a:solidFill>
                  <a:srgbClr val="57585B"/>
                </a:solidFill>
                <a:latin typeface="Open Sans"/>
                <a:cs typeface="Open Sans"/>
              </a:rPr>
              <a:t> </a:t>
            </a:r>
            <a:r>
              <a:rPr sz="1700" dirty="0">
                <a:solidFill>
                  <a:srgbClr val="57585B"/>
                </a:solidFill>
                <a:latin typeface="Open Sans"/>
                <a:cs typeface="Open Sans"/>
              </a:rPr>
              <a:t>making</a:t>
            </a:r>
            <a:r>
              <a:rPr sz="1700" spc="50" dirty="0">
                <a:solidFill>
                  <a:srgbClr val="57585B"/>
                </a:solidFill>
                <a:latin typeface="Open Sans"/>
                <a:cs typeface="Open Sans"/>
              </a:rPr>
              <a:t> </a:t>
            </a:r>
            <a:r>
              <a:rPr sz="1700" spc="-10" dirty="0">
                <a:solidFill>
                  <a:srgbClr val="57585B"/>
                </a:solidFill>
                <a:latin typeface="Open Sans"/>
                <a:cs typeface="Open Sans"/>
              </a:rPr>
              <a:t>transactions </a:t>
            </a:r>
            <a:r>
              <a:rPr sz="1700" dirty="0">
                <a:solidFill>
                  <a:srgbClr val="57585B"/>
                </a:solidFill>
                <a:latin typeface="Open Sans"/>
                <a:cs typeface="Open Sans"/>
              </a:rPr>
              <a:t>between</a:t>
            </a:r>
            <a:r>
              <a:rPr sz="1700" spc="40" dirty="0">
                <a:solidFill>
                  <a:srgbClr val="57585B"/>
                </a:solidFill>
                <a:latin typeface="Open Sans"/>
                <a:cs typeface="Open Sans"/>
              </a:rPr>
              <a:t> </a:t>
            </a:r>
            <a:r>
              <a:rPr sz="1700" dirty="0">
                <a:solidFill>
                  <a:srgbClr val="57585B"/>
                </a:solidFill>
                <a:latin typeface="Open Sans"/>
                <a:cs typeface="Open Sans"/>
              </a:rPr>
              <a:t>two</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45" dirty="0">
                <a:solidFill>
                  <a:srgbClr val="57585B"/>
                </a:solidFill>
                <a:latin typeface="Open Sans"/>
                <a:cs typeface="Open Sans"/>
              </a:rPr>
              <a:t> </a:t>
            </a:r>
            <a:r>
              <a:rPr sz="1700" dirty="0">
                <a:solidFill>
                  <a:srgbClr val="57585B"/>
                </a:solidFill>
                <a:latin typeface="Open Sans"/>
                <a:cs typeface="Open Sans"/>
              </a:rPr>
              <a:t>easy.</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dirty="0">
                <a:solidFill>
                  <a:srgbClr val="57585B"/>
                </a:solidFill>
                <a:latin typeface="Open Sans"/>
                <a:cs typeface="Open Sans"/>
              </a:rPr>
              <a:t>quickly</a:t>
            </a:r>
            <a:r>
              <a:rPr sz="1700" spc="45" dirty="0">
                <a:solidFill>
                  <a:srgbClr val="57585B"/>
                </a:solidFill>
                <a:latin typeface="Open Sans"/>
                <a:cs typeface="Open Sans"/>
              </a:rPr>
              <a:t> </a:t>
            </a:r>
            <a:r>
              <a:rPr sz="1700" dirty="0">
                <a:solidFill>
                  <a:srgbClr val="57585B"/>
                </a:solidFill>
                <a:latin typeface="Open Sans"/>
                <a:cs typeface="Open Sans"/>
              </a:rPr>
              <a:t>send</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receive</a:t>
            </a:r>
            <a:r>
              <a:rPr sz="1700" spc="50" dirty="0">
                <a:solidFill>
                  <a:srgbClr val="57585B"/>
                </a:solidFill>
                <a:latin typeface="Open Sans"/>
                <a:cs typeface="Open Sans"/>
              </a:rPr>
              <a:t> </a:t>
            </a:r>
            <a:r>
              <a:rPr sz="1700" dirty="0">
                <a:solidFill>
                  <a:srgbClr val="57585B"/>
                </a:solidFill>
                <a:latin typeface="Open Sans"/>
                <a:cs typeface="Open Sans"/>
              </a:rPr>
              <a:t>bitcoins</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spc="-10" dirty="0">
                <a:solidFill>
                  <a:srgbClr val="57585B"/>
                </a:solidFill>
                <a:latin typeface="Open Sans"/>
                <a:cs typeface="Open Sans"/>
              </a:rPr>
              <a:t>everyday </a:t>
            </a:r>
            <a:r>
              <a:rPr sz="1700" dirty="0">
                <a:solidFill>
                  <a:srgbClr val="57585B"/>
                </a:solidFill>
                <a:latin typeface="Open Sans"/>
                <a:cs typeface="Open Sans"/>
              </a:rPr>
              <a:t>things</a:t>
            </a:r>
            <a:r>
              <a:rPr sz="1700" spc="40" dirty="0">
                <a:solidFill>
                  <a:srgbClr val="57585B"/>
                </a:solidFill>
                <a:latin typeface="Open Sans"/>
                <a:cs typeface="Open Sans"/>
              </a:rPr>
              <a:t> </a:t>
            </a:r>
            <a:r>
              <a:rPr sz="1700" dirty="0">
                <a:solidFill>
                  <a:srgbClr val="57585B"/>
                </a:solidFill>
                <a:latin typeface="Open Sans"/>
                <a:cs typeface="Open Sans"/>
              </a:rPr>
              <a:t>like</a:t>
            </a:r>
            <a:r>
              <a:rPr sz="1700" spc="40" dirty="0">
                <a:solidFill>
                  <a:srgbClr val="57585B"/>
                </a:solidFill>
                <a:latin typeface="Open Sans"/>
                <a:cs typeface="Open Sans"/>
              </a:rPr>
              <a:t> </a:t>
            </a:r>
            <a:r>
              <a:rPr sz="1700" dirty="0">
                <a:solidFill>
                  <a:srgbClr val="57585B"/>
                </a:solidFill>
                <a:latin typeface="Open Sans"/>
                <a:cs typeface="Open Sans"/>
              </a:rPr>
              <a:t>buying</a:t>
            </a:r>
            <a:r>
              <a:rPr sz="1700" spc="40" dirty="0">
                <a:solidFill>
                  <a:srgbClr val="57585B"/>
                </a:solidFill>
                <a:latin typeface="Open Sans"/>
                <a:cs typeface="Open Sans"/>
              </a:rPr>
              <a:t> </a:t>
            </a:r>
            <a:r>
              <a:rPr sz="1700" dirty="0">
                <a:solidFill>
                  <a:srgbClr val="57585B"/>
                </a:solidFill>
                <a:latin typeface="Open Sans"/>
                <a:cs typeface="Open Sans"/>
              </a:rPr>
              <a:t>coffee</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shopping.</a:t>
            </a:r>
            <a:r>
              <a:rPr sz="1700" spc="40" dirty="0">
                <a:solidFill>
                  <a:srgbClr val="57585B"/>
                </a:solidFill>
                <a:latin typeface="Open Sans"/>
                <a:cs typeface="Open Sans"/>
              </a:rPr>
              <a:t> </a:t>
            </a:r>
            <a:r>
              <a:rPr sz="1700" dirty="0">
                <a:solidFill>
                  <a:srgbClr val="57585B"/>
                </a:solidFill>
                <a:latin typeface="Open Sans"/>
                <a:cs typeface="Open Sans"/>
              </a:rPr>
              <a:t>Let’s</a:t>
            </a:r>
            <a:r>
              <a:rPr sz="1700" spc="40" dirty="0">
                <a:solidFill>
                  <a:srgbClr val="57585B"/>
                </a:solidFill>
                <a:latin typeface="Open Sans"/>
                <a:cs typeface="Open Sans"/>
              </a:rPr>
              <a:t> </a:t>
            </a:r>
            <a:r>
              <a:rPr sz="1700" dirty="0">
                <a:solidFill>
                  <a:srgbClr val="57585B"/>
                </a:solidFill>
                <a:latin typeface="Open Sans"/>
                <a:cs typeface="Open Sans"/>
              </a:rPr>
              <a:t>look</a:t>
            </a:r>
            <a:r>
              <a:rPr sz="1700" spc="40" dirty="0">
                <a:solidFill>
                  <a:srgbClr val="57585B"/>
                </a:solidFill>
                <a:latin typeface="Open Sans"/>
                <a:cs typeface="Open Sans"/>
              </a:rPr>
              <a:t> </a:t>
            </a:r>
            <a:r>
              <a:rPr sz="1700" dirty="0">
                <a:solidFill>
                  <a:srgbClr val="57585B"/>
                </a:solidFill>
                <a:latin typeface="Open Sans"/>
                <a:cs typeface="Open Sans"/>
              </a:rPr>
              <a:t>at</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few</a:t>
            </a:r>
            <a:r>
              <a:rPr sz="1700" spc="40" dirty="0">
                <a:solidFill>
                  <a:srgbClr val="57585B"/>
                </a:solidFill>
                <a:latin typeface="Open Sans"/>
                <a:cs typeface="Open Sans"/>
              </a:rPr>
              <a:t> </a:t>
            </a:r>
            <a:r>
              <a:rPr sz="1700" dirty="0">
                <a:solidFill>
                  <a:srgbClr val="57585B"/>
                </a:solidFill>
                <a:latin typeface="Open Sans"/>
                <a:cs typeface="Open Sans"/>
              </a:rPr>
              <a:t>examples</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spc="-10" dirty="0">
                <a:solidFill>
                  <a:srgbClr val="57585B"/>
                </a:solidFill>
                <a:latin typeface="Open Sans"/>
                <a:cs typeface="Open Sans"/>
              </a:rPr>
              <a:t>Lightning </a:t>
            </a:r>
            <a:r>
              <a:rPr sz="1700" dirty="0">
                <a:solidFill>
                  <a:srgbClr val="57585B"/>
                </a:solidFill>
                <a:latin typeface="Open Sans"/>
                <a:cs typeface="Open Sans"/>
              </a:rPr>
              <a:t>Network</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spc="-10" dirty="0">
                <a:solidFill>
                  <a:srgbClr val="57585B"/>
                </a:solidFill>
                <a:latin typeface="Open Sans"/>
                <a:cs typeface="Open Sans"/>
              </a:rPr>
              <a:t>action.</a:t>
            </a:r>
            <a:endParaRPr sz="1700">
              <a:latin typeface="Open Sans"/>
              <a:cs typeface="Open Sans"/>
            </a:endParaRPr>
          </a:p>
          <a:p>
            <a:pPr marL="25400">
              <a:lnSpc>
                <a:spcPct val="100000"/>
              </a:lnSpc>
              <a:spcBef>
                <a:spcPts val="1825"/>
              </a:spcBef>
            </a:pPr>
            <a:r>
              <a:rPr sz="2150" b="1" dirty="0">
                <a:solidFill>
                  <a:srgbClr val="241B54"/>
                </a:solidFill>
                <a:latin typeface="Open Sans"/>
                <a:cs typeface="Open Sans"/>
              </a:rPr>
              <a:t>Example</a:t>
            </a:r>
            <a:r>
              <a:rPr sz="2150" b="1" spc="-130" dirty="0">
                <a:solidFill>
                  <a:srgbClr val="241B54"/>
                </a:solidFill>
                <a:latin typeface="Open Sans"/>
                <a:cs typeface="Open Sans"/>
              </a:rPr>
              <a:t> </a:t>
            </a:r>
            <a:r>
              <a:rPr sz="2150" b="1" spc="-25" dirty="0">
                <a:solidFill>
                  <a:srgbClr val="241B54"/>
                </a:solidFill>
                <a:latin typeface="Open Sans"/>
                <a:cs typeface="Open Sans"/>
              </a:rPr>
              <a:t>1:</a:t>
            </a:r>
            <a:endParaRPr sz="2150">
              <a:latin typeface="Open Sans"/>
              <a:cs typeface="Open Sans"/>
            </a:endParaRPr>
          </a:p>
          <a:p>
            <a:pPr marL="12700" marR="5080">
              <a:lnSpc>
                <a:spcPct val="101800"/>
              </a:lnSpc>
              <a:spcBef>
                <a:spcPts val="1610"/>
              </a:spcBef>
            </a:pPr>
            <a:r>
              <a:rPr sz="1700" dirty="0">
                <a:solidFill>
                  <a:srgbClr val="57585B"/>
                </a:solidFill>
                <a:latin typeface="Open Sans"/>
                <a:cs typeface="Open Sans"/>
              </a:rPr>
              <a:t>Below,</a:t>
            </a:r>
            <a:r>
              <a:rPr sz="1700" spc="40" dirty="0">
                <a:solidFill>
                  <a:srgbClr val="57585B"/>
                </a:solidFill>
                <a:latin typeface="Open Sans"/>
                <a:cs typeface="Open Sans"/>
              </a:rPr>
              <a:t> </a:t>
            </a:r>
            <a:r>
              <a:rPr sz="1700" dirty="0">
                <a:solidFill>
                  <a:srgbClr val="57585B"/>
                </a:solidFill>
                <a:latin typeface="Open Sans"/>
                <a:cs typeface="Open Sans"/>
              </a:rPr>
              <a:t>both</a:t>
            </a:r>
            <a:r>
              <a:rPr sz="1700" spc="45" dirty="0">
                <a:solidFill>
                  <a:srgbClr val="57585B"/>
                </a:solidFill>
                <a:latin typeface="Open Sans"/>
                <a:cs typeface="Open Sans"/>
              </a:rPr>
              <a:t> </a:t>
            </a:r>
            <a:r>
              <a:rPr sz="1700" dirty="0">
                <a:solidFill>
                  <a:srgbClr val="57585B"/>
                </a:solidFill>
                <a:latin typeface="Open Sans"/>
                <a:cs typeface="Open Sans"/>
              </a:rPr>
              <a:t>Marcia</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Eve</a:t>
            </a:r>
            <a:r>
              <a:rPr sz="1700" spc="45" dirty="0">
                <a:solidFill>
                  <a:srgbClr val="57585B"/>
                </a:solidFill>
                <a:latin typeface="Open Sans"/>
                <a:cs typeface="Open Sans"/>
              </a:rPr>
              <a:t> </a:t>
            </a:r>
            <a:r>
              <a:rPr sz="1700" dirty="0">
                <a:solidFill>
                  <a:srgbClr val="57585B"/>
                </a:solidFill>
                <a:latin typeface="Open Sans"/>
                <a:cs typeface="Open Sans"/>
              </a:rPr>
              <a:t>have</a:t>
            </a:r>
            <a:r>
              <a:rPr sz="1700" spc="45" dirty="0">
                <a:solidFill>
                  <a:srgbClr val="57585B"/>
                </a:solidFill>
                <a:latin typeface="Open Sans"/>
                <a:cs typeface="Open Sans"/>
              </a:rPr>
              <a:t> </a:t>
            </a:r>
            <a:r>
              <a:rPr sz="1700" dirty="0">
                <a:solidFill>
                  <a:srgbClr val="57585B"/>
                </a:solidFill>
                <a:latin typeface="Open Sans"/>
                <a:cs typeface="Open Sans"/>
              </a:rPr>
              <a:t>5</a:t>
            </a:r>
            <a:r>
              <a:rPr sz="1700" spc="40" dirty="0">
                <a:solidFill>
                  <a:srgbClr val="57585B"/>
                </a:solidFill>
                <a:latin typeface="Open Sans"/>
                <a:cs typeface="Open Sans"/>
              </a:rPr>
              <a:t> </a:t>
            </a:r>
            <a:r>
              <a:rPr sz="1700" dirty="0">
                <a:solidFill>
                  <a:srgbClr val="57585B"/>
                </a:solidFill>
                <a:latin typeface="Open Sans"/>
                <a:cs typeface="Open Sans"/>
              </a:rPr>
              <a:t>units</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currency</a:t>
            </a:r>
            <a:r>
              <a:rPr sz="1700" spc="40" dirty="0">
                <a:solidFill>
                  <a:srgbClr val="57585B"/>
                </a:solidFill>
                <a:latin typeface="Open Sans"/>
                <a:cs typeface="Open Sans"/>
              </a:rPr>
              <a:t> </a:t>
            </a:r>
            <a:r>
              <a:rPr sz="1700" dirty="0">
                <a:solidFill>
                  <a:srgbClr val="57585B"/>
                </a:solidFill>
                <a:latin typeface="Open Sans"/>
                <a:cs typeface="Open Sans"/>
              </a:rPr>
              <a:t>each.</a:t>
            </a:r>
            <a:r>
              <a:rPr sz="1700" spc="40" dirty="0">
                <a:solidFill>
                  <a:srgbClr val="57585B"/>
                </a:solidFill>
                <a:latin typeface="Open Sans"/>
                <a:cs typeface="Open Sans"/>
              </a:rPr>
              <a:t> </a:t>
            </a:r>
            <a:r>
              <a:rPr sz="1700" dirty="0">
                <a:solidFill>
                  <a:srgbClr val="57585B"/>
                </a:solidFill>
                <a:latin typeface="Open Sans"/>
                <a:cs typeface="Open Sans"/>
              </a:rPr>
              <a:t>Marcia</a:t>
            </a:r>
            <a:r>
              <a:rPr sz="1700" spc="40" dirty="0">
                <a:solidFill>
                  <a:srgbClr val="57585B"/>
                </a:solidFill>
                <a:latin typeface="Open Sans"/>
                <a:cs typeface="Open Sans"/>
              </a:rPr>
              <a:t> </a:t>
            </a:r>
            <a:r>
              <a:rPr sz="1700" dirty="0">
                <a:solidFill>
                  <a:srgbClr val="57585B"/>
                </a:solidFill>
                <a:latin typeface="Open Sans"/>
                <a:cs typeface="Open Sans"/>
              </a:rPr>
              <a:t>wants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send</a:t>
            </a:r>
            <a:r>
              <a:rPr sz="1700" spc="40" dirty="0">
                <a:solidFill>
                  <a:srgbClr val="57585B"/>
                </a:solidFill>
                <a:latin typeface="Open Sans"/>
                <a:cs typeface="Open Sans"/>
              </a:rPr>
              <a:t> </a:t>
            </a:r>
            <a:r>
              <a:rPr sz="1700" dirty="0">
                <a:solidFill>
                  <a:srgbClr val="57585B"/>
                </a:solidFill>
                <a:latin typeface="Open Sans"/>
                <a:cs typeface="Open Sans"/>
              </a:rPr>
              <a:t>2</a:t>
            </a:r>
            <a:r>
              <a:rPr sz="1700" spc="4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her</a:t>
            </a:r>
            <a:r>
              <a:rPr sz="1700" spc="30" dirty="0">
                <a:solidFill>
                  <a:srgbClr val="57585B"/>
                </a:solidFill>
                <a:latin typeface="Open Sans"/>
                <a:cs typeface="Open Sans"/>
              </a:rPr>
              <a:t> </a:t>
            </a:r>
            <a:r>
              <a:rPr sz="1700" dirty="0">
                <a:solidFill>
                  <a:srgbClr val="57585B"/>
                </a:solidFill>
                <a:latin typeface="Open Sans"/>
                <a:cs typeface="Open Sans"/>
              </a:rPr>
              <a:t>units</a:t>
            </a:r>
            <a:r>
              <a:rPr sz="1700" spc="30" dirty="0">
                <a:solidFill>
                  <a:srgbClr val="57585B"/>
                </a:solidFill>
                <a:latin typeface="Open Sans"/>
                <a:cs typeface="Open Sans"/>
              </a:rPr>
              <a:t> </a:t>
            </a:r>
            <a:r>
              <a:rPr sz="1700" dirty="0">
                <a:solidFill>
                  <a:srgbClr val="57585B"/>
                </a:solidFill>
                <a:latin typeface="Open Sans"/>
                <a:cs typeface="Open Sans"/>
              </a:rPr>
              <a:t>to</a:t>
            </a:r>
            <a:r>
              <a:rPr sz="1700" spc="30" dirty="0">
                <a:solidFill>
                  <a:srgbClr val="57585B"/>
                </a:solidFill>
                <a:latin typeface="Open Sans"/>
                <a:cs typeface="Open Sans"/>
              </a:rPr>
              <a:t> </a:t>
            </a:r>
            <a:r>
              <a:rPr sz="1700" dirty="0">
                <a:solidFill>
                  <a:srgbClr val="57585B"/>
                </a:solidFill>
                <a:latin typeface="Open Sans"/>
                <a:cs typeface="Open Sans"/>
              </a:rPr>
              <a:t>Eve,</a:t>
            </a:r>
            <a:r>
              <a:rPr sz="1700" spc="40" dirty="0">
                <a:solidFill>
                  <a:srgbClr val="57585B"/>
                </a:solidFill>
                <a:latin typeface="Open Sans"/>
                <a:cs typeface="Open Sans"/>
              </a:rPr>
              <a:t> </a:t>
            </a:r>
            <a:r>
              <a:rPr sz="1700" dirty="0">
                <a:solidFill>
                  <a:srgbClr val="57585B"/>
                </a:solidFill>
                <a:latin typeface="Open Sans"/>
                <a:cs typeface="Open Sans"/>
              </a:rPr>
              <a:t>so</a:t>
            </a:r>
            <a:r>
              <a:rPr sz="1700" spc="35" dirty="0">
                <a:solidFill>
                  <a:srgbClr val="57585B"/>
                </a:solidFill>
                <a:latin typeface="Open Sans"/>
                <a:cs typeface="Open Sans"/>
              </a:rPr>
              <a:t> </a:t>
            </a:r>
            <a:r>
              <a:rPr sz="1700" dirty="0">
                <a:solidFill>
                  <a:srgbClr val="57585B"/>
                </a:solidFill>
                <a:latin typeface="Open Sans"/>
                <a:cs typeface="Open Sans"/>
              </a:rPr>
              <a:t>she</a:t>
            </a:r>
            <a:r>
              <a:rPr sz="1700" spc="40" dirty="0">
                <a:solidFill>
                  <a:srgbClr val="57585B"/>
                </a:solidFill>
                <a:latin typeface="Open Sans"/>
                <a:cs typeface="Open Sans"/>
              </a:rPr>
              <a:t> </a:t>
            </a:r>
            <a:r>
              <a:rPr sz="1700" dirty="0">
                <a:solidFill>
                  <a:srgbClr val="57585B"/>
                </a:solidFill>
                <a:latin typeface="Open Sans"/>
                <a:cs typeface="Open Sans"/>
              </a:rPr>
              <a:t>sends</a:t>
            </a:r>
            <a:r>
              <a:rPr sz="1700" spc="35" dirty="0">
                <a:solidFill>
                  <a:srgbClr val="57585B"/>
                </a:solidFill>
                <a:latin typeface="Open Sans"/>
                <a:cs typeface="Open Sans"/>
              </a:rPr>
              <a:t> </a:t>
            </a:r>
            <a:r>
              <a:rPr sz="1700" dirty="0">
                <a:solidFill>
                  <a:srgbClr val="57585B"/>
                </a:solidFill>
                <a:latin typeface="Open Sans"/>
                <a:cs typeface="Open Sans"/>
              </a:rPr>
              <a:t>2</a:t>
            </a:r>
            <a:r>
              <a:rPr sz="1700" spc="30" dirty="0">
                <a:solidFill>
                  <a:srgbClr val="57585B"/>
                </a:solidFill>
                <a:latin typeface="Open Sans"/>
                <a:cs typeface="Open Sans"/>
              </a:rPr>
              <a:t> </a:t>
            </a:r>
            <a:r>
              <a:rPr sz="1700" dirty="0">
                <a:solidFill>
                  <a:srgbClr val="57585B"/>
                </a:solidFill>
                <a:latin typeface="Open Sans"/>
                <a:cs typeface="Open Sans"/>
              </a:rPr>
              <a:t>units</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0" dirty="0">
                <a:solidFill>
                  <a:srgbClr val="57585B"/>
                </a:solidFill>
                <a:latin typeface="Open Sans"/>
                <a:cs typeface="Open Sans"/>
              </a:rPr>
              <a:t> </a:t>
            </a:r>
            <a:r>
              <a:rPr sz="1700" dirty="0">
                <a:solidFill>
                  <a:srgbClr val="57585B"/>
                </a:solidFill>
                <a:latin typeface="Open Sans"/>
                <a:cs typeface="Open Sans"/>
              </a:rPr>
              <a:t>Jeff.</a:t>
            </a:r>
            <a:r>
              <a:rPr sz="1700" spc="35" dirty="0">
                <a:solidFill>
                  <a:srgbClr val="57585B"/>
                </a:solidFill>
                <a:latin typeface="Open Sans"/>
                <a:cs typeface="Open Sans"/>
              </a:rPr>
              <a:t> </a:t>
            </a:r>
            <a:r>
              <a:rPr sz="1700" dirty="0">
                <a:solidFill>
                  <a:srgbClr val="57585B"/>
                </a:solidFill>
                <a:latin typeface="Open Sans"/>
                <a:cs typeface="Open Sans"/>
              </a:rPr>
              <a:t>Jeff</a:t>
            </a:r>
            <a:r>
              <a:rPr sz="1700" spc="40" dirty="0">
                <a:solidFill>
                  <a:srgbClr val="57585B"/>
                </a:solidFill>
                <a:latin typeface="Open Sans"/>
                <a:cs typeface="Open Sans"/>
              </a:rPr>
              <a:t> </a:t>
            </a:r>
            <a:r>
              <a:rPr sz="1700" dirty="0">
                <a:solidFill>
                  <a:srgbClr val="57585B"/>
                </a:solidFill>
                <a:latin typeface="Open Sans"/>
                <a:cs typeface="Open Sans"/>
              </a:rPr>
              <a:t>then</a:t>
            </a:r>
            <a:r>
              <a:rPr sz="1700" spc="30" dirty="0">
                <a:solidFill>
                  <a:srgbClr val="57585B"/>
                </a:solidFill>
                <a:latin typeface="Open Sans"/>
                <a:cs typeface="Open Sans"/>
              </a:rPr>
              <a:t> </a:t>
            </a:r>
            <a:r>
              <a:rPr sz="1700" dirty="0">
                <a:solidFill>
                  <a:srgbClr val="57585B"/>
                </a:solidFill>
                <a:latin typeface="Open Sans"/>
                <a:cs typeface="Open Sans"/>
              </a:rPr>
              <a:t>passes</a:t>
            </a:r>
            <a:r>
              <a:rPr sz="1700" spc="30" dirty="0">
                <a:solidFill>
                  <a:srgbClr val="57585B"/>
                </a:solidFill>
                <a:latin typeface="Open Sans"/>
                <a:cs typeface="Open Sans"/>
              </a:rPr>
              <a:t> </a:t>
            </a:r>
            <a:r>
              <a:rPr sz="1700" dirty="0">
                <a:solidFill>
                  <a:srgbClr val="57585B"/>
                </a:solidFill>
                <a:latin typeface="Open Sans"/>
                <a:cs typeface="Open Sans"/>
              </a:rPr>
              <a:t>on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2</a:t>
            </a:r>
            <a:r>
              <a:rPr sz="1700" spc="25" dirty="0">
                <a:solidFill>
                  <a:srgbClr val="57585B"/>
                </a:solidFill>
                <a:latin typeface="Open Sans"/>
                <a:cs typeface="Open Sans"/>
              </a:rPr>
              <a:t> </a:t>
            </a:r>
            <a:r>
              <a:rPr sz="1700" dirty="0">
                <a:solidFill>
                  <a:srgbClr val="57585B"/>
                </a:solidFill>
                <a:latin typeface="Open Sans"/>
                <a:cs typeface="Open Sans"/>
              </a:rPr>
              <a:t>units</a:t>
            </a:r>
            <a:r>
              <a:rPr sz="1700" spc="3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spc="-20" dirty="0">
                <a:solidFill>
                  <a:srgbClr val="57585B"/>
                </a:solidFill>
                <a:latin typeface="Open Sans"/>
                <a:cs typeface="Open Sans"/>
              </a:rPr>
              <a:t>Eve, </a:t>
            </a:r>
            <a:r>
              <a:rPr sz="1700" dirty="0">
                <a:solidFill>
                  <a:srgbClr val="57585B"/>
                </a:solidFill>
                <a:latin typeface="Open Sans"/>
                <a:cs typeface="Open Sans"/>
              </a:rPr>
              <a:t>who</a:t>
            </a:r>
            <a:r>
              <a:rPr sz="1700" spc="30" dirty="0">
                <a:solidFill>
                  <a:srgbClr val="57585B"/>
                </a:solidFill>
                <a:latin typeface="Open Sans"/>
                <a:cs typeface="Open Sans"/>
              </a:rPr>
              <a:t> </a:t>
            </a:r>
            <a:r>
              <a:rPr sz="1700" dirty="0">
                <a:solidFill>
                  <a:srgbClr val="57585B"/>
                </a:solidFill>
                <a:latin typeface="Open Sans"/>
                <a:cs typeface="Open Sans"/>
              </a:rPr>
              <a:t>now</a:t>
            </a:r>
            <a:r>
              <a:rPr sz="1700" spc="35" dirty="0">
                <a:solidFill>
                  <a:srgbClr val="57585B"/>
                </a:solidFill>
                <a:latin typeface="Open Sans"/>
                <a:cs typeface="Open Sans"/>
              </a:rPr>
              <a:t> </a:t>
            </a:r>
            <a:r>
              <a:rPr sz="1700" dirty="0">
                <a:solidFill>
                  <a:srgbClr val="57585B"/>
                </a:solidFill>
                <a:latin typeface="Open Sans"/>
                <a:cs typeface="Open Sans"/>
              </a:rPr>
              <a:t>has</a:t>
            </a:r>
            <a:r>
              <a:rPr sz="1700" spc="35" dirty="0">
                <a:solidFill>
                  <a:srgbClr val="57585B"/>
                </a:solidFill>
                <a:latin typeface="Open Sans"/>
                <a:cs typeface="Open Sans"/>
              </a:rPr>
              <a:t> </a:t>
            </a:r>
            <a:r>
              <a:rPr sz="1700" dirty="0">
                <a:solidFill>
                  <a:srgbClr val="57585B"/>
                </a:solidFill>
                <a:latin typeface="Open Sans"/>
                <a:cs typeface="Open Sans"/>
              </a:rPr>
              <a:t>7</a:t>
            </a:r>
            <a:r>
              <a:rPr sz="1700" spc="30" dirty="0">
                <a:solidFill>
                  <a:srgbClr val="57585B"/>
                </a:solidFill>
                <a:latin typeface="Open Sans"/>
                <a:cs typeface="Open Sans"/>
              </a:rPr>
              <a:t> </a:t>
            </a:r>
            <a:r>
              <a:rPr sz="1700" dirty="0">
                <a:solidFill>
                  <a:srgbClr val="57585B"/>
                </a:solidFill>
                <a:latin typeface="Open Sans"/>
                <a:cs typeface="Open Sans"/>
              </a:rPr>
              <a:t>units.</a:t>
            </a:r>
            <a:r>
              <a:rPr sz="1700" spc="35" dirty="0">
                <a:solidFill>
                  <a:srgbClr val="57585B"/>
                </a:solidFill>
                <a:latin typeface="Open Sans"/>
                <a:cs typeface="Open Sans"/>
              </a:rPr>
              <a:t> </a:t>
            </a:r>
            <a:r>
              <a:rPr sz="1700" dirty="0">
                <a:solidFill>
                  <a:srgbClr val="57585B"/>
                </a:solidFill>
                <a:latin typeface="Open Sans"/>
                <a:cs typeface="Open Sans"/>
              </a:rPr>
              <a:t>Marcia</a:t>
            </a:r>
            <a:r>
              <a:rPr sz="1700" spc="35" dirty="0">
                <a:solidFill>
                  <a:srgbClr val="57585B"/>
                </a:solidFill>
                <a:latin typeface="Open Sans"/>
                <a:cs typeface="Open Sans"/>
              </a:rPr>
              <a:t> </a:t>
            </a:r>
            <a:r>
              <a:rPr sz="1700" dirty="0">
                <a:solidFill>
                  <a:srgbClr val="57585B"/>
                </a:solidFill>
                <a:latin typeface="Open Sans"/>
                <a:cs typeface="Open Sans"/>
              </a:rPr>
              <a:t>now</a:t>
            </a:r>
            <a:r>
              <a:rPr sz="1700" spc="35" dirty="0">
                <a:solidFill>
                  <a:srgbClr val="57585B"/>
                </a:solidFill>
                <a:latin typeface="Open Sans"/>
                <a:cs typeface="Open Sans"/>
              </a:rPr>
              <a:t> </a:t>
            </a:r>
            <a:r>
              <a:rPr sz="1700" dirty="0">
                <a:solidFill>
                  <a:srgbClr val="57585B"/>
                </a:solidFill>
                <a:latin typeface="Open Sans"/>
                <a:cs typeface="Open Sans"/>
              </a:rPr>
              <a:t>has</a:t>
            </a:r>
            <a:r>
              <a:rPr sz="1700" spc="30" dirty="0">
                <a:solidFill>
                  <a:srgbClr val="57585B"/>
                </a:solidFill>
                <a:latin typeface="Open Sans"/>
                <a:cs typeface="Open Sans"/>
              </a:rPr>
              <a:t> </a:t>
            </a:r>
            <a:r>
              <a:rPr sz="1700" dirty="0">
                <a:solidFill>
                  <a:srgbClr val="57585B"/>
                </a:solidFill>
                <a:latin typeface="Open Sans"/>
                <a:cs typeface="Open Sans"/>
              </a:rPr>
              <a:t>3</a:t>
            </a:r>
            <a:r>
              <a:rPr sz="1700" spc="35" dirty="0">
                <a:solidFill>
                  <a:srgbClr val="57585B"/>
                </a:solidFill>
                <a:latin typeface="Open Sans"/>
                <a:cs typeface="Open Sans"/>
              </a:rPr>
              <a:t> </a:t>
            </a:r>
            <a:r>
              <a:rPr sz="1700" dirty="0">
                <a:solidFill>
                  <a:srgbClr val="57585B"/>
                </a:solidFill>
                <a:latin typeface="Open Sans"/>
                <a:cs typeface="Open Sans"/>
              </a:rPr>
              <a:t>units.</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dirty="0">
                <a:solidFill>
                  <a:srgbClr val="57585B"/>
                </a:solidFill>
                <a:latin typeface="Open Sans"/>
                <a:cs typeface="Open Sans"/>
              </a:rPr>
              <a:t>that’s</a:t>
            </a:r>
            <a:r>
              <a:rPr sz="1700" spc="35" dirty="0">
                <a:solidFill>
                  <a:srgbClr val="57585B"/>
                </a:solidFill>
                <a:latin typeface="Open Sans"/>
                <a:cs typeface="Open Sans"/>
              </a:rPr>
              <a:t> </a:t>
            </a:r>
            <a:r>
              <a:rPr sz="1700" dirty="0">
                <a:solidFill>
                  <a:srgbClr val="57585B"/>
                </a:solidFill>
                <a:latin typeface="Open Sans"/>
                <a:cs typeface="Open Sans"/>
              </a:rPr>
              <a:t>it!</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transaction</a:t>
            </a:r>
            <a:r>
              <a:rPr sz="1700" spc="40" dirty="0">
                <a:solidFill>
                  <a:srgbClr val="57585B"/>
                </a:solidFill>
                <a:latin typeface="Open Sans"/>
                <a:cs typeface="Open Sans"/>
              </a:rPr>
              <a:t> </a:t>
            </a:r>
            <a:r>
              <a:rPr sz="1700" dirty="0">
                <a:solidFill>
                  <a:srgbClr val="57585B"/>
                </a:solidFill>
                <a:latin typeface="Open Sans"/>
                <a:cs typeface="Open Sans"/>
              </a:rPr>
              <a:t>is</a:t>
            </a:r>
            <a:r>
              <a:rPr sz="1700" spc="30" dirty="0">
                <a:solidFill>
                  <a:srgbClr val="57585B"/>
                </a:solidFill>
                <a:latin typeface="Open Sans"/>
                <a:cs typeface="Open Sans"/>
              </a:rPr>
              <a:t> </a:t>
            </a:r>
            <a:r>
              <a:rPr sz="1700" spc="-10" dirty="0">
                <a:solidFill>
                  <a:srgbClr val="57585B"/>
                </a:solidFill>
                <a:latin typeface="Open Sans"/>
                <a:cs typeface="Open Sans"/>
              </a:rPr>
              <a:t>done.</a:t>
            </a:r>
            <a:endParaRPr sz="1700">
              <a:latin typeface="Open Sans"/>
              <a:cs typeface="Open Sans"/>
            </a:endParaRPr>
          </a:p>
          <a:p>
            <a:pPr marL="12700" marR="205740">
              <a:lnSpc>
                <a:spcPct val="101800"/>
              </a:lnSpc>
            </a:pPr>
            <a:r>
              <a:rPr sz="1700" dirty="0">
                <a:solidFill>
                  <a:srgbClr val="57585B"/>
                </a:solidFill>
                <a:latin typeface="Open Sans"/>
                <a:cs typeface="Open Sans"/>
              </a:rPr>
              <a:t>The</a:t>
            </a:r>
            <a:r>
              <a:rPr sz="1700" spc="30" dirty="0">
                <a:solidFill>
                  <a:srgbClr val="57585B"/>
                </a:solidFill>
                <a:latin typeface="Open Sans"/>
                <a:cs typeface="Open Sans"/>
              </a:rPr>
              <a:t> </a:t>
            </a:r>
            <a:r>
              <a:rPr sz="1700" dirty="0">
                <a:solidFill>
                  <a:srgbClr val="57585B"/>
                </a:solidFill>
                <a:latin typeface="Open Sans"/>
                <a:cs typeface="Open Sans"/>
              </a:rPr>
              <a:t>key</a:t>
            </a:r>
            <a:r>
              <a:rPr sz="1700" spc="30" dirty="0">
                <a:solidFill>
                  <a:srgbClr val="57585B"/>
                </a:solidFill>
                <a:latin typeface="Open Sans"/>
                <a:cs typeface="Open Sans"/>
              </a:rPr>
              <a:t> </a:t>
            </a:r>
            <a:r>
              <a:rPr sz="1700" dirty="0">
                <a:solidFill>
                  <a:srgbClr val="57585B"/>
                </a:solidFill>
                <a:latin typeface="Open Sans"/>
                <a:cs typeface="Open Sans"/>
              </a:rPr>
              <a:t>point</a:t>
            </a:r>
            <a:r>
              <a:rPr sz="1700" spc="40" dirty="0">
                <a:solidFill>
                  <a:srgbClr val="57585B"/>
                </a:solidFill>
                <a:latin typeface="Open Sans"/>
                <a:cs typeface="Open Sans"/>
              </a:rPr>
              <a:t> </a:t>
            </a:r>
            <a:r>
              <a:rPr sz="1700" dirty="0">
                <a:solidFill>
                  <a:srgbClr val="57585B"/>
                </a:solidFill>
                <a:latin typeface="Open Sans"/>
                <a:cs typeface="Open Sans"/>
              </a:rPr>
              <a:t>here</a:t>
            </a:r>
            <a:r>
              <a:rPr sz="1700" spc="30"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that</a:t>
            </a:r>
            <a:r>
              <a:rPr sz="1700" spc="30" dirty="0">
                <a:solidFill>
                  <a:srgbClr val="57585B"/>
                </a:solidFill>
                <a:latin typeface="Open Sans"/>
                <a:cs typeface="Open Sans"/>
              </a:rPr>
              <a:t> </a:t>
            </a:r>
            <a:r>
              <a:rPr sz="1700" dirty="0">
                <a:solidFill>
                  <a:srgbClr val="57585B"/>
                </a:solidFill>
                <a:latin typeface="Open Sans"/>
                <a:cs typeface="Open Sans"/>
              </a:rPr>
              <a:t>Marcia</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0" dirty="0">
                <a:solidFill>
                  <a:srgbClr val="57585B"/>
                </a:solidFill>
                <a:latin typeface="Open Sans"/>
                <a:cs typeface="Open Sans"/>
              </a:rPr>
              <a:t> </a:t>
            </a:r>
            <a:r>
              <a:rPr sz="1700" dirty="0">
                <a:solidFill>
                  <a:srgbClr val="57585B"/>
                </a:solidFill>
                <a:latin typeface="Open Sans"/>
                <a:cs typeface="Open Sans"/>
              </a:rPr>
              <a:t>Eve</a:t>
            </a:r>
            <a:r>
              <a:rPr sz="1700" spc="40" dirty="0">
                <a:solidFill>
                  <a:srgbClr val="57585B"/>
                </a:solidFill>
                <a:latin typeface="Open Sans"/>
                <a:cs typeface="Open Sans"/>
              </a:rPr>
              <a:t> </a:t>
            </a:r>
            <a:r>
              <a:rPr sz="1700" dirty="0">
                <a:solidFill>
                  <a:srgbClr val="57585B"/>
                </a:solidFill>
                <a:latin typeface="Open Sans"/>
                <a:cs typeface="Open Sans"/>
              </a:rPr>
              <a:t>don’t</a:t>
            </a:r>
            <a:r>
              <a:rPr sz="1700" spc="35" dirty="0">
                <a:solidFill>
                  <a:srgbClr val="57585B"/>
                </a:solidFill>
                <a:latin typeface="Open Sans"/>
                <a:cs typeface="Open Sans"/>
              </a:rPr>
              <a:t> </a:t>
            </a:r>
            <a:r>
              <a:rPr sz="1700" dirty="0">
                <a:solidFill>
                  <a:srgbClr val="57585B"/>
                </a:solidFill>
                <a:latin typeface="Open Sans"/>
                <a:cs typeface="Open Sans"/>
              </a:rPr>
              <a:t>have</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0" dirty="0">
                <a:solidFill>
                  <a:srgbClr val="57585B"/>
                </a:solidFill>
                <a:latin typeface="Open Sans"/>
                <a:cs typeface="Open Sans"/>
              </a:rPr>
              <a:t> </a:t>
            </a:r>
            <a:r>
              <a:rPr sz="1700" dirty="0">
                <a:solidFill>
                  <a:srgbClr val="57585B"/>
                </a:solidFill>
                <a:latin typeface="Open Sans"/>
                <a:cs typeface="Open Sans"/>
              </a:rPr>
              <a:t>go</a:t>
            </a:r>
            <a:r>
              <a:rPr sz="1700" spc="30" dirty="0">
                <a:solidFill>
                  <a:srgbClr val="57585B"/>
                </a:solidFill>
                <a:latin typeface="Open Sans"/>
                <a:cs typeface="Open Sans"/>
              </a:rPr>
              <a:t> </a:t>
            </a:r>
            <a:r>
              <a:rPr sz="1700" dirty="0">
                <a:solidFill>
                  <a:srgbClr val="57585B"/>
                </a:solidFill>
                <a:latin typeface="Open Sans"/>
                <a:cs typeface="Open Sans"/>
              </a:rPr>
              <a:t>through</a:t>
            </a:r>
            <a:r>
              <a:rPr sz="1700" spc="40"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bank</a:t>
            </a:r>
            <a:r>
              <a:rPr sz="1700" spc="35" dirty="0">
                <a:solidFill>
                  <a:srgbClr val="57585B"/>
                </a:solidFill>
                <a:latin typeface="Open Sans"/>
                <a:cs typeface="Open Sans"/>
              </a:rPr>
              <a:t> </a:t>
            </a:r>
            <a:r>
              <a:rPr sz="1700" dirty="0">
                <a:solidFill>
                  <a:srgbClr val="57585B"/>
                </a:solidFill>
                <a:latin typeface="Open Sans"/>
                <a:cs typeface="Open Sans"/>
              </a:rPr>
              <a:t>or</a:t>
            </a:r>
            <a:r>
              <a:rPr sz="1700" spc="30" dirty="0">
                <a:solidFill>
                  <a:srgbClr val="57585B"/>
                </a:solidFill>
                <a:latin typeface="Open Sans"/>
                <a:cs typeface="Open Sans"/>
              </a:rPr>
              <a:t> </a:t>
            </a:r>
            <a:r>
              <a:rPr sz="1700" spc="-10" dirty="0">
                <a:solidFill>
                  <a:srgbClr val="57585B"/>
                </a:solidFill>
                <a:latin typeface="Open Sans"/>
                <a:cs typeface="Open Sans"/>
              </a:rPr>
              <a:t>other </a:t>
            </a:r>
            <a:r>
              <a:rPr sz="1700" dirty="0">
                <a:solidFill>
                  <a:srgbClr val="57585B"/>
                </a:solidFill>
                <a:latin typeface="Open Sans"/>
                <a:cs typeface="Open Sans"/>
              </a:rPr>
              <a:t>intermediary</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make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transaction</a:t>
            </a:r>
            <a:r>
              <a:rPr sz="1700" spc="60" dirty="0">
                <a:solidFill>
                  <a:srgbClr val="57585B"/>
                </a:solidFill>
                <a:latin typeface="Open Sans"/>
                <a:cs typeface="Open Sans"/>
              </a:rPr>
              <a:t> </a:t>
            </a:r>
            <a:r>
              <a:rPr sz="1700" spc="-10" dirty="0">
                <a:solidFill>
                  <a:srgbClr val="57585B"/>
                </a:solidFill>
                <a:latin typeface="Open Sans"/>
                <a:cs typeface="Open Sans"/>
              </a:rPr>
              <a:t>happen.</a:t>
            </a:r>
            <a:endParaRPr sz="1700">
              <a:latin typeface="Open Sans"/>
              <a:cs typeface="Open Sans"/>
            </a:endParaRPr>
          </a:p>
        </p:txBody>
      </p:sp>
      <p:sp>
        <p:nvSpPr>
          <p:cNvPr id="4" name="object 4"/>
          <p:cNvSpPr txBox="1"/>
          <p:nvPr/>
        </p:nvSpPr>
        <p:spPr>
          <a:xfrm>
            <a:off x="1118503" y="9357469"/>
            <a:ext cx="8373109"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Jeff acts as an intermediary</a:t>
            </a:r>
            <a:r>
              <a:rPr sz="1700" spc="5" dirty="0">
                <a:solidFill>
                  <a:srgbClr val="57585B"/>
                </a:solidFill>
                <a:latin typeface="Open Sans"/>
                <a:cs typeface="Open Sans"/>
              </a:rPr>
              <a:t> </a:t>
            </a:r>
            <a:r>
              <a:rPr sz="1700" dirty="0">
                <a:solidFill>
                  <a:srgbClr val="57585B"/>
                </a:solidFill>
                <a:latin typeface="Open Sans"/>
                <a:cs typeface="Open Sans"/>
              </a:rPr>
              <a:t>or a “trusted third</a:t>
            </a:r>
            <a:r>
              <a:rPr sz="1700" spc="-5" dirty="0">
                <a:solidFill>
                  <a:srgbClr val="57585B"/>
                </a:solidFill>
                <a:latin typeface="Open Sans"/>
                <a:cs typeface="Open Sans"/>
              </a:rPr>
              <a:t> </a:t>
            </a:r>
            <a:r>
              <a:rPr sz="1700" dirty="0">
                <a:solidFill>
                  <a:srgbClr val="57585B"/>
                </a:solidFill>
                <a:latin typeface="Open Sans"/>
                <a:cs typeface="Open Sans"/>
              </a:rPr>
              <a:t>party”</a:t>
            </a:r>
            <a:r>
              <a:rPr sz="1700" spc="5" dirty="0">
                <a:solidFill>
                  <a:srgbClr val="57585B"/>
                </a:solidFill>
                <a:latin typeface="Open Sans"/>
                <a:cs typeface="Open Sans"/>
              </a:rPr>
              <a:t> </a:t>
            </a:r>
            <a:r>
              <a:rPr sz="1700" dirty="0">
                <a:solidFill>
                  <a:srgbClr val="57585B"/>
                </a:solidFill>
                <a:latin typeface="Open Sans"/>
                <a:cs typeface="Open Sans"/>
              </a:rPr>
              <a:t>in</a:t>
            </a:r>
            <a:r>
              <a:rPr sz="1700" spc="-5" dirty="0">
                <a:solidFill>
                  <a:srgbClr val="57585B"/>
                </a:solidFill>
                <a:latin typeface="Open Sans"/>
                <a:cs typeface="Open Sans"/>
              </a:rPr>
              <a:t> </a:t>
            </a:r>
            <a:r>
              <a:rPr sz="1700" dirty="0">
                <a:solidFill>
                  <a:srgbClr val="57585B"/>
                </a:solidFill>
                <a:latin typeface="Open Sans"/>
                <a:cs typeface="Open Sans"/>
              </a:rPr>
              <a:t>this</a:t>
            </a:r>
            <a:r>
              <a:rPr sz="1700" spc="-5" dirty="0">
                <a:solidFill>
                  <a:srgbClr val="57585B"/>
                </a:solidFill>
                <a:latin typeface="Open Sans"/>
                <a:cs typeface="Open Sans"/>
              </a:rPr>
              <a:t> </a:t>
            </a:r>
            <a:r>
              <a:rPr sz="1700" dirty="0">
                <a:solidFill>
                  <a:srgbClr val="57585B"/>
                </a:solidFill>
                <a:latin typeface="Open Sans"/>
                <a:cs typeface="Open Sans"/>
              </a:rPr>
              <a:t>scenario, where </a:t>
            </a:r>
            <a:r>
              <a:rPr sz="1700" spc="-10" dirty="0">
                <a:solidFill>
                  <a:srgbClr val="57585B"/>
                </a:solidFill>
                <a:latin typeface="Open Sans"/>
                <a:cs typeface="Open Sans"/>
              </a:rPr>
              <a:t>Marcia </a:t>
            </a:r>
            <a:r>
              <a:rPr sz="1700" dirty="0">
                <a:solidFill>
                  <a:srgbClr val="57585B"/>
                </a:solidFill>
                <a:latin typeface="Open Sans"/>
                <a:cs typeface="Open Sans"/>
              </a:rPr>
              <a:t>and</a:t>
            </a:r>
            <a:r>
              <a:rPr sz="1700" spc="-5" dirty="0">
                <a:solidFill>
                  <a:srgbClr val="57585B"/>
                </a:solidFill>
                <a:latin typeface="Open Sans"/>
                <a:cs typeface="Open Sans"/>
              </a:rPr>
              <a:t> </a:t>
            </a:r>
            <a:r>
              <a:rPr sz="1700" dirty="0">
                <a:solidFill>
                  <a:srgbClr val="57585B"/>
                </a:solidFill>
                <a:latin typeface="Open Sans"/>
                <a:cs typeface="Open Sans"/>
              </a:rPr>
              <a:t>Eve</a:t>
            </a:r>
            <a:r>
              <a:rPr sz="1700" spc="-5" dirty="0">
                <a:solidFill>
                  <a:srgbClr val="57585B"/>
                </a:solidFill>
                <a:latin typeface="Open Sans"/>
                <a:cs typeface="Open Sans"/>
              </a:rPr>
              <a:t> </a:t>
            </a:r>
            <a:r>
              <a:rPr sz="1700" dirty="0">
                <a:solidFill>
                  <a:srgbClr val="57585B"/>
                </a:solidFill>
                <a:latin typeface="Open Sans"/>
                <a:cs typeface="Open Sans"/>
              </a:rPr>
              <a:t>do not</a:t>
            </a:r>
            <a:r>
              <a:rPr sz="1700" spc="-5" dirty="0">
                <a:solidFill>
                  <a:srgbClr val="57585B"/>
                </a:solidFill>
                <a:latin typeface="Open Sans"/>
                <a:cs typeface="Open Sans"/>
              </a:rPr>
              <a:t> </a:t>
            </a:r>
            <a:r>
              <a:rPr sz="1700" dirty="0">
                <a:solidFill>
                  <a:srgbClr val="57585B"/>
                </a:solidFill>
                <a:latin typeface="Open Sans"/>
                <a:cs typeface="Open Sans"/>
              </a:rPr>
              <a:t>trust</a:t>
            </a:r>
            <a:r>
              <a:rPr sz="1700" spc="-10" dirty="0">
                <a:solidFill>
                  <a:srgbClr val="57585B"/>
                </a:solidFill>
                <a:latin typeface="Open Sans"/>
                <a:cs typeface="Open Sans"/>
              </a:rPr>
              <a:t> </a:t>
            </a:r>
            <a:r>
              <a:rPr sz="1700" dirty="0">
                <a:solidFill>
                  <a:srgbClr val="57585B"/>
                </a:solidFill>
                <a:latin typeface="Open Sans"/>
                <a:cs typeface="Open Sans"/>
              </a:rPr>
              <a:t>each other</a:t>
            </a:r>
            <a:r>
              <a:rPr sz="1700" spc="-5" dirty="0">
                <a:solidFill>
                  <a:srgbClr val="57585B"/>
                </a:solidFill>
                <a:latin typeface="Open Sans"/>
                <a:cs typeface="Open Sans"/>
              </a:rPr>
              <a:t> </a:t>
            </a:r>
            <a:r>
              <a:rPr sz="1700" dirty="0">
                <a:solidFill>
                  <a:srgbClr val="57585B"/>
                </a:solidFill>
                <a:latin typeface="Open Sans"/>
                <a:cs typeface="Open Sans"/>
              </a:rPr>
              <a:t>directly. Jeff</a:t>
            </a:r>
            <a:r>
              <a:rPr sz="1700" spc="-5" dirty="0">
                <a:solidFill>
                  <a:srgbClr val="57585B"/>
                </a:solidFill>
                <a:latin typeface="Open Sans"/>
                <a:cs typeface="Open Sans"/>
              </a:rPr>
              <a:t> </a:t>
            </a:r>
            <a:r>
              <a:rPr sz="1700" dirty="0">
                <a:solidFill>
                  <a:srgbClr val="57585B"/>
                </a:solidFill>
                <a:latin typeface="Open Sans"/>
                <a:cs typeface="Open Sans"/>
              </a:rPr>
              <a:t>receives the</a:t>
            </a:r>
            <a:r>
              <a:rPr sz="1700" spc="-10" dirty="0">
                <a:solidFill>
                  <a:srgbClr val="57585B"/>
                </a:solidFill>
                <a:latin typeface="Open Sans"/>
                <a:cs typeface="Open Sans"/>
              </a:rPr>
              <a:t> </a:t>
            </a:r>
            <a:r>
              <a:rPr sz="1700" dirty="0">
                <a:solidFill>
                  <a:srgbClr val="57585B"/>
                </a:solidFill>
                <a:latin typeface="Open Sans"/>
                <a:cs typeface="Open Sans"/>
              </a:rPr>
              <a:t>2</a:t>
            </a:r>
            <a:r>
              <a:rPr sz="1700" spc="-5" dirty="0">
                <a:solidFill>
                  <a:srgbClr val="57585B"/>
                </a:solidFill>
                <a:latin typeface="Open Sans"/>
                <a:cs typeface="Open Sans"/>
              </a:rPr>
              <a:t> </a:t>
            </a:r>
            <a:r>
              <a:rPr sz="1700" dirty="0">
                <a:solidFill>
                  <a:srgbClr val="57585B"/>
                </a:solidFill>
                <a:latin typeface="Open Sans"/>
                <a:cs typeface="Open Sans"/>
              </a:rPr>
              <a:t>units from</a:t>
            </a:r>
            <a:r>
              <a:rPr sz="1700" spc="-10" dirty="0">
                <a:solidFill>
                  <a:srgbClr val="57585B"/>
                </a:solidFill>
                <a:latin typeface="Open Sans"/>
                <a:cs typeface="Open Sans"/>
              </a:rPr>
              <a:t> </a:t>
            </a:r>
            <a:r>
              <a:rPr sz="1700" dirty="0">
                <a:solidFill>
                  <a:srgbClr val="57585B"/>
                </a:solidFill>
                <a:latin typeface="Open Sans"/>
                <a:cs typeface="Open Sans"/>
              </a:rPr>
              <a:t>Marcia</a:t>
            </a:r>
            <a:r>
              <a:rPr sz="1700" spc="-1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then</a:t>
            </a:r>
            <a:r>
              <a:rPr sz="1700" spc="-5" dirty="0">
                <a:solidFill>
                  <a:srgbClr val="57585B"/>
                </a:solidFill>
                <a:latin typeface="Open Sans"/>
                <a:cs typeface="Open Sans"/>
              </a:rPr>
              <a:t> </a:t>
            </a:r>
            <a:r>
              <a:rPr sz="1700" dirty="0">
                <a:solidFill>
                  <a:srgbClr val="57585B"/>
                </a:solidFill>
                <a:latin typeface="Open Sans"/>
                <a:cs typeface="Open Sans"/>
              </a:rPr>
              <a:t>passes it</a:t>
            </a:r>
            <a:r>
              <a:rPr sz="1700" spc="-10" dirty="0">
                <a:solidFill>
                  <a:srgbClr val="57585B"/>
                </a:solidFill>
                <a:latin typeface="Open Sans"/>
                <a:cs typeface="Open Sans"/>
              </a:rPr>
              <a:t> </a:t>
            </a:r>
            <a:r>
              <a:rPr sz="1700" dirty="0">
                <a:solidFill>
                  <a:srgbClr val="57585B"/>
                </a:solidFill>
                <a:latin typeface="Open Sans"/>
                <a:cs typeface="Open Sans"/>
              </a:rPr>
              <a:t>on to</a:t>
            </a:r>
            <a:r>
              <a:rPr sz="1700" spc="-5" dirty="0">
                <a:solidFill>
                  <a:srgbClr val="57585B"/>
                </a:solidFill>
                <a:latin typeface="Open Sans"/>
                <a:cs typeface="Open Sans"/>
              </a:rPr>
              <a:t> </a:t>
            </a:r>
            <a:r>
              <a:rPr sz="1700" dirty="0">
                <a:solidFill>
                  <a:srgbClr val="57585B"/>
                </a:solidFill>
                <a:latin typeface="Open Sans"/>
                <a:cs typeface="Open Sans"/>
              </a:rPr>
              <a:t>Eve,</a:t>
            </a:r>
            <a:r>
              <a:rPr sz="1700" spc="-5" dirty="0">
                <a:solidFill>
                  <a:srgbClr val="57585B"/>
                </a:solidFill>
                <a:latin typeface="Open Sans"/>
                <a:cs typeface="Open Sans"/>
              </a:rPr>
              <a:t> </a:t>
            </a:r>
            <a:r>
              <a:rPr sz="1700" dirty="0">
                <a:solidFill>
                  <a:srgbClr val="57585B"/>
                </a:solidFill>
                <a:latin typeface="Open Sans"/>
                <a:cs typeface="Open Sans"/>
              </a:rPr>
              <a:t>thus</a:t>
            </a:r>
            <a:r>
              <a:rPr sz="1700" spc="-5" dirty="0">
                <a:solidFill>
                  <a:srgbClr val="57585B"/>
                </a:solidFill>
                <a:latin typeface="Open Sans"/>
                <a:cs typeface="Open Sans"/>
              </a:rPr>
              <a:t> </a:t>
            </a:r>
            <a:r>
              <a:rPr sz="1700" dirty="0">
                <a:solidFill>
                  <a:srgbClr val="57585B"/>
                </a:solidFill>
                <a:latin typeface="Open Sans"/>
                <a:cs typeface="Open Sans"/>
              </a:rPr>
              <a:t>completing</a:t>
            </a:r>
            <a:r>
              <a:rPr sz="1700" spc="-5" dirty="0">
                <a:solidFill>
                  <a:srgbClr val="57585B"/>
                </a:solidFill>
                <a:latin typeface="Open Sans"/>
                <a:cs typeface="Open Sans"/>
              </a:rPr>
              <a:t> </a:t>
            </a:r>
            <a:r>
              <a:rPr sz="1700" dirty="0">
                <a:solidFill>
                  <a:srgbClr val="57585B"/>
                </a:solidFill>
                <a:latin typeface="Open Sans"/>
                <a:cs typeface="Open Sans"/>
              </a:rPr>
              <a:t>the</a:t>
            </a:r>
            <a:r>
              <a:rPr sz="1700" spc="-10" dirty="0">
                <a:solidFill>
                  <a:srgbClr val="57585B"/>
                </a:solidFill>
                <a:latin typeface="Open Sans"/>
                <a:cs typeface="Open Sans"/>
              </a:rPr>
              <a:t> transaction.</a:t>
            </a:r>
            <a:endParaRPr sz="1700">
              <a:latin typeface="Open Sans"/>
              <a:cs typeface="Open Sans"/>
            </a:endParaRPr>
          </a:p>
        </p:txBody>
      </p:sp>
      <p:grpSp>
        <p:nvGrpSpPr>
          <p:cNvPr id="5" name="object 5"/>
          <p:cNvGrpSpPr/>
          <p:nvPr/>
        </p:nvGrpSpPr>
        <p:grpSpPr>
          <a:xfrm>
            <a:off x="0" y="0"/>
            <a:ext cx="20104100" cy="1866900"/>
            <a:chOff x="0" y="0"/>
            <a:chExt cx="20104100" cy="1866900"/>
          </a:xfrm>
        </p:grpSpPr>
        <p:pic>
          <p:nvPicPr>
            <p:cNvPr id="6" name="object 6"/>
            <p:cNvPicPr/>
            <p:nvPr/>
          </p:nvPicPr>
          <p:blipFill>
            <a:blip r:embed="rId3" cstate="print"/>
            <a:stretch>
              <a:fillRect/>
            </a:stretch>
          </p:blipFill>
          <p:spPr>
            <a:xfrm>
              <a:off x="0" y="0"/>
              <a:ext cx="20104099" cy="1866592"/>
            </a:xfrm>
            <a:prstGeom prst="rect">
              <a:avLst/>
            </a:prstGeom>
          </p:spPr>
        </p:pic>
        <p:pic>
          <p:nvPicPr>
            <p:cNvPr id="7" name="object 7"/>
            <p:cNvPicPr/>
            <p:nvPr/>
          </p:nvPicPr>
          <p:blipFill>
            <a:blip r:embed="rId4" cstate="print"/>
            <a:stretch>
              <a:fillRect/>
            </a:stretch>
          </p:blipFill>
          <p:spPr>
            <a:xfrm>
              <a:off x="572966" y="56961"/>
              <a:ext cx="14281449" cy="1751569"/>
            </a:xfrm>
            <a:prstGeom prst="rect">
              <a:avLst/>
            </a:prstGeom>
          </p:spPr>
        </p:pic>
      </p:grpSp>
      <p:sp>
        <p:nvSpPr>
          <p:cNvPr id="8" name="object 8"/>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9" name="object 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10" name="object 10"/>
          <p:cNvPicPr/>
          <p:nvPr/>
        </p:nvPicPr>
        <p:blipFill>
          <a:blip r:embed="rId5" cstate="print"/>
          <a:stretch>
            <a:fillRect/>
          </a:stretch>
        </p:blipFill>
        <p:spPr>
          <a:xfrm>
            <a:off x="17700068" y="593896"/>
            <a:ext cx="1273727" cy="678793"/>
          </a:xfrm>
          <a:prstGeom prst="rect">
            <a:avLst/>
          </a:prstGeom>
        </p:spPr>
      </p:pic>
      <p:pic>
        <p:nvPicPr>
          <p:cNvPr id="11" name="object 11"/>
          <p:cNvPicPr/>
          <p:nvPr/>
        </p:nvPicPr>
        <p:blipFill>
          <a:blip r:embed="rId6" cstate="print"/>
          <a:stretch>
            <a:fillRect/>
          </a:stretch>
        </p:blipFill>
        <p:spPr>
          <a:xfrm>
            <a:off x="1280770" y="7364639"/>
            <a:ext cx="8506470" cy="1686540"/>
          </a:xfrm>
          <a:prstGeom prst="rect">
            <a:avLst/>
          </a:prstGeom>
        </p:spPr>
      </p:pic>
      <p:sp>
        <p:nvSpPr>
          <p:cNvPr id="12" name="object 12"/>
          <p:cNvSpPr txBox="1"/>
          <p:nvPr/>
        </p:nvSpPr>
        <p:spPr>
          <a:xfrm>
            <a:off x="1256194" y="7214868"/>
            <a:ext cx="795020" cy="492125"/>
          </a:xfrm>
          <a:prstGeom prst="rect">
            <a:avLst/>
          </a:prstGeom>
        </p:spPr>
        <p:txBody>
          <a:bodyPr vert="horz" wrap="square" lIns="0" tIns="12065" rIns="0" bIns="0" rtlCol="0">
            <a:spAutoFit/>
          </a:bodyPr>
          <a:lstStyle/>
          <a:p>
            <a:pPr marL="12700" marR="5080">
              <a:lnSpc>
                <a:spcPct val="122500"/>
              </a:lnSpc>
              <a:spcBef>
                <a:spcPts val="95"/>
              </a:spcBef>
            </a:pPr>
            <a:r>
              <a:rPr sz="1250" b="1" spc="-10" dirty="0">
                <a:solidFill>
                  <a:srgbClr val="221F1F"/>
                </a:solidFill>
                <a:latin typeface="Open Sans"/>
                <a:cs typeface="Open Sans"/>
              </a:rPr>
              <a:t>Initially </a:t>
            </a:r>
            <a:r>
              <a:rPr sz="1250" b="1" spc="-40" dirty="0">
                <a:solidFill>
                  <a:srgbClr val="221F1F"/>
                </a:solidFill>
                <a:latin typeface="Open Sans"/>
                <a:cs typeface="Open Sans"/>
              </a:rPr>
              <a:t>Marcia</a:t>
            </a:r>
            <a:r>
              <a:rPr sz="1250" b="1" spc="-45" dirty="0">
                <a:solidFill>
                  <a:srgbClr val="221F1F"/>
                </a:solidFill>
                <a:latin typeface="Open Sans"/>
                <a:cs typeface="Open Sans"/>
              </a:rPr>
              <a:t> </a:t>
            </a:r>
            <a:r>
              <a:rPr sz="1250" b="1" dirty="0">
                <a:solidFill>
                  <a:srgbClr val="221F1F"/>
                </a:solidFill>
                <a:latin typeface="Open Sans"/>
                <a:cs typeface="Open Sans"/>
              </a:rPr>
              <a:t>=</a:t>
            </a:r>
            <a:r>
              <a:rPr sz="1250" b="1" spc="-35" dirty="0">
                <a:solidFill>
                  <a:srgbClr val="221F1F"/>
                </a:solidFill>
                <a:latin typeface="Open Sans"/>
                <a:cs typeface="Open Sans"/>
              </a:rPr>
              <a:t> </a:t>
            </a:r>
            <a:r>
              <a:rPr sz="1250" b="1" spc="-50" dirty="0">
                <a:solidFill>
                  <a:srgbClr val="221F1F"/>
                </a:solidFill>
                <a:latin typeface="Open Sans"/>
                <a:cs typeface="Open Sans"/>
              </a:rPr>
              <a:t>5</a:t>
            </a:r>
            <a:endParaRPr sz="1250">
              <a:latin typeface="Open Sans"/>
              <a:cs typeface="Open Sans"/>
            </a:endParaRPr>
          </a:p>
        </p:txBody>
      </p:sp>
      <p:sp>
        <p:nvSpPr>
          <p:cNvPr id="13" name="object 13"/>
          <p:cNvSpPr/>
          <p:nvPr/>
        </p:nvSpPr>
        <p:spPr>
          <a:xfrm>
            <a:off x="1257607" y="7765932"/>
            <a:ext cx="603250" cy="157480"/>
          </a:xfrm>
          <a:custGeom>
            <a:avLst/>
            <a:gdLst/>
            <a:ahLst/>
            <a:cxnLst/>
            <a:rect l="l" t="t" r="r" b="b"/>
            <a:pathLst>
              <a:path w="603250" h="157479">
                <a:moveTo>
                  <a:pt x="573354" y="6460"/>
                </a:moveTo>
                <a:lnTo>
                  <a:pt x="555428" y="6460"/>
                </a:lnTo>
                <a:lnTo>
                  <a:pt x="548025" y="8826"/>
                </a:lnTo>
                <a:lnTo>
                  <a:pt x="527739" y="48452"/>
                </a:lnTo>
                <a:lnTo>
                  <a:pt x="526811" y="65819"/>
                </a:lnTo>
                <a:lnTo>
                  <a:pt x="527057" y="74584"/>
                </a:lnTo>
                <a:lnTo>
                  <a:pt x="537627" y="113200"/>
                </a:lnTo>
                <a:lnTo>
                  <a:pt x="555972" y="124938"/>
                </a:lnTo>
                <a:lnTo>
                  <a:pt x="571626" y="124938"/>
                </a:lnTo>
                <a:lnTo>
                  <a:pt x="577521" y="123619"/>
                </a:lnTo>
                <a:lnTo>
                  <a:pt x="587217" y="118258"/>
                </a:lnTo>
                <a:lnTo>
                  <a:pt x="591144" y="114373"/>
                </a:lnTo>
                <a:lnTo>
                  <a:pt x="596456" y="105337"/>
                </a:lnTo>
                <a:lnTo>
                  <a:pt x="560831" y="105337"/>
                </a:lnTo>
                <a:lnTo>
                  <a:pt x="557805" y="103881"/>
                </a:lnTo>
                <a:lnTo>
                  <a:pt x="549632" y="56797"/>
                </a:lnTo>
                <a:lnTo>
                  <a:pt x="550067" y="49736"/>
                </a:lnTo>
                <a:lnTo>
                  <a:pt x="551899" y="37977"/>
                </a:lnTo>
                <a:lnTo>
                  <a:pt x="553449" y="33559"/>
                </a:lnTo>
                <a:lnTo>
                  <a:pt x="557805" y="27632"/>
                </a:lnTo>
                <a:lnTo>
                  <a:pt x="560831" y="26145"/>
                </a:lnTo>
                <a:lnTo>
                  <a:pt x="596267" y="26145"/>
                </a:lnTo>
                <a:lnTo>
                  <a:pt x="595908" y="24983"/>
                </a:lnTo>
                <a:lnTo>
                  <a:pt x="591741" y="18198"/>
                </a:lnTo>
                <a:lnTo>
                  <a:pt x="580495" y="8816"/>
                </a:lnTo>
                <a:lnTo>
                  <a:pt x="573354" y="6460"/>
                </a:lnTo>
                <a:close/>
              </a:path>
              <a:path w="603250" h="157479">
                <a:moveTo>
                  <a:pt x="596267" y="26145"/>
                </a:moveTo>
                <a:lnTo>
                  <a:pt x="568506" y="26145"/>
                </a:lnTo>
                <a:lnTo>
                  <a:pt x="571511" y="27632"/>
                </a:lnTo>
                <a:lnTo>
                  <a:pt x="575919" y="33559"/>
                </a:lnTo>
                <a:lnTo>
                  <a:pt x="577490" y="37977"/>
                </a:lnTo>
                <a:lnTo>
                  <a:pt x="579375" y="49736"/>
                </a:lnTo>
                <a:lnTo>
                  <a:pt x="579829" y="56797"/>
                </a:lnTo>
                <a:lnTo>
                  <a:pt x="579815" y="75118"/>
                </a:lnTo>
                <a:lnTo>
                  <a:pt x="568506" y="105337"/>
                </a:lnTo>
                <a:lnTo>
                  <a:pt x="596456" y="105337"/>
                </a:lnTo>
                <a:lnTo>
                  <a:pt x="597133" y="104185"/>
                </a:lnTo>
                <a:lnTo>
                  <a:pt x="599299" y="98059"/>
                </a:lnTo>
                <a:lnTo>
                  <a:pt x="602034" y="83411"/>
                </a:lnTo>
                <a:lnTo>
                  <a:pt x="602714" y="75118"/>
                </a:lnTo>
                <a:lnTo>
                  <a:pt x="602714" y="65819"/>
                </a:lnTo>
                <a:lnTo>
                  <a:pt x="602459" y="56797"/>
                </a:lnTo>
                <a:lnTo>
                  <a:pt x="601693" y="48452"/>
                </a:lnTo>
                <a:lnTo>
                  <a:pt x="600417" y="40789"/>
                </a:lnTo>
                <a:lnTo>
                  <a:pt x="598553" y="33559"/>
                </a:lnTo>
                <a:lnTo>
                  <a:pt x="596267" y="26145"/>
                </a:lnTo>
                <a:close/>
              </a:path>
              <a:path w="603250" h="157479">
                <a:moveTo>
                  <a:pt x="497293" y="33852"/>
                </a:moveTo>
                <a:lnTo>
                  <a:pt x="474938" y="33852"/>
                </a:lnTo>
                <a:lnTo>
                  <a:pt x="474540" y="44469"/>
                </a:lnTo>
                <a:lnTo>
                  <a:pt x="474467" y="47255"/>
                </a:lnTo>
                <a:lnTo>
                  <a:pt x="474352" y="123367"/>
                </a:lnTo>
                <a:lnTo>
                  <a:pt x="497293" y="123367"/>
                </a:lnTo>
                <a:lnTo>
                  <a:pt x="497293" y="33852"/>
                </a:lnTo>
                <a:close/>
              </a:path>
              <a:path w="603250" h="157479">
                <a:moveTo>
                  <a:pt x="497293" y="8271"/>
                </a:moveTo>
                <a:lnTo>
                  <a:pt x="478435" y="8271"/>
                </a:lnTo>
                <a:lnTo>
                  <a:pt x="443441" y="37789"/>
                </a:lnTo>
                <a:lnTo>
                  <a:pt x="454509" y="52438"/>
                </a:lnTo>
                <a:lnTo>
                  <a:pt x="466991" y="41810"/>
                </a:lnTo>
                <a:lnTo>
                  <a:pt x="474938" y="33852"/>
                </a:lnTo>
                <a:lnTo>
                  <a:pt x="497293" y="33852"/>
                </a:lnTo>
                <a:lnTo>
                  <a:pt x="497293" y="8271"/>
                </a:lnTo>
                <a:close/>
              </a:path>
              <a:path w="603250" h="157479">
                <a:moveTo>
                  <a:pt x="388501" y="73222"/>
                </a:moveTo>
                <a:lnTo>
                  <a:pt x="314744" y="73222"/>
                </a:lnTo>
                <a:lnTo>
                  <a:pt x="314744" y="90457"/>
                </a:lnTo>
                <a:lnTo>
                  <a:pt x="388501" y="90457"/>
                </a:lnTo>
                <a:lnTo>
                  <a:pt x="388501" y="73222"/>
                </a:lnTo>
                <a:close/>
              </a:path>
              <a:path w="603250" h="157479">
                <a:moveTo>
                  <a:pt x="388501" y="42752"/>
                </a:moveTo>
                <a:lnTo>
                  <a:pt x="314744" y="42752"/>
                </a:lnTo>
                <a:lnTo>
                  <a:pt x="314744" y="59841"/>
                </a:lnTo>
                <a:lnTo>
                  <a:pt x="388501" y="59841"/>
                </a:lnTo>
                <a:lnTo>
                  <a:pt x="388501" y="42752"/>
                </a:lnTo>
                <a:close/>
              </a:path>
              <a:path w="603250" h="157479">
                <a:moveTo>
                  <a:pt x="189407" y="53391"/>
                </a:moveTo>
                <a:lnTo>
                  <a:pt x="166759" y="53391"/>
                </a:lnTo>
                <a:lnTo>
                  <a:pt x="166759" y="123367"/>
                </a:lnTo>
                <a:lnTo>
                  <a:pt x="189407" y="123367"/>
                </a:lnTo>
                <a:lnTo>
                  <a:pt x="189407" y="53391"/>
                </a:lnTo>
                <a:close/>
              </a:path>
              <a:path w="603250" h="157479">
                <a:moveTo>
                  <a:pt x="248306" y="53391"/>
                </a:moveTo>
                <a:lnTo>
                  <a:pt x="225658" y="53391"/>
                </a:lnTo>
                <a:lnTo>
                  <a:pt x="225658" y="123367"/>
                </a:lnTo>
                <a:lnTo>
                  <a:pt x="248306" y="123367"/>
                </a:lnTo>
                <a:lnTo>
                  <a:pt x="248306" y="53391"/>
                </a:lnTo>
                <a:close/>
              </a:path>
              <a:path w="603250" h="157479">
                <a:moveTo>
                  <a:pt x="200496" y="0"/>
                </a:moveTo>
                <a:lnTo>
                  <a:pt x="190098" y="0"/>
                </a:lnTo>
                <a:lnTo>
                  <a:pt x="184915" y="858"/>
                </a:lnTo>
                <a:lnTo>
                  <a:pt x="166759" y="35349"/>
                </a:lnTo>
                <a:lnTo>
                  <a:pt x="154278" y="41810"/>
                </a:lnTo>
                <a:lnTo>
                  <a:pt x="154278" y="53391"/>
                </a:lnTo>
                <a:lnTo>
                  <a:pt x="209019" y="53391"/>
                </a:lnTo>
                <a:lnTo>
                  <a:pt x="209019" y="35349"/>
                </a:lnTo>
                <a:lnTo>
                  <a:pt x="189407" y="35349"/>
                </a:lnTo>
                <a:lnTo>
                  <a:pt x="189407" y="26700"/>
                </a:lnTo>
                <a:lnTo>
                  <a:pt x="190140" y="24114"/>
                </a:lnTo>
                <a:lnTo>
                  <a:pt x="193062" y="20072"/>
                </a:lnTo>
                <a:lnTo>
                  <a:pt x="195376" y="19057"/>
                </a:lnTo>
                <a:lnTo>
                  <a:pt x="211915" y="19057"/>
                </a:lnTo>
                <a:lnTo>
                  <a:pt x="216956" y="3696"/>
                </a:lnTo>
                <a:lnTo>
                  <a:pt x="214684" y="2764"/>
                </a:lnTo>
                <a:lnTo>
                  <a:pt x="211742" y="1905"/>
                </a:lnTo>
                <a:lnTo>
                  <a:pt x="204517" y="387"/>
                </a:lnTo>
                <a:lnTo>
                  <a:pt x="200496" y="0"/>
                </a:lnTo>
                <a:close/>
              </a:path>
              <a:path w="603250" h="157479">
                <a:moveTo>
                  <a:pt x="259395" y="0"/>
                </a:moveTo>
                <a:lnTo>
                  <a:pt x="248997" y="0"/>
                </a:lnTo>
                <a:lnTo>
                  <a:pt x="243814" y="858"/>
                </a:lnTo>
                <a:lnTo>
                  <a:pt x="225658" y="35349"/>
                </a:lnTo>
                <a:lnTo>
                  <a:pt x="213176" y="41810"/>
                </a:lnTo>
                <a:lnTo>
                  <a:pt x="213176" y="53391"/>
                </a:lnTo>
                <a:lnTo>
                  <a:pt x="267918" y="53391"/>
                </a:lnTo>
                <a:lnTo>
                  <a:pt x="267918" y="35349"/>
                </a:lnTo>
                <a:lnTo>
                  <a:pt x="248306" y="35349"/>
                </a:lnTo>
                <a:lnTo>
                  <a:pt x="248306" y="26700"/>
                </a:lnTo>
                <a:lnTo>
                  <a:pt x="249039" y="24114"/>
                </a:lnTo>
                <a:lnTo>
                  <a:pt x="251960" y="20072"/>
                </a:lnTo>
                <a:lnTo>
                  <a:pt x="254274" y="19057"/>
                </a:lnTo>
                <a:lnTo>
                  <a:pt x="270814" y="19057"/>
                </a:lnTo>
                <a:lnTo>
                  <a:pt x="275855" y="3696"/>
                </a:lnTo>
                <a:lnTo>
                  <a:pt x="273583" y="2764"/>
                </a:lnTo>
                <a:lnTo>
                  <a:pt x="270640" y="1905"/>
                </a:lnTo>
                <a:lnTo>
                  <a:pt x="263416" y="387"/>
                </a:lnTo>
                <a:lnTo>
                  <a:pt x="259395" y="0"/>
                </a:lnTo>
                <a:close/>
              </a:path>
              <a:path w="603250" h="157479">
                <a:moveTo>
                  <a:pt x="211915" y="19057"/>
                </a:moveTo>
                <a:lnTo>
                  <a:pt x="201166" y="19057"/>
                </a:lnTo>
                <a:lnTo>
                  <a:pt x="203491" y="19297"/>
                </a:lnTo>
                <a:lnTo>
                  <a:pt x="207553" y="20229"/>
                </a:lnTo>
                <a:lnTo>
                  <a:pt x="209438" y="20763"/>
                </a:lnTo>
                <a:lnTo>
                  <a:pt x="211166" y="21339"/>
                </a:lnTo>
                <a:lnTo>
                  <a:pt x="211915" y="19057"/>
                </a:lnTo>
                <a:close/>
              </a:path>
              <a:path w="603250" h="157479">
                <a:moveTo>
                  <a:pt x="270814" y="19057"/>
                </a:moveTo>
                <a:lnTo>
                  <a:pt x="260065" y="19057"/>
                </a:lnTo>
                <a:lnTo>
                  <a:pt x="262389" y="19297"/>
                </a:lnTo>
                <a:lnTo>
                  <a:pt x="266452" y="20229"/>
                </a:lnTo>
                <a:lnTo>
                  <a:pt x="268337" y="20763"/>
                </a:lnTo>
                <a:lnTo>
                  <a:pt x="270065" y="21339"/>
                </a:lnTo>
                <a:lnTo>
                  <a:pt x="270814" y="19057"/>
                </a:lnTo>
                <a:close/>
              </a:path>
              <a:path w="603250" h="157479">
                <a:moveTo>
                  <a:pt x="115284" y="33705"/>
                </a:moveTo>
                <a:lnTo>
                  <a:pt x="99787" y="33705"/>
                </a:lnTo>
                <a:lnTo>
                  <a:pt x="92929" y="35423"/>
                </a:lnTo>
                <a:lnTo>
                  <a:pt x="69555" y="65851"/>
                </a:lnTo>
                <a:lnTo>
                  <a:pt x="68322" y="79997"/>
                </a:lnTo>
                <a:lnTo>
                  <a:pt x="68662" y="87267"/>
                </a:lnTo>
                <a:lnTo>
                  <a:pt x="95264" y="123315"/>
                </a:lnTo>
                <a:lnTo>
                  <a:pt x="102635" y="124938"/>
                </a:lnTo>
                <a:lnTo>
                  <a:pt x="117336" y="124938"/>
                </a:lnTo>
                <a:lnTo>
                  <a:pt x="122771" y="124456"/>
                </a:lnTo>
                <a:lnTo>
                  <a:pt x="131734" y="122457"/>
                </a:lnTo>
                <a:lnTo>
                  <a:pt x="136027" y="120886"/>
                </a:lnTo>
                <a:lnTo>
                  <a:pt x="140142" y="118729"/>
                </a:lnTo>
                <a:lnTo>
                  <a:pt x="140142" y="107075"/>
                </a:lnTo>
                <a:lnTo>
                  <a:pt x="105609" y="107075"/>
                </a:lnTo>
                <a:lnTo>
                  <a:pt x="100614" y="105148"/>
                </a:lnTo>
                <a:lnTo>
                  <a:pt x="93431" y="97431"/>
                </a:lnTo>
                <a:lnTo>
                  <a:pt x="91515" y="92122"/>
                </a:lnTo>
                <a:lnTo>
                  <a:pt x="91274" y="85348"/>
                </a:lnTo>
                <a:lnTo>
                  <a:pt x="144822" y="85348"/>
                </a:lnTo>
                <a:lnTo>
                  <a:pt x="144822" y="69369"/>
                </a:lnTo>
                <a:lnTo>
                  <a:pt x="91787" y="69369"/>
                </a:lnTo>
                <a:lnTo>
                  <a:pt x="92238" y="62961"/>
                </a:lnTo>
                <a:lnTo>
                  <a:pt x="93913" y="58260"/>
                </a:lnTo>
                <a:lnTo>
                  <a:pt x="99703" y="52281"/>
                </a:lnTo>
                <a:lnTo>
                  <a:pt x="103347" y="50783"/>
                </a:lnTo>
                <a:lnTo>
                  <a:pt x="139690" y="50783"/>
                </a:lnTo>
                <a:lnTo>
                  <a:pt x="137273" y="46030"/>
                </a:lnTo>
                <a:lnTo>
                  <a:pt x="132980" y="41506"/>
                </a:lnTo>
                <a:lnTo>
                  <a:pt x="121891" y="35265"/>
                </a:lnTo>
                <a:lnTo>
                  <a:pt x="115284" y="33705"/>
                </a:lnTo>
                <a:close/>
              </a:path>
              <a:path w="603250" h="157479">
                <a:moveTo>
                  <a:pt x="140142" y="100143"/>
                </a:moveTo>
                <a:lnTo>
                  <a:pt x="135482" y="102457"/>
                </a:lnTo>
                <a:lnTo>
                  <a:pt x="130959" y="104185"/>
                </a:lnTo>
                <a:lnTo>
                  <a:pt x="122142" y="106499"/>
                </a:lnTo>
                <a:lnTo>
                  <a:pt x="117284" y="107075"/>
                </a:lnTo>
                <a:lnTo>
                  <a:pt x="140142" y="107075"/>
                </a:lnTo>
                <a:lnTo>
                  <a:pt x="140142" y="100143"/>
                </a:lnTo>
                <a:close/>
              </a:path>
              <a:path w="603250" h="157479">
                <a:moveTo>
                  <a:pt x="139690" y="50783"/>
                </a:moveTo>
                <a:lnTo>
                  <a:pt x="111326" y="50783"/>
                </a:lnTo>
                <a:lnTo>
                  <a:pt x="114258" y="51600"/>
                </a:lnTo>
                <a:lnTo>
                  <a:pt x="118865" y="54846"/>
                </a:lnTo>
                <a:lnTo>
                  <a:pt x="120593" y="57055"/>
                </a:lnTo>
                <a:lnTo>
                  <a:pt x="122928" y="62615"/>
                </a:lnTo>
                <a:lnTo>
                  <a:pt x="123525" y="65799"/>
                </a:lnTo>
                <a:lnTo>
                  <a:pt x="123577" y="69369"/>
                </a:lnTo>
                <a:lnTo>
                  <a:pt x="144822" y="69369"/>
                </a:lnTo>
                <a:lnTo>
                  <a:pt x="144822" y="65149"/>
                </a:lnTo>
                <a:lnTo>
                  <a:pt x="143304" y="57893"/>
                </a:lnTo>
                <a:lnTo>
                  <a:pt x="139690" y="50783"/>
                </a:lnTo>
                <a:close/>
              </a:path>
              <a:path w="603250" h="157479">
                <a:moveTo>
                  <a:pt x="0" y="135179"/>
                </a:moveTo>
                <a:lnTo>
                  <a:pt x="0" y="155492"/>
                </a:lnTo>
                <a:lnTo>
                  <a:pt x="1591" y="155963"/>
                </a:lnTo>
                <a:lnTo>
                  <a:pt x="3507" y="156372"/>
                </a:lnTo>
                <a:lnTo>
                  <a:pt x="8010" y="157052"/>
                </a:lnTo>
                <a:lnTo>
                  <a:pt x="10617" y="157220"/>
                </a:lnTo>
                <a:lnTo>
                  <a:pt x="20376" y="157220"/>
                </a:lnTo>
                <a:lnTo>
                  <a:pt x="26355" y="155848"/>
                </a:lnTo>
                <a:lnTo>
                  <a:pt x="36700" y="150330"/>
                </a:lnTo>
                <a:lnTo>
                  <a:pt x="40742" y="145922"/>
                </a:lnTo>
                <a:lnTo>
                  <a:pt x="45126" y="136749"/>
                </a:lnTo>
                <a:lnTo>
                  <a:pt x="8816" y="136749"/>
                </a:lnTo>
                <a:lnTo>
                  <a:pt x="6889" y="136592"/>
                </a:lnTo>
                <a:lnTo>
                  <a:pt x="3277" y="135901"/>
                </a:lnTo>
                <a:lnTo>
                  <a:pt x="1591" y="135545"/>
                </a:lnTo>
                <a:lnTo>
                  <a:pt x="0" y="135179"/>
                </a:lnTo>
                <a:close/>
              </a:path>
              <a:path w="603250" h="157479">
                <a:moveTo>
                  <a:pt x="47977" y="8271"/>
                </a:moveTo>
                <a:lnTo>
                  <a:pt x="24962" y="8271"/>
                </a:lnTo>
                <a:lnTo>
                  <a:pt x="24962" y="121744"/>
                </a:lnTo>
                <a:lnTo>
                  <a:pt x="24334" y="126048"/>
                </a:lnTo>
                <a:lnTo>
                  <a:pt x="21863" y="132027"/>
                </a:lnTo>
                <a:lnTo>
                  <a:pt x="20177" y="134069"/>
                </a:lnTo>
                <a:lnTo>
                  <a:pt x="15915" y="136226"/>
                </a:lnTo>
                <a:lnTo>
                  <a:pt x="13517" y="136749"/>
                </a:lnTo>
                <a:lnTo>
                  <a:pt x="45126" y="136749"/>
                </a:lnTo>
                <a:lnTo>
                  <a:pt x="46532" y="133807"/>
                </a:lnTo>
                <a:lnTo>
                  <a:pt x="47939" y="126048"/>
                </a:lnTo>
                <a:lnTo>
                  <a:pt x="47977" y="8271"/>
                </a:lnTo>
                <a:close/>
              </a:path>
            </a:pathLst>
          </a:custGeom>
          <a:solidFill>
            <a:srgbClr val="221F1F"/>
          </a:solidFill>
        </p:spPr>
        <p:txBody>
          <a:bodyPr wrap="square" lIns="0" tIns="0" rIns="0" bIns="0" rtlCol="0"/>
          <a:lstStyle/>
          <a:p>
            <a:endParaRPr/>
          </a:p>
        </p:txBody>
      </p:sp>
      <p:sp>
        <p:nvSpPr>
          <p:cNvPr id="14" name="object 14"/>
          <p:cNvSpPr txBox="1"/>
          <p:nvPr/>
        </p:nvSpPr>
        <p:spPr>
          <a:xfrm>
            <a:off x="1256194" y="7946897"/>
            <a:ext cx="549910" cy="219075"/>
          </a:xfrm>
          <a:prstGeom prst="rect">
            <a:avLst/>
          </a:prstGeom>
        </p:spPr>
        <p:txBody>
          <a:bodyPr vert="horz" wrap="square" lIns="0" tIns="15240" rIns="0" bIns="0" rtlCol="0">
            <a:spAutoFit/>
          </a:bodyPr>
          <a:lstStyle/>
          <a:p>
            <a:pPr marL="12700">
              <a:lnSpc>
                <a:spcPct val="100000"/>
              </a:lnSpc>
              <a:spcBef>
                <a:spcPts val="120"/>
              </a:spcBef>
            </a:pPr>
            <a:r>
              <a:rPr sz="1250" b="1" dirty="0">
                <a:solidFill>
                  <a:srgbClr val="221F1F"/>
                </a:solidFill>
                <a:latin typeface="Open Sans"/>
                <a:cs typeface="Open Sans"/>
              </a:rPr>
              <a:t>Eve</a:t>
            </a:r>
            <a:r>
              <a:rPr sz="1250" b="1" spc="-55" dirty="0">
                <a:solidFill>
                  <a:srgbClr val="221F1F"/>
                </a:solidFill>
                <a:latin typeface="Open Sans"/>
                <a:cs typeface="Open Sans"/>
              </a:rPr>
              <a:t> </a:t>
            </a:r>
            <a:r>
              <a:rPr sz="1250" b="1" dirty="0">
                <a:solidFill>
                  <a:srgbClr val="221F1F"/>
                </a:solidFill>
                <a:latin typeface="Open Sans"/>
                <a:cs typeface="Open Sans"/>
              </a:rPr>
              <a:t>=</a:t>
            </a:r>
            <a:r>
              <a:rPr sz="1250" b="1" spc="-50" dirty="0">
                <a:solidFill>
                  <a:srgbClr val="221F1F"/>
                </a:solidFill>
                <a:latin typeface="Open Sans"/>
                <a:cs typeface="Open Sans"/>
              </a:rPr>
              <a:t> 5</a:t>
            </a:r>
            <a:endParaRPr sz="1250">
              <a:latin typeface="Open Sans"/>
              <a:cs typeface="Open Sans"/>
            </a:endParaRPr>
          </a:p>
        </p:txBody>
      </p:sp>
      <p:sp>
        <p:nvSpPr>
          <p:cNvPr id="15" name="object 15"/>
          <p:cNvSpPr txBox="1"/>
          <p:nvPr/>
        </p:nvSpPr>
        <p:spPr>
          <a:xfrm>
            <a:off x="1579433" y="8474310"/>
            <a:ext cx="290195" cy="395605"/>
          </a:xfrm>
          <a:prstGeom prst="rect">
            <a:avLst/>
          </a:prstGeom>
        </p:spPr>
        <p:txBody>
          <a:bodyPr vert="horz" wrap="square" lIns="0" tIns="32384" rIns="0" bIns="0" rtlCol="0">
            <a:spAutoFit/>
          </a:bodyPr>
          <a:lstStyle/>
          <a:p>
            <a:pPr marL="100965" marR="5080" indent="-88900">
              <a:lnSpc>
                <a:spcPts val="1390"/>
              </a:lnSpc>
              <a:spcBef>
                <a:spcPts val="254"/>
              </a:spcBef>
            </a:pPr>
            <a:r>
              <a:rPr sz="1250" b="1" spc="-40" dirty="0">
                <a:solidFill>
                  <a:srgbClr val="221F1F"/>
                </a:solidFill>
                <a:latin typeface="Open Sans"/>
                <a:cs typeface="Open Sans"/>
              </a:rPr>
              <a:t>Eve </a:t>
            </a:r>
            <a:r>
              <a:rPr sz="1250" b="1" spc="-50" dirty="0">
                <a:solidFill>
                  <a:srgbClr val="221F1F"/>
                </a:solidFill>
                <a:latin typeface="Open Sans"/>
                <a:cs typeface="Open Sans"/>
              </a:rPr>
              <a:t>5</a:t>
            </a:r>
            <a:endParaRPr sz="1250">
              <a:latin typeface="Open Sans"/>
              <a:cs typeface="Open Sans"/>
            </a:endParaRPr>
          </a:p>
        </p:txBody>
      </p:sp>
      <p:sp>
        <p:nvSpPr>
          <p:cNvPr id="16" name="object 16"/>
          <p:cNvSpPr/>
          <p:nvPr/>
        </p:nvSpPr>
        <p:spPr>
          <a:xfrm>
            <a:off x="2555276" y="8524881"/>
            <a:ext cx="276225" cy="157480"/>
          </a:xfrm>
          <a:custGeom>
            <a:avLst/>
            <a:gdLst/>
            <a:ahLst/>
            <a:cxnLst/>
            <a:rect l="l" t="t" r="r" b="b"/>
            <a:pathLst>
              <a:path w="276225" h="157479">
                <a:moveTo>
                  <a:pt x="189711" y="53380"/>
                </a:moveTo>
                <a:lnTo>
                  <a:pt x="167062" y="53380"/>
                </a:lnTo>
                <a:lnTo>
                  <a:pt x="167062" y="123378"/>
                </a:lnTo>
                <a:lnTo>
                  <a:pt x="189711" y="123378"/>
                </a:lnTo>
                <a:lnTo>
                  <a:pt x="189711" y="53380"/>
                </a:lnTo>
                <a:close/>
              </a:path>
              <a:path w="276225" h="157479">
                <a:moveTo>
                  <a:pt x="248610" y="53380"/>
                </a:moveTo>
                <a:lnTo>
                  <a:pt x="225961" y="53380"/>
                </a:lnTo>
                <a:lnTo>
                  <a:pt x="225961" y="123378"/>
                </a:lnTo>
                <a:lnTo>
                  <a:pt x="248610" y="123378"/>
                </a:lnTo>
                <a:lnTo>
                  <a:pt x="248610" y="53380"/>
                </a:lnTo>
                <a:close/>
              </a:path>
              <a:path w="276225" h="157479">
                <a:moveTo>
                  <a:pt x="200810" y="0"/>
                </a:moveTo>
                <a:lnTo>
                  <a:pt x="190413" y="0"/>
                </a:lnTo>
                <a:lnTo>
                  <a:pt x="185219" y="858"/>
                </a:lnTo>
                <a:lnTo>
                  <a:pt x="167062" y="35349"/>
                </a:lnTo>
                <a:lnTo>
                  <a:pt x="154581" y="41820"/>
                </a:lnTo>
                <a:lnTo>
                  <a:pt x="154581" y="53380"/>
                </a:lnTo>
                <a:lnTo>
                  <a:pt x="209323" y="53380"/>
                </a:lnTo>
                <a:lnTo>
                  <a:pt x="209323" y="35349"/>
                </a:lnTo>
                <a:lnTo>
                  <a:pt x="189711" y="35349"/>
                </a:lnTo>
                <a:lnTo>
                  <a:pt x="189711" y="26690"/>
                </a:lnTo>
                <a:lnTo>
                  <a:pt x="190444" y="24114"/>
                </a:lnTo>
                <a:lnTo>
                  <a:pt x="193365" y="20062"/>
                </a:lnTo>
                <a:lnTo>
                  <a:pt x="195679" y="19067"/>
                </a:lnTo>
                <a:lnTo>
                  <a:pt x="212226" y="19067"/>
                </a:lnTo>
                <a:lnTo>
                  <a:pt x="217270" y="3706"/>
                </a:lnTo>
                <a:lnTo>
                  <a:pt x="214998" y="2764"/>
                </a:lnTo>
                <a:lnTo>
                  <a:pt x="212045" y="1905"/>
                </a:lnTo>
                <a:lnTo>
                  <a:pt x="204820" y="387"/>
                </a:lnTo>
                <a:lnTo>
                  <a:pt x="200810" y="0"/>
                </a:lnTo>
                <a:close/>
              </a:path>
              <a:path w="276225" h="157479">
                <a:moveTo>
                  <a:pt x="259709" y="0"/>
                </a:moveTo>
                <a:lnTo>
                  <a:pt x="249311" y="0"/>
                </a:lnTo>
                <a:lnTo>
                  <a:pt x="244118" y="858"/>
                </a:lnTo>
                <a:lnTo>
                  <a:pt x="225961" y="35349"/>
                </a:lnTo>
                <a:lnTo>
                  <a:pt x="213480" y="41820"/>
                </a:lnTo>
                <a:lnTo>
                  <a:pt x="213480" y="53380"/>
                </a:lnTo>
                <a:lnTo>
                  <a:pt x="268222" y="53380"/>
                </a:lnTo>
                <a:lnTo>
                  <a:pt x="268222" y="35349"/>
                </a:lnTo>
                <a:lnTo>
                  <a:pt x="248610" y="35349"/>
                </a:lnTo>
                <a:lnTo>
                  <a:pt x="248610" y="26690"/>
                </a:lnTo>
                <a:lnTo>
                  <a:pt x="249343" y="24114"/>
                </a:lnTo>
                <a:lnTo>
                  <a:pt x="252264" y="20062"/>
                </a:lnTo>
                <a:lnTo>
                  <a:pt x="254578" y="19067"/>
                </a:lnTo>
                <a:lnTo>
                  <a:pt x="271125" y="19067"/>
                </a:lnTo>
                <a:lnTo>
                  <a:pt x="276169" y="3706"/>
                </a:lnTo>
                <a:lnTo>
                  <a:pt x="273897" y="2764"/>
                </a:lnTo>
                <a:lnTo>
                  <a:pt x="270944" y="1905"/>
                </a:lnTo>
                <a:lnTo>
                  <a:pt x="263719" y="387"/>
                </a:lnTo>
                <a:lnTo>
                  <a:pt x="259709" y="0"/>
                </a:lnTo>
                <a:close/>
              </a:path>
              <a:path w="276225" h="157479">
                <a:moveTo>
                  <a:pt x="212226" y="19067"/>
                </a:moveTo>
                <a:lnTo>
                  <a:pt x="201470" y="19067"/>
                </a:lnTo>
                <a:lnTo>
                  <a:pt x="203805" y="19297"/>
                </a:lnTo>
                <a:lnTo>
                  <a:pt x="207868" y="20240"/>
                </a:lnTo>
                <a:lnTo>
                  <a:pt x="209742" y="20763"/>
                </a:lnTo>
                <a:lnTo>
                  <a:pt x="211480" y="21339"/>
                </a:lnTo>
                <a:lnTo>
                  <a:pt x="212226" y="19067"/>
                </a:lnTo>
                <a:close/>
              </a:path>
              <a:path w="276225" h="157479">
                <a:moveTo>
                  <a:pt x="271125" y="19067"/>
                </a:moveTo>
                <a:lnTo>
                  <a:pt x="260369" y="19067"/>
                </a:lnTo>
                <a:lnTo>
                  <a:pt x="262704" y="19297"/>
                </a:lnTo>
                <a:lnTo>
                  <a:pt x="266766" y="20240"/>
                </a:lnTo>
                <a:lnTo>
                  <a:pt x="268651" y="20763"/>
                </a:lnTo>
                <a:lnTo>
                  <a:pt x="270379" y="21339"/>
                </a:lnTo>
                <a:lnTo>
                  <a:pt x="271125" y="19067"/>
                </a:lnTo>
                <a:close/>
              </a:path>
              <a:path w="276225" h="157479">
                <a:moveTo>
                  <a:pt x="115441" y="33705"/>
                </a:moveTo>
                <a:lnTo>
                  <a:pt x="99944" y="33705"/>
                </a:lnTo>
                <a:lnTo>
                  <a:pt x="93086" y="35423"/>
                </a:lnTo>
                <a:lnTo>
                  <a:pt x="69707" y="65856"/>
                </a:lnTo>
                <a:lnTo>
                  <a:pt x="68469" y="79997"/>
                </a:lnTo>
                <a:lnTo>
                  <a:pt x="68810" y="87273"/>
                </a:lnTo>
                <a:lnTo>
                  <a:pt x="95421" y="123326"/>
                </a:lnTo>
                <a:lnTo>
                  <a:pt x="102792" y="124949"/>
                </a:lnTo>
                <a:lnTo>
                  <a:pt x="117493" y="124949"/>
                </a:lnTo>
                <a:lnTo>
                  <a:pt x="122928" y="124446"/>
                </a:lnTo>
                <a:lnTo>
                  <a:pt x="131891" y="122457"/>
                </a:lnTo>
                <a:lnTo>
                  <a:pt x="136184" y="120875"/>
                </a:lnTo>
                <a:lnTo>
                  <a:pt x="140299" y="118729"/>
                </a:lnTo>
                <a:lnTo>
                  <a:pt x="140299" y="107075"/>
                </a:lnTo>
                <a:lnTo>
                  <a:pt x="105755" y="107075"/>
                </a:lnTo>
                <a:lnTo>
                  <a:pt x="100771" y="105148"/>
                </a:lnTo>
                <a:lnTo>
                  <a:pt x="93588" y="97431"/>
                </a:lnTo>
                <a:lnTo>
                  <a:pt x="91672" y="92122"/>
                </a:lnTo>
                <a:lnTo>
                  <a:pt x="91421" y="85348"/>
                </a:lnTo>
                <a:lnTo>
                  <a:pt x="144969" y="85348"/>
                </a:lnTo>
                <a:lnTo>
                  <a:pt x="144969" y="69359"/>
                </a:lnTo>
                <a:lnTo>
                  <a:pt x="91944" y="69359"/>
                </a:lnTo>
                <a:lnTo>
                  <a:pt x="92395" y="62961"/>
                </a:lnTo>
                <a:lnTo>
                  <a:pt x="94059" y="58270"/>
                </a:lnTo>
                <a:lnTo>
                  <a:pt x="99850" y="52291"/>
                </a:lnTo>
                <a:lnTo>
                  <a:pt x="103504" y="50783"/>
                </a:lnTo>
                <a:lnTo>
                  <a:pt x="139835" y="50783"/>
                </a:lnTo>
                <a:lnTo>
                  <a:pt x="137419" y="46040"/>
                </a:lnTo>
                <a:lnTo>
                  <a:pt x="133147" y="41506"/>
                </a:lnTo>
                <a:lnTo>
                  <a:pt x="122048" y="35265"/>
                </a:lnTo>
                <a:lnTo>
                  <a:pt x="115441" y="33705"/>
                </a:lnTo>
                <a:close/>
              </a:path>
              <a:path w="276225" h="157479">
                <a:moveTo>
                  <a:pt x="140299" y="100154"/>
                </a:moveTo>
                <a:lnTo>
                  <a:pt x="135639" y="102457"/>
                </a:lnTo>
                <a:lnTo>
                  <a:pt x="131105" y="104195"/>
                </a:lnTo>
                <a:lnTo>
                  <a:pt x="122299" y="106499"/>
                </a:lnTo>
                <a:lnTo>
                  <a:pt x="117441" y="107075"/>
                </a:lnTo>
                <a:lnTo>
                  <a:pt x="140299" y="107075"/>
                </a:lnTo>
                <a:lnTo>
                  <a:pt x="140299" y="100154"/>
                </a:lnTo>
                <a:close/>
              </a:path>
              <a:path w="276225" h="157479">
                <a:moveTo>
                  <a:pt x="139835" y="50783"/>
                </a:moveTo>
                <a:lnTo>
                  <a:pt x="111483" y="50783"/>
                </a:lnTo>
                <a:lnTo>
                  <a:pt x="114415" y="51600"/>
                </a:lnTo>
                <a:lnTo>
                  <a:pt x="119012" y="54856"/>
                </a:lnTo>
                <a:lnTo>
                  <a:pt x="120750" y="57066"/>
                </a:lnTo>
                <a:lnTo>
                  <a:pt x="123074" y="62626"/>
                </a:lnTo>
                <a:lnTo>
                  <a:pt x="123682" y="65799"/>
                </a:lnTo>
                <a:lnTo>
                  <a:pt x="123734" y="69359"/>
                </a:lnTo>
                <a:lnTo>
                  <a:pt x="144969" y="69359"/>
                </a:lnTo>
                <a:lnTo>
                  <a:pt x="144969" y="65139"/>
                </a:lnTo>
                <a:lnTo>
                  <a:pt x="143461" y="57903"/>
                </a:lnTo>
                <a:lnTo>
                  <a:pt x="139835" y="50783"/>
                </a:lnTo>
                <a:close/>
              </a:path>
              <a:path w="276225" h="157479">
                <a:moveTo>
                  <a:pt x="0" y="135179"/>
                </a:moveTo>
                <a:lnTo>
                  <a:pt x="0" y="155503"/>
                </a:lnTo>
                <a:lnTo>
                  <a:pt x="1591" y="155974"/>
                </a:lnTo>
                <a:lnTo>
                  <a:pt x="3507" y="156372"/>
                </a:lnTo>
                <a:lnTo>
                  <a:pt x="8010" y="157052"/>
                </a:lnTo>
                <a:lnTo>
                  <a:pt x="10617" y="157230"/>
                </a:lnTo>
                <a:lnTo>
                  <a:pt x="20376" y="157230"/>
                </a:lnTo>
                <a:lnTo>
                  <a:pt x="26355" y="155848"/>
                </a:lnTo>
                <a:lnTo>
                  <a:pt x="36710" y="150340"/>
                </a:lnTo>
                <a:lnTo>
                  <a:pt x="40742" y="145932"/>
                </a:lnTo>
                <a:lnTo>
                  <a:pt x="45122" y="136760"/>
                </a:lnTo>
                <a:lnTo>
                  <a:pt x="8816" y="136760"/>
                </a:lnTo>
                <a:lnTo>
                  <a:pt x="6900" y="136582"/>
                </a:lnTo>
                <a:lnTo>
                  <a:pt x="3287" y="135912"/>
                </a:lnTo>
                <a:lnTo>
                  <a:pt x="1591" y="135556"/>
                </a:lnTo>
                <a:lnTo>
                  <a:pt x="0" y="135179"/>
                </a:lnTo>
                <a:close/>
              </a:path>
              <a:path w="276225" h="157479">
                <a:moveTo>
                  <a:pt x="47988" y="8271"/>
                </a:moveTo>
                <a:lnTo>
                  <a:pt x="24962" y="8271"/>
                </a:lnTo>
                <a:lnTo>
                  <a:pt x="24962" y="121744"/>
                </a:lnTo>
                <a:lnTo>
                  <a:pt x="24334" y="126048"/>
                </a:lnTo>
                <a:lnTo>
                  <a:pt x="21863" y="132037"/>
                </a:lnTo>
                <a:lnTo>
                  <a:pt x="20177" y="134069"/>
                </a:lnTo>
                <a:lnTo>
                  <a:pt x="15926" y="136215"/>
                </a:lnTo>
                <a:lnTo>
                  <a:pt x="13517" y="136760"/>
                </a:lnTo>
                <a:lnTo>
                  <a:pt x="45122" y="136760"/>
                </a:lnTo>
                <a:lnTo>
                  <a:pt x="46532" y="133807"/>
                </a:lnTo>
                <a:lnTo>
                  <a:pt x="47949" y="126048"/>
                </a:lnTo>
                <a:lnTo>
                  <a:pt x="47988" y="8271"/>
                </a:lnTo>
                <a:close/>
              </a:path>
            </a:pathLst>
          </a:custGeom>
          <a:solidFill>
            <a:srgbClr val="221F1F"/>
          </a:solidFill>
        </p:spPr>
        <p:txBody>
          <a:bodyPr wrap="square" lIns="0" tIns="0" rIns="0" bIns="0" rtlCol="0"/>
          <a:lstStyle/>
          <a:p>
            <a:endParaRPr/>
          </a:p>
        </p:txBody>
      </p:sp>
      <p:sp>
        <p:nvSpPr>
          <p:cNvPr id="17" name="object 17"/>
          <p:cNvSpPr txBox="1"/>
          <p:nvPr/>
        </p:nvSpPr>
        <p:spPr>
          <a:xfrm>
            <a:off x="2595843" y="8650859"/>
            <a:ext cx="200025" cy="219075"/>
          </a:xfrm>
          <a:prstGeom prst="rect">
            <a:avLst/>
          </a:prstGeom>
        </p:spPr>
        <p:txBody>
          <a:bodyPr vert="horz" wrap="square" lIns="0" tIns="15240" rIns="0" bIns="0" rtlCol="0">
            <a:spAutoFit/>
          </a:bodyPr>
          <a:lstStyle/>
          <a:p>
            <a:pPr marL="12700">
              <a:lnSpc>
                <a:spcPct val="100000"/>
              </a:lnSpc>
              <a:spcBef>
                <a:spcPts val="120"/>
              </a:spcBef>
            </a:pPr>
            <a:r>
              <a:rPr sz="1250" b="1" spc="-25" dirty="0">
                <a:solidFill>
                  <a:srgbClr val="221F1F"/>
                </a:solidFill>
                <a:latin typeface="Open Sans"/>
                <a:cs typeface="Open Sans"/>
              </a:rPr>
              <a:t>10</a:t>
            </a:r>
            <a:endParaRPr sz="1250">
              <a:latin typeface="Open Sans"/>
              <a:cs typeface="Open Sans"/>
            </a:endParaRPr>
          </a:p>
        </p:txBody>
      </p:sp>
      <p:sp>
        <p:nvSpPr>
          <p:cNvPr id="18" name="object 18"/>
          <p:cNvSpPr txBox="1"/>
          <p:nvPr/>
        </p:nvSpPr>
        <p:spPr>
          <a:xfrm>
            <a:off x="2668889" y="7591900"/>
            <a:ext cx="531495" cy="395605"/>
          </a:xfrm>
          <a:prstGeom prst="rect">
            <a:avLst/>
          </a:prstGeom>
        </p:spPr>
        <p:txBody>
          <a:bodyPr vert="horz" wrap="square" lIns="0" tIns="32384" rIns="0" bIns="0" rtlCol="0">
            <a:spAutoFit/>
          </a:bodyPr>
          <a:lstStyle/>
          <a:p>
            <a:pPr marL="222885" marR="5080" indent="-210820">
              <a:lnSpc>
                <a:spcPts val="1390"/>
              </a:lnSpc>
              <a:spcBef>
                <a:spcPts val="254"/>
              </a:spcBef>
            </a:pPr>
            <a:r>
              <a:rPr sz="1250" b="1" spc="-65" dirty="0">
                <a:solidFill>
                  <a:srgbClr val="221F1F"/>
                </a:solidFill>
                <a:latin typeface="Open Sans"/>
                <a:cs typeface="Open Sans"/>
              </a:rPr>
              <a:t>Marcia </a:t>
            </a:r>
            <a:r>
              <a:rPr sz="1250" b="1" spc="-50" dirty="0">
                <a:solidFill>
                  <a:srgbClr val="221F1F"/>
                </a:solidFill>
                <a:latin typeface="Open Sans"/>
                <a:cs typeface="Open Sans"/>
              </a:rPr>
              <a:t>5</a:t>
            </a:r>
            <a:endParaRPr sz="1250">
              <a:latin typeface="Open Sans"/>
              <a:cs typeface="Open Sans"/>
            </a:endParaRPr>
          </a:p>
        </p:txBody>
      </p:sp>
      <p:sp>
        <p:nvSpPr>
          <p:cNvPr id="19" name="object 19"/>
          <p:cNvSpPr txBox="1"/>
          <p:nvPr/>
        </p:nvSpPr>
        <p:spPr>
          <a:xfrm>
            <a:off x="4641629" y="8475871"/>
            <a:ext cx="290195" cy="395605"/>
          </a:xfrm>
          <a:prstGeom prst="rect">
            <a:avLst/>
          </a:prstGeom>
        </p:spPr>
        <p:txBody>
          <a:bodyPr vert="horz" wrap="square" lIns="0" tIns="32384" rIns="0" bIns="0" rtlCol="0">
            <a:spAutoFit/>
          </a:bodyPr>
          <a:lstStyle/>
          <a:p>
            <a:pPr marL="100965" marR="5080" indent="-88900">
              <a:lnSpc>
                <a:spcPts val="1390"/>
              </a:lnSpc>
              <a:spcBef>
                <a:spcPts val="254"/>
              </a:spcBef>
            </a:pPr>
            <a:r>
              <a:rPr sz="1250" b="1" spc="-40" dirty="0">
                <a:solidFill>
                  <a:srgbClr val="221F1F"/>
                </a:solidFill>
                <a:latin typeface="Open Sans"/>
                <a:cs typeface="Open Sans"/>
              </a:rPr>
              <a:t>Eve </a:t>
            </a:r>
            <a:r>
              <a:rPr sz="1250" b="1" spc="-50" dirty="0">
                <a:solidFill>
                  <a:srgbClr val="221F1F"/>
                </a:solidFill>
                <a:latin typeface="Open Sans"/>
                <a:cs typeface="Open Sans"/>
              </a:rPr>
              <a:t>5</a:t>
            </a:r>
            <a:endParaRPr sz="1250">
              <a:latin typeface="Open Sans"/>
              <a:cs typeface="Open Sans"/>
            </a:endParaRPr>
          </a:p>
        </p:txBody>
      </p:sp>
      <p:sp>
        <p:nvSpPr>
          <p:cNvPr id="20" name="object 20"/>
          <p:cNvSpPr/>
          <p:nvPr/>
        </p:nvSpPr>
        <p:spPr>
          <a:xfrm>
            <a:off x="5626297" y="8524830"/>
            <a:ext cx="271780" cy="157480"/>
          </a:xfrm>
          <a:custGeom>
            <a:avLst/>
            <a:gdLst/>
            <a:ahLst/>
            <a:cxnLst/>
            <a:rect l="l" t="t" r="r" b="b"/>
            <a:pathLst>
              <a:path w="271779" h="157479">
                <a:moveTo>
                  <a:pt x="185146" y="53380"/>
                </a:moveTo>
                <a:lnTo>
                  <a:pt x="162497" y="53380"/>
                </a:lnTo>
                <a:lnTo>
                  <a:pt x="162497" y="123378"/>
                </a:lnTo>
                <a:lnTo>
                  <a:pt x="185146" y="123378"/>
                </a:lnTo>
                <a:lnTo>
                  <a:pt x="185146" y="53380"/>
                </a:lnTo>
                <a:close/>
              </a:path>
              <a:path w="271779" h="157479">
                <a:moveTo>
                  <a:pt x="244044" y="53380"/>
                </a:moveTo>
                <a:lnTo>
                  <a:pt x="221396" y="53380"/>
                </a:lnTo>
                <a:lnTo>
                  <a:pt x="221396" y="123378"/>
                </a:lnTo>
                <a:lnTo>
                  <a:pt x="244044" y="123378"/>
                </a:lnTo>
                <a:lnTo>
                  <a:pt x="244044" y="53380"/>
                </a:lnTo>
                <a:close/>
              </a:path>
              <a:path w="271779" h="157479">
                <a:moveTo>
                  <a:pt x="196245" y="0"/>
                </a:moveTo>
                <a:lnTo>
                  <a:pt x="185837" y="0"/>
                </a:lnTo>
                <a:lnTo>
                  <a:pt x="180654" y="858"/>
                </a:lnTo>
                <a:lnTo>
                  <a:pt x="162497" y="35349"/>
                </a:lnTo>
                <a:lnTo>
                  <a:pt x="150016" y="41820"/>
                </a:lnTo>
                <a:lnTo>
                  <a:pt x="150016" y="53380"/>
                </a:lnTo>
                <a:lnTo>
                  <a:pt x="204758" y="53380"/>
                </a:lnTo>
                <a:lnTo>
                  <a:pt x="204758" y="35349"/>
                </a:lnTo>
                <a:lnTo>
                  <a:pt x="185146" y="35349"/>
                </a:lnTo>
                <a:lnTo>
                  <a:pt x="185146" y="26690"/>
                </a:lnTo>
                <a:lnTo>
                  <a:pt x="185879" y="24114"/>
                </a:lnTo>
                <a:lnTo>
                  <a:pt x="188800" y="20062"/>
                </a:lnTo>
                <a:lnTo>
                  <a:pt x="191114" y="19057"/>
                </a:lnTo>
                <a:lnTo>
                  <a:pt x="207664" y="19057"/>
                </a:lnTo>
                <a:lnTo>
                  <a:pt x="212705" y="3706"/>
                </a:lnTo>
                <a:lnTo>
                  <a:pt x="210433" y="2764"/>
                </a:lnTo>
                <a:lnTo>
                  <a:pt x="207480" y="1905"/>
                </a:lnTo>
                <a:lnTo>
                  <a:pt x="200255" y="376"/>
                </a:lnTo>
                <a:lnTo>
                  <a:pt x="196245" y="0"/>
                </a:lnTo>
                <a:close/>
              </a:path>
              <a:path w="271779" h="157479">
                <a:moveTo>
                  <a:pt x="255144" y="0"/>
                </a:moveTo>
                <a:lnTo>
                  <a:pt x="244736" y="0"/>
                </a:lnTo>
                <a:lnTo>
                  <a:pt x="239552" y="858"/>
                </a:lnTo>
                <a:lnTo>
                  <a:pt x="221396" y="35349"/>
                </a:lnTo>
                <a:lnTo>
                  <a:pt x="208915" y="41820"/>
                </a:lnTo>
                <a:lnTo>
                  <a:pt x="208915" y="53380"/>
                </a:lnTo>
                <a:lnTo>
                  <a:pt x="263656" y="53380"/>
                </a:lnTo>
                <a:lnTo>
                  <a:pt x="263656" y="35349"/>
                </a:lnTo>
                <a:lnTo>
                  <a:pt x="244044" y="35349"/>
                </a:lnTo>
                <a:lnTo>
                  <a:pt x="244044" y="26690"/>
                </a:lnTo>
                <a:lnTo>
                  <a:pt x="244777" y="24114"/>
                </a:lnTo>
                <a:lnTo>
                  <a:pt x="247699" y="20062"/>
                </a:lnTo>
                <a:lnTo>
                  <a:pt x="250013" y="19057"/>
                </a:lnTo>
                <a:lnTo>
                  <a:pt x="266563" y="19057"/>
                </a:lnTo>
                <a:lnTo>
                  <a:pt x="271604" y="3706"/>
                </a:lnTo>
                <a:lnTo>
                  <a:pt x="269332" y="2764"/>
                </a:lnTo>
                <a:lnTo>
                  <a:pt x="266379" y="1905"/>
                </a:lnTo>
                <a:lnTo>
                  <a:pt x="259154" y="376"/>
                </a:lnTo>
                <a:lnTo>
                  <a:pt x="255144" y="0"/>
                </a:lnTo>
                <a:close/>
              </a:path>
              <a:path w="271779" h="157479">
                <a:moveTo>
                  <a:pt x="207664" y="19057"/>
                </a:moveTo>
                <a:lnTo>
                  <a:pt x="196904" y="19057"/>
                </a:lnTo>
                <a:lnTo>
                  <a:pt x="199240" y="19297"/>
                </a:lnTo>
                <a:lnTo>
                  <a:pt x="203292" y="20240"/>
                </a:lnTo>
                <a:lnTo>
                  <a:pt x="205176" y="20763"/>
                </a:lnTo>
                <a:lnTo>
                  <a:pt x="206915" y="21339"/>
                </a:lnTo>
                <a:lnTo>
                  <a:pt x="207664" y="19057"/>
                </a:lnTo>
                <a:close/>
              </a:path>
              <a:path w="271779" h="157479">
                <a:moveTo>
                  <a:pt x="266563" y="19057"/>
                </a:moveTo>
                <a:lnTo>
                  <a:pt x="255803" y="19057"/>
                </a:lnTo>
                <a:lnTo>
                  <a:pt x="258138" y="19297"/>
                </a:lnTo>
                <a:lnTo>
                  <a:pt x="262190" y="20240"/>
                </a:lnTo>
                <a:lnTo>
                  <a:pt x="264075" y="20763"/>
                </a:lnTo>
                <a:lnTo>
                  <a:pt x="265813" y="21339"/>
                </a:lnTo>
                <a:lnTo>
                  <a:pt x="266563" y="19057"/>
                </a:lnTo>
                <a:close/>
              </a:path>
              <a:path w="271779" h="157479">
                <a:moveTo>
                  <a:pt x="113148" y="33705"/>
                </a:moveTo>
                <a:lnTo>
                  <a:pt x="97651" y="33705"/>
                </a:lnTo>
                <a:lnTo>
                  <a:pt x="90803" y="35423"/>
                </a:lnTo>
                <a:lnTo>
                  <a:pt x="67420" y="65856"/>
                </a:lnTo>
                <a:lnTo>
                  <a:pt x="66186" y="79997"/>
                </a:lnTo>
                <a:lnTo>
                  <a:pt x="66528" y="87273"/>
                </a:lnTo>
                <a:lnTo>
                  <a:pt x="93138" y="123326"/>
                </a:lnTo>
                <a:lnTo>
                  <a:pt x="100499" y="124949"/>
                </a:lnTo>
                <a:lnTo>
                  <a:pt x="115211" y="124949"/>
                </a:lnTo>
                <a:lnTo>
                  <a:pt x="120645" y="124446"/>
                </a:lnTo>
                <a:lnTo>
                  <a:pt x="129608" y="122457"/>
                </a:lnTo>
                <a:lnTo>
                  <a:pt x="133901" y="120875"/>
                </a:lnTo>
                <a:lnTo>
                  <a:pt x="138006" y="118729"/>
                </a:lnTo>
                <a:lnTo>
                  <a:pt x="138006" y="107075"/>
                </a:lnTo>
                <a:lnTo>
                  <a:pt x="103473" y="107075"/>
                </a:lnTo>
                <a:lnTo>
                  <a:pt x="98489" y="105148"/>
                </a:lnTo>
                <a:lnTo>
                  <a:pt x="91306" y="97431"/>
                </a:lnTo>
                <a:lnTo>
                  <a:pt x="89389" y="92122"/>
                </a:lnTo>
                <a:lnTo>
                  <a:pt x="89138" y="85348"/>
                </a:lnTo>
                <a:lnTo>
                  <a:pt x="142686" y="85348"/>
                </a:lnTo>
                <a:lnTo>
                  <a:pt x="142686" y="69359"/>
                </a:lnTo>
                <a:lnTo>
                  <a:pt x="89662" y="69359"/>
                </a:lnTo>
                <a:lnTo>
                  <a:pt x="90101" y="62961"/>
                </a:lnTo>
                <a:lnTo>
                  <a:pt x="91777" y="58270"/>
                </a:lnTo>
                <a:lnTo>
                  <a:pt x="97567" y="52291"/>
                </a:lnTo>
                <a:lnTo>
                  <a:pt x="101222" y="50783"/>
                </a:lnTo>
                <a:lnTo>
                  <a:pt x="137552" y="50783"/>
                </a:lnTo>
                <a:lnTo>
                  <a:pt x="135137" y="46040"/>
                </a:lnTo>
                <a:lnTo>
                  <a:pt x="130854" y="41506"/>
                </a:lnTo>
                <a:lnTo>
                  <a:pt x="119765" y="35265"/>
                </a:lnTo>
                <a:lnTo>
                  <a:pt x="113148" y="33705"/>
                </a:lnTo>
                <a:close/>
              </a:path>
              <a:path w="271779" h="157479">
                <a:moveTo>
                  <a:pt x="138006" y="100154"/>
                </a:moveTo>
                <a:lnTo>
                  <a:pt x="133357" y="102457"/>
                </a:lnTo>
                <a:lnTo>
                  <a:pt x="128833" y="104195"/>
                </a:lnTo>
                <a:lnTo>
                  <a:pt x="120017" y="106499"/>
                </a:lnTo>
                <a:lnTo>
                  <a:pt x="115158" y="107075"/>
                </a:lnTo>
                <a:lnTo>
                  <a:pt x="138006" y="107075"/>
                </a:lnTo>
                <a:lnTo>
                  <a:pt x="138006" y="100154"/>
                </a:lnTo>
                <a:close/>
              </a:path>
              <a:path w="271779" h="157479">
                <a:moveTo>
                  <a:pt x="137552" y="50783"/>
                </a:moveTo>
                <a:lnTo>
                  <a:pt x="109200" y="50783"/>
                </a:lnTo>
                <a:lnTo>
                  <a:pt x="112122" y="51600"/>
                </a:lnTo>
                <a:lnTo>
                  <a:pt x="116729" y="54856"/>
                </a:lnTo>
                <a:lnTo>
                  <a:pt x="118467" y="57066"/>
                </a:lnTo>
                <a:lnTo>
                  <a:pt x="120792" y="62626"/>
                </a:lnTo>
                <a:lnTo>
                  <a:pt x="121399" y="65799"/>
                </a:lnTo>
                <a:lnTo>
                  <a:pt x="121451" y="69359"/>
                </a:lnTo>
                <a:lnTo>
                  <a:pt x="142686" y="69359"/>
                </a:lnTo>
                <a:lnTo>
                  <a:pt x="142686" y="65139"/>
                </a:lnTo>
                <a:lnTo>
                  <a:pt x="141178" y="57903"/>
                </a:lnTo>
                <a:lnTo>
                  <a:pt x="137552" y="50783"/>
                </a:lnTo>
                <a:close/>
              </a:path>
              <a:path w="271779" h="157479">
                <a:moveTo>
                  <a:pt x="0" y="135179"/>
                </a:moveTo>
                <a:lnTo>
                  <a:pt x="0" y="155503"/>
                </a:lnTo>
                <a:lnTo>
                  <a:pt x="1581" y="155974"/>
                </a:lnTo>
                <a:lnTo>
                  <a:pt x="3507" y="156372"/>
                </a:lnTo>
                <a:lnTo>
                  <a:pt x="8010" y="157052"/>
                </a:lnTo>
                <a:lnTo>
                  <a:pt x="10617" y="157230"/>
                </a:lnTo>
                <a:lnTo>
                  <a:pt x="20376" y="157230"/>
                </a:lnTo>
                <a:lnTo>
                  <a:pt x="26355" y="155848"/>
                </a:lnTo>
                <a:lnTo>
                  <a:pt x="36700" y="150340"/>
                </a:lnTo>
                <a:lnTo>
                  <a:pt x="40731" y="145932"/>
                </a:lnTo>
                <a:lnTo>
                  <a:pt x="45119" y="136760"/>
                </a:lnTo>
                <a:lnTo>
                  <a:pt x="8816" y="136760"/>
                </a:lnTo>
                <a:lnTo>
                  <a:pt x="6900" y="136582"/>
                </a:lnTo>
                <a:lnTo>
                  <a:pt x="3277" y="135912"/>
                </a:lnTo>
                <a:lnTo>
                  <a:pt x="1581" y="135556"/>
                </a:lnTo>
                <a:lnTo>
                  <a:pt x="0" y="135179"/>
                </a:lnTo>
                <a:close/>
              </a:path>
              <a:path w="271779" h="157479">
                <a:moveTo>
                  <a:pt x="47977" y="8271"/>
                </a:moveTo>
                <a:lnTo>
                  <a:pt x="24952" y="8271"/>
                </a:lnTo>
                <a:lnTo>
                  <a:pt x="24952" y="121744"/>
                </a:lnTo>
                <a:lnTo>
                  <a:pt x="24334" y="126048"/>
                </a:lnTo>
                <a:lnTo>
                  <a:pt x="21863" y="132037"/>
                </a:lnTo>
                <a:lnTo>
                  <a:pt x="20177" y="134069"/>
                </a:lnTo>
                <a:lnTo>
                  <a:pt x="15915" y="136215"/>
                </a:lnTo>
                <a:lnTo>
                  <a:pt x="13517" y="136760"/>
                </a:lnTo>
                <a:lnTo>
                  <a:pt x="45119" y="136760"/>
                </a:lnTo>
                <a:lnTo>
                  <a:pt x="46532" y="133807"/>
                </a:lnTo>
                <a:lnTo>
                  <a:pt x="47939" y="126048"/>
                </a:lnTo>
                <a:lnTo>
                  <a:pt x="47977" y="8271"/>
                </a:lnTo>
                <a:close/>
              </a:path>
            </a:pathLst>
          </a:custGeom>
          <a:solidFill>
            <a:srgbClr val="221F1F"/>
          </a:solidFill>
        </p:spPr>
        <p:txBody>
          <a:bodyPr wrap="square" lIns="0" tIns="0" rIns="0" bIns="0" rtlCol="0"/>
          <a:lstStyle/>
          <a:p>
            <a:endParaRPr/>
          </a:p>
        </p:txBody>
      </p:sp>
      <p:sp>
        <p:nvSpPr>
          <p:cNvPr id="21" name="object 21"/>
          <p:cNvSpPr txBox="1"/>
          <p:nvPr/>
        </p:nvSpPr>
        <p:spPr>
          <a:xfrm>
            <a:off x="5497260" y="8650809"/>
            <a:ext cx="537845" cy="219075"/>
          </a:xfrm>
          <a:prstGeom prst="rect">
            <a:avLst/>
          </a:prstGeom>
        </p:spPr>
        <p:txBody>
          <a:bodyPr vert="horz" wrap="square" lIns="0" tIns="15240" rIns="0" bIns="0" rtlCol="0">
            <a:spAutoFit/>
          </a:bodyPr>
          <a:lstStyle/>
          <a:p>
            <a:pPr marL="12700">
              <a:lnSpc>
                <a:spcPct val="100000"/>
              </a:lnSpc>
              <a:spcBef>
                <a:spcPts val="120"/>
              </a:spcBef>
            </a:pPr>
            <a:r>
              <a:rPr sz="1250" b="1" dirty="0">
                <a:solidFill>
                  <a:srgbClr val="221F1F"/>
                </a:solidFill>
                <a:latin typeface="Open Sans"/>
                <a:cs typeface="Open Sans"/>
              </a:rPr>
              <a:t>10</a:t>
            </a:r>
            <a:r>
              <a:rPr sz="1250" b="1" spc="-20" dirty="0">
                <a:solidFill>
                  <a:srgbClr val="221F1F"/>
                </a:solidFill>
                <a:latin typeface="Open Sans"/>
                <a:cs typeface="Open Sans"/>
              </a:rPr>
              <a:t> </a:t>
            </a:r>
            <a:r>
              <a:rPr sz="1250" b="1" spc="-20" dirty="0">
                <a:solidFill>
                  <a:srgbClr val="812F33"/>
                </a:solidFill>
                <a:latin typeface="Open Sans"/>
                <a:cs typeface="Open Sans"/>
              </a:rPr>
              <a:t>(12)</a:t>
            </a:r>
            <a:endParaRPr sz="1250">
              <a:latin typeface="Open Sans"/>
              <a:cs typeface="Open Sans"/>
            </a:endParaRPr>
          </a:p>
        </p:txBody>
      </p:sp>
      <p:sp>
        <p:nvSpPr>
          <p:cNvPr id="22" name="object 22"/>
          <p:cNvSpPr txBox="1"/>
          <p:nvPr/>
        </p:nvSpPr>
        <p:spPr>
          <a:xfrm>
            <a:off x="5763501" y="7588858"/>
            <a:ext cx="537210" cy="734695"/>
          </a:xfrm>
          <a:prstGeom prst="rect">
            <a:avLst/>
          </a:prstGeom>
        </p:spPr>
        <p:txBody>
          <a:bodyPr vert="horz" wrap="square" lIns="0" tIns="35560" rIns="0" bIns="0" rtlCol="0">
            <a:spAutoFit/>
          </a:bodyPr>
          <a:lstStyle/>
          <a:p>
            <a:pPr marL="106045" marR="5080" indent="-93980">
              <a:lnSpc>
                <a:spcPts val="1390"/>
              </a:lnSpc>
              <a:spcBef>
                <a:spcPts val="280"/>
              </a:spcBef>
            </a:pPr>
            <a:r>
              <a:rPr sz="1300" b="1" spc="-85" dirty="0">
                <a:solidFill>
                  <a:srgbClr val="221F1F"/>
                </a:solidFill>
                <a:latin typeface="Open Sans"/>
                <a:cs typeface="Open Sans"/>
              </a:rPr>
              <a:t>Marcia </a:t>
            </a:r>
            <a:r>
              <a:rPr sz="1300" b="1" dirty="0">
                <a:solidFill>
                  <a:srgbClr val="221F1F"/>
                </a:solidFill>
                <a:latin typeface="Open Sans"/>
                <a:cs typeface="Open Sans"/>
              </a:rPr>
              <a:t>5</a:t>
            </a:r>
            <a:r>
              <a:rPr sz="1300" b="1" spc="-50" dirty="0">
                <a:solidFill>
                  <a:srgbClr val="221F1F"/>
                </a:solidFill>
                <a:latin typeface="Open Sans"/>
                <a:cs typeface="Open Sans"/>
              </a:rPr>
              <a:t> </a:t>
            </a:r>
            <a:r>
              <a:rPr sz="1300" b="1" spc="-25" dirty="0">
                <a:solidFill>
                  <a:srgbClr val="812F33"/>
                </a:solidFill>
                <a:latin typeface="Open Sans"/>
                <a:cs typeface="Open Sans"/>
              </a:rPr>
              <a:t>(3)</a:t>
            </a:r>
            <a:endParaRPr sz="1300">
              <a:latin typeface="Open Sans"/>
              <a:cs typeface="Open Sans"/>
            </a:endParaRPr>
          </a:p>
          <a:p>
            <a:pPr marL="286385">
              <a:lnSpc>
                <a:spcPct val="100000"/>
              </a:lnSpc>
              <a:spcBef>
                <a:spcPts val="1120"/>
              </a:spcBef>
            </a:pPr>
            <a:r>
              <a:rPr sz="1250" b="1" spc="10" dirty="0">
                <a:solidFill>
                  <a:srgbClr val="812F33"/>
                </a:solidFill>
                <a:latin typeface="Open Sans"/>
                <a:cs typeface="Open Sans"/>
              </a:rPr>
              <a:t>2</a:t>
            </a:r>
            <a:endParaRPr sz="1250">
              <a:latin typeface="Open Sans"/>
              <a:cs typeface="Open Sans"/>
            </a:endParaRPr>
          </a:p>
        </p:txBody>
      </p:sp>
      <p:sp>
        <p:nvSpPr>
          <p:cNvPr id="23" name="object 23"/>
          <p:cNvSpPr txBox="1"/>
          <p:nvPr/>
        </p:nvSpPr>
        <p:spPr>
          <a:xfrm>
            <a:off x="7577971" y="8474254"/>
            <a:ext cx="354965" cy="395605"/>
          </a:xfrm>
          <a:prstGeom prst="rect">
            <a:avLst/>
          </a:prstGeom>
        </p:spPr>
        <p:txBody>
          <a:bodyPr vert="horz" wrap="square" lIns="0" tIns="32384" rIns="0" bIns="0" rtlCol="0">
            <a:spAutoFit/>
          </a:bodyPr>
          <a:lstStyle/>
          <a:p>
            <a:pPr marL="12700" marR="5080" indent="33655">
              <a:lnSpc>
                <a:spcPts val="1390"/>
              </a:lnSpc>
              <a:spcBef>
                <a:spcPts val="254"/>
              </a:spcBef>
            </a:pPr>
            <a:r>
              <a:rPr sz="1250" b="1" spc="-25" dirty="0">
                <a:solidFill>
                  <a:srgbClr val="221F1F"/>
                </a:solidFill>
                <a:latin typeface="Open Sans"/>
                <a:cs typeface="Open Sans"/>
              </a:rPr>
              <a:t>Eve </a:t>
            </a:r>
            <a:r>
              <a:rPr sz="1250" b="1" dirty="0">
                <a:solidFill>
                  <a:srgbClr val="221F1F"/>
                </a:solidFill>
                <a:latin typeface="Open Sans"/>
                <a:cs typeface="Open Sans"/>
              </a:rPr>
              <a:t>5</a:t>
            </a:r>
            <a:r>
              <a:rPr sz="1250" b="1" spc="-10" dirty="0">
                <a:solidFill>
                  <a:srgbClr val="221F1F"/>
                </a:solidFill>
                <a:latin typeface="Open Sans"/>
                <a:cs typeface="Open Sans"/>
              </a:rPr>
              <a:t> </a:t>
            </a:r>
            <a:r>
              <a:rPr sz="1250" b="1" spc="-25" dirty="0">
                <a:solidFill>
                  <a:srgbClr val="812F33"/>
                </a:solidFill>
                <a:latin typeface="Open Sans"/>
                <a:cs typeface="Open Sans"/>
              </a:rPr>
              <a:t>(7)</a:t>
            </a:r>
            <a:endParaRPr sz="1250">
              <a:latin typeface="Open Sans"/>
              <a:cs typeface="Open Sans"/>
            </a:endParaRPr>
          </a:p>
        </p:txBody>
      </p:sp>
      <p:sp>
        <p:nvSpPr>
          <p:cNvPr id="24" name="object 24"/>
          <p:cNvSpPr txBox="1"/>
          <p:nvPr/>
        </p:nvSpPr>
        <p:spPr>
          <a:xfrm>
            <a:off x="8356768" y="8742296"/>
            <a:ext cx="118745" cy="219075"/>
          </a:xfrm>
          <a:prstGeom prst="rect">
            <a:avLst/>
          </a:prstGeom>
        </p:spPr>
        <p:txBody>
          <a:bodyPr vert="horz" wrap="square" lIns="0" tIns="15240" rIns="0" bIns="0" rtlCol="0">
            <a:spAutoFit/>
          </a:bodyPr>
          <a:lstStyle/>
          <a:p>
            <a:pPr marL="12700">
              <a:lnSpc>
                <a:spcPct val="100000"/>
              </a:lnSpc>
              <a:spcBef>
                <a:spcPts val="120"/>
              </a:spcBef>
            </a:pPr>
            <a:r>
              <a:rPr sz="1250" b="1" spc="15" dirty="0">
                <a:solidFill>
                  <a:srgbClr val="812F33"/>
                </a:solidFill>
                <a:latin typeface="Open Sans"/>
                <a:cs typeface="Open Sans"/>
              </a:rPr>
              <a:t>2</a:t>
            </a:r>
            <a:endParaRPr sz="1250">
              <a:latin typeface="Open Sans"/>
              <a:cs typeface="Open Sans"/>
            </a:endParaRPr>
          </a:p>
        </p:txBody>
      </p:sp>
      <p:sp>
        <p:nvSpPr>
          <p:cNvPr id="25" name="object 25"/>
          <p:cNvSpPr/>
          <p:nvPr/>
        </p:nvSpPr>
        <p:spPr>
          <a:xfrm>
            <a:off x="8900062" y="8524830"/>
            <a:ext cx="265430" cy="157480"/>
          </a:xfrm>
          <a:custGeom>
            <a:avLst/>
            <a:gdLst/>
            <a:ahLst/>
            <a:cxnLst/>
            <a:rect l="l" t="t" r="r" b="b"/>
            <a:pathLst>
              <a:path w="265429" h="157479">
                <a:moveTo>
                  <a:pt x="183114" y="53380"/>
                </a:moveTo>
                <a:lnTo>
                  <a:pt x="161597" y="53380"/>
                </a:lnTo>
                <a:lnTo>
                  <a:pt x="161597" y="123378"/>
                </a:lnTo>
                <a:lnTo>
                  <a:pt x="183114" y="123378"/>
                </a:lnTo>
                <a:lnTo>
                  <a:pt x="183114" y="53380"/>
                </a:lnTo>
                <a:close/>
              </a:path>
              <a:path w="265429" h="157479">
                <a:moveTo>
                  <a:pt x="239071" y="53380"/>
                </a:moveTo>
                <a:lnTo>
                  <a:pt x="217553" y="53380"/>
                </a:lnTo>
                <a:lnTo>
                  <a:pt x="217553" y="123378"/>
                </a:lnTo>
                <a:lnTo>
                  <a:pt x="239071" y="123378"/>
                </a:lnTo>
                <a:lnTo>
                  <a:pt x="239071" y="53380"/>
                </a:lnTo>
                <a:close/>
              </a:path>
              <a:path w="265429" h="157479">
                <a:moveTo>
                  <a:pt x="193659" y="0"/>
                </a:moveTo>
                <a:lnTo>
                  <a:pt x="183774" y="0"/>
                </a:lnTo>
                <a:lnTo>
                  <a:pt x="178853" y="848"/>
                </a:lnTo>
                <a:lnTo>
                  <a:pt x="161597" y="35349"/>
                </a:lnTo>
                <a:lnTo>
                  <a:pt x="149744" y="41810"/>
                </a:lnTo>
                <a:lnTo>
                  <a:pt x="149744" y="53380"/>
                </a:lnTo>
                <a:lnTo>
                  <a:pt x="201742" y="53380"/>
                </a:lnTo>
                <a:lnTo>
                  <a:pt x="201742" y="35349"/>
                </a:lnTo>
                <a:lnTo>
                  <a:pt x="183114" y="35349"/>
                </a:lnTo>
                <a:lnTo>
                  <a:pt x="183114" y="26690"/>
                </a:lnTo>
                <a:lnTo>
                  <a:pt x="183805" y="24103"/>
                </a:lnTo>
                <a:lnTo>
                  <a:pt x="186580" y="20062"/>
                </a:lnTo>
                <a:lnTo>
                  <a:pt x="188779" y="19057"/>
                </a:lnTo>
                <a:lnTo>
                  <a:pt x="204503" y="19057"/>
                </a:lnTo>
                <a:lnTo>
                  <a:pt x="209292" y="3706"/>
                </a:lnTo>
                <a:lnTo>
                  <a:pt x="207135" y="2753"/>
                </a:lnTo>
                <a:lnTo>
                  <a:pt x="204328" y="1905"/>
                </a:lnTo>
                <a:lnTo>
                  <a:pt x="197470" y="376"/>
                </a:lnTo>
                <a:lnTo>
                  <a:pt x="193659" y="0"/>
                </a:lnTo>
                <a:close/>
              </a:path>
              <a:path w="265429" h="157479">
                <a:moveTo>
                  <a:pt x="249615" y="0"/>
                </a:moveTo>
                <a:lnTo>
                  <a:pt x="239730" y="0"/>
                </a:lnTo>
                <a:lnTo>
                  <a:pt x="234799" y="848"/>
                </a:lnTo>
                <a:lnTo>
                  <a:pt x="217553" y="35349"/>
                </a:lnTo>
                <a:lnTo>
                  <a:pt x="205700" y="41810"/>
                </a:lnTo>
                <a:lnTo>
                  <a:pt x="205700" y="53380"/>
                </a:lnTo>
                <a:lnTo>
                  <a:pt x="257698" y="53380"/>
                </a:lnTo>
                <a:lnTo>
                  <a:pt x="257698" y="35349"/>
                </a:lnTo>
                <a:lnTo>
                  <a:pt x="239071" y="35349"/>
                </a:lnTo>
                <a:lnTo>
                  <a:pt x="239071" y="26690"/>
                </a:lnTo>
                <a:lnTo>
                  <a:pt x="239762" y="24103"/>
                </a:lnTo>
                <a:lnTo>
                  <a:pt x="242537" y="20062"/>
                </a:lnTo>
                <a:lnTo>
                  <a:pt x="244736" y="19057"/>
                </a:lnTo>
                <a:lnTo>
                  <a:pt x="260450" y="19057"/>
                </a:lnTo>
                <a:lnTo>
                  <a:pt x="265248" y="3706"/>
                </a:lnTo>
                <a:lnTo>
                  <a:pt x="263091" y="2753"/>
                </a:lnTo>
                <a:lnTo>
                  <a:pt x="260285" y="1905"/>
                </a:lnTo>
                <a:lnTo>
                  <a:pt x="253416" y="376"/>
                </a:lnTo>
                <a:lnTo>
                  <a:pt x="249615" y="0"/>
                </a:lnTo>
                <a:close/>
              </a:path>
              <a:path w="265429" h="157479">
                <a:moveTo>
                  <a:pt x="204503" y="19057"/>
                </a:moveTo>
                <a:lnTo>
                  <a:pt x="194287" y="19057"/>
                </a:lnTo>
                <a:lnTo>
                  <a:pt x="196496" y="19287"/>
                </a:lnTo>
                <a:lnTo>
                  <a:pt x="200360" y="20229"/>
                </a:lnTo>
                <a:lnTo>
                  <a:pt x="202140" y="20763"/>
                </a:lnTo>
                <a:lnTo>
                  <a:pt x="203794" y="21329"/>
                </a:lnTo>
                <a:lnTo>
                  <a:pt x="204503" y="19057"/>
                </a:lnTo>
                <a:close/>
              </a:path>
              <a:path w="265429" h="157479">
                <a:moveTo>
                  <a:pt x="260450" y="19057"/>
                </a:moveTo>
                <a:lnTo>
                  <a:pt x="250243" y="19057"/>
                </a:lnTo>
                <a:lnTo>
                  <a:pt x="252453" y="19287"/>
                </a:lnTo>
                <a:lnTo>
                  <a:pt x="256316" y="20229"/>
                </a:lnTo>
                <a:lnTo>
                  <a:pt x="258096" y="20763"/>
                </a:lnTo>
                <a:lnTo>
                  <a:pt x="259740" y="21329"/>
                </a:lnTo>
                <a:lnTo>
                  <a:pt x="260450" y="19057"/>
                </a:lnTo>
                <a:close/>
              </a:path>
              <a:path w="265429" h="157479">
                <a:moveTo>
                  <a:pt x="111106" y="33695"/>
                </a:moveTo>
                <a:lnTo>
                  <a:pt x="96384" y="33695"/>
                </a:lnTo>
                <a:lnTo>
                  <a:pt x="89871" y="35412"/>
                </a:lnTo>
                <a:lnTo>
                  <a:pt x="66784" y="72595"/>
                </a:lnTo>
                <a:lnTo>
                  <a:pt x="66490" y="79987"/>
                </a:lnTo>
                <a:lnTo>
                  <a:pt x="66814" y="87263"/>
                </a:lnTo>
                <a:lnTo>
                  <a:pt x="92101" y="123326"/>
                </a:lnTo>
                <a:lnTo>
                  <a:pt x="99096" y="124949"/>
                </a:lnTo>
                <a:lnTo>
                  <a:pt x="113064" y="124949"/>
                </a:lnTo>
                <a:lnTo>
                  <a:pt x="118226" y="124446"/>
                </a:lnTo>
                <a:lnTo>
                  <a:pt x="126739" y="122457"/>
                </a:lnTo>
                <a:lnTo>
                  <a:pt x="130823" y="120875"/>
                </a:lnTo>
                <a:lnTo>
                  <a:pt x="134728" y="118718"/>
                </a:lnTo>
                <a:lnTo>
                  <a:pt x="134728" y="107075"/>
                </a:lnTo>
                <a:lnTo>
                  <a:pt x="101913" y="107075"/>
                </a:lnTo>
                <a:lnTo>
                  <a:pt x="97169" y="105138"/>
                </a:lnTo>
                <a:lnTo>
                  <a:pt x="90353" y="97431"/>
                </a:lnTo>
                <a:lnTo>
                  <a:pt x="88531" y="92112"/>
                </a:lnTo>
                <a:lnTo>
                  <a:pt x="88300" y="85348"/>
                </a:lnTo>
                <a:lnTo>
                  <a:pt x="139168" y="85348"/>
                </a:lnTo>
                <a:lnTo>
                  <a:pt x="139168" y="69359"/>
                </a:lnTo>
                <a:lnTo>
                  <a:pt x="88793" y="69359"/>
                </a:lnTo>
                <a:lnTo>
                  <a:pt x="89211" y="62961"/>
                </a:lnTo>
                <a:lnTo>
                  <a:pt x="90803" y="58260"/>
                </a:lnTo>
                <a:lnTo>
                  <a:pt x="96300" y="52281"/>
                </a:lnTo>
                <a:lnTo>
                  <a:pt x="99766" y="50783"/>
                </a:lnTo>
                <a:lnTo>
                  <a:pt x="134295" y="50783"/>
                </a:lnTo>
                <a:lnTo>
                  <a:pt x="131995" y="46030"/>
                </a:lnTo>
                <a:lnTo>
                  <a:pt x="127922" y="41506"/>
                </a:lnTo>
                <a:lnTo>
                  <a:pt x="117389" y="35265"/>
                </a:lnTo>
                <a:lnTo>
                  <a:pt x="111106" y="33695"/>
                </a:lnTo>
                <a:close/>
              </a:path>
              <a:path w="265429" h="157479">
                <a:moveTo>
                  <a:pt x="134728" y="100143"/>
                </a:moveTo>
                <a:lnTo>
                  <a:pt x="130299" y="102457"/>
                </a:lnTo>
                <a:lnTo>
                  <a:pt x="125996" y="104195"/>
                </a:lnTo>
                <a:lnTo>
                  <a:pt x="117629" y="106488"/>
                </a:lnTo>
                <a:lnTo>
                  <a:pt x="113022" y="107075"/>
                </a:lnTo>
                <a:lnTo>
                  <a:pt x="134728" y="107075"/>
                </a:lnTo>
                <a:lnTo>
                  <a:pt x="134728" y="100143"/>
                </a:lnTo>
                <a:close/>
              </a:path>
              <a:path w="265429" h="157479">
                <a:moveTo>
                  <a:pt x="134295" y="50783"/>
                </a:moveTo>
                <a:lnTo>
                  <a:pt x="107347" y="50783"/>
                </a:lnTo>
                <a:lnTo>
                  <a:pt x="110132" y="51590"/>
                </a:lnTo>
                <a:lnTo>
                  <a:pt x="114509" y="54856"/>
                </a:lnTo>
                <a:lnTo>
                  <a:pt x="116153" y="57055"/>
                </a:lnTo>
                <a:lnTo>
                  <a:pt x="118362" y="62615"/>
                </a:lnTo>
                <a:lnTo>
                  <a:pt x="118949" y="65799"/>
                </a:lnTo>
                <a:lnTo>
                  <a:pt x="118991" y="69359"/>
                </a:lnTo>
                <a:lnTo>
                  <a:pt x="139168" y="69359"/>
                </a:lnTo>
                <a:lnTo>
                  <a:pt x="139168" y="65139"/>
                </a:lnTo>
                <a:lnTo>
                  <a:pt x="137734" y="57893"/>
                </a:lnTo>
                <a:lnTo>
                  <a:pt x="134295" y="50783"/>
                </a:lnTo>
                <a:close/>
              </a:path>
              <a:path w="265429" h="157479">
                <a:moveTo>
                  <a:pt x="0" y="135179"/>
                </a:moveTo>
                <a:lnTo>
                  <a:pt x="0" y="155492"/>
                </a:lnTo>
                <a:lnTo>
                  <a:pt x="1507" y="155963"/>
                </a:lnTo>
                <a:lnTo>
                  <a:pt x="3329" y="156372"/>
                </a:lnTo>
                <a:lnTo>
                  <a:pt x="7612" y="157052"/>
                </a:lnTo>
                <a:lnTo>
                  <a:pt x="10093" y="157220"/>
                </a:lnTo>
                <a:lnTo>
                  <a:pt x="19360" y="157220"/>
                </a:lnTo>
                <a:lnTo>
                  <a:pt x="25035" y="155848"/>
                </a:lnTo>
                <a:lnTo>
                  <a:pt x="34868" y="150340"/>
                </a:lnTo>
                <a:lnTo>
                  <a:pt x="38700" y="145932"/>
                </a:lnTo>
                <a:lnTo>
                  <a:pt x="42866" y="136760"/>
                </a:lnTo>
                <a:lnTo>
                  <a:pt x="8376" y="136760"/>
                </a:lnTo>
                <a:lnTo>
                  <a:pt x="6554" y="136582"/>
                </a:lnTo>
                <a:lnTo>
                  <a:pt x="3120" y="135901"/>
                </a:lnTo>
                <a:lnTo>
                  <a:pt x="1507" y="135545"/>
                </a:lnTo>
                <a:lnTo>
                  <a:pt x="0" y="135179"/>
                </a:lnTo>
                <a:close/>
              </a:path>
              <a:path w="265429" h="157479">
                <a:moveTo>
                  <a:pt x="45579" y="8261"/>
                </a:moveTo>
                <a:lnTo>
                  <a:pt x="23706" y="8261"/>
                </a:lnTo>
                <a:lnTo>
                  <a:pt x="23706" y="121744"/>
                </a:lnTo>
                <a:lnTo>
                  <a:pt x="23119" y="126038"/>
                </a:lnTo>
                <a:lnTo>
                  <a:pt x="20774" y="132037"/>
                </a:lnTo>
                <a:lnTo>
                  <a:pt x="19172" y="134058"/>
                </a:lnTo>
                <a:lnTo>
                  <a:pt x="15119" y="136215"/>
                </a:lnTo>
                <a:lnTo>
                  <a:pt x="12847" y="136760"/>
                </a:lnTo>
                <a:lnTo>
                  <a:pt x="42866" y="136760"/>
                </a:lnTo>
                <a:lnTo>
                  <a:pt x="44208" y="133807"/>
                </a:lnTo>
                <a:lnTo>
                  <a:pt x="45545" y="126038"/>
                </a:lnTo>
                <a:lnTo>
                  <a:pt x="45579" y="8261"/>
                </a:lnTo>
                <a:close/>
              </a:path>
            </a:pathLst>
          </a:custGeom>
          <a:solidFill>
            <a:srgbClr val="221F1F"/>
          </a:solidFill>
        </p:spPr>
        <p:txBody>
          <a:bodyPr wrap="square" lIns="0" tIns="0" rIns="0" bIns="0" rtlCol="0"/>
          <a:lstStyle/>
          <a:p>
            <a:endParaRPr/>
          </a:p>
        </p:txBody>
      </p:sp>
      <p:sp>
        <p:nvSpPr>
          <p:cNvPr id="26" name="object 26"/>
          <p:cNvSpPr txBox="1"/>
          <p:nvPr/>
        </p:nvSpPr>
        <p:spPr>
          <a:xfrm>
            <a:off x="8764744" y="8650878"/>
            <a:ext cx="542290" cy="219075"/>
          </a:xfrm>
          <a:prstGeom prst="rect">
            <a:avLst/>
          </a:prstGeom>
        </p:spPr>
        <p:txBody>
          <a:bodyPr vert="horz" wrap="square" lIns="0" tIns="15240" rIns="0" bIns="0" rtlCol="0">
            <a:spAutoFit/>
          </a:bodyPr>
          <a:lstStyle/>
          <a:p>
            <a:pPr marL="12700">
              <a:lnSpc>
                <a:spcPct val="100000"/>
              </a:lnSpc>
              <a:spcBef>
                <a:spcPts val="120"/>
              </a:spcBef>
            </a:pPr>
            <a:r>
              <a:rPr sz="1250" b="1" dirty="0">
                <a:solidFill>
                  <a:srgbClr val="221F1F"/>
                </a:solidFill>
                <a:latin typeface="Open Sans"/>
                <a:cs typeface="Open Sans"/>
              </a:rPr>
              <a:t>10 </a:t>
            </a:r>
            <a:r>
              <a:rPr sz="1250" b="1" spc="-20" dirty="0">
                <a:solidFill>
                  <a:srgbClr val="812F33"/>
                </a:solidFill>
                <a:latin typeface="Open Sans"/>
                <a:cs typeface="Open Sans"/>
              </a:rPr>
              <a:t>(10)</a:t>
            </a:r>
            <a:endParaRPr sz="1250">
              <a:latin typeface="Open Sans"/>
              <a:cs typeface="Open Sans"/>
            </a:endParaRPr>
          </a:p>
        </p:txBody>
      </p:sp>
      <p:sp>
        <p:nvSpPr>
          <p:cNvPr id="27" name="object 27"/>
          <p:cNvSpPr txBox="1"/>
          <p:nvPr/>
        </p:nvSpPr>
        <p:spPr>
          <a:xfrm>
            <a:off x="9022411" y="7593534"/>
            <a:ext cx="527685" cy="395605"/>
          </a:xfrm>
          <a:prstGeom prst="rect">
            <a:avLst/>
          </a:prstGeom>
        </p:spPr>
        <p:txBody>
          <a:bodyPr vert="horz" wrap="square" lIns="0" tIns="32384" rIns="0" bIns="0" rtlCol="0">
            <a:spAutoFit/>
          </a:bodyPr>
          <a:lstStyle/>
          <a:p>
            <a:pPr marL="99060" marR="5080" indent="-86995">
              <a:lnSpc>
                <a:spcPts val="1390"/>
              </a:lnSpc>
              <a:spcBef>
                <a:spcPts val="254"/>
              </a:spcBef>
            </a:pPr>
            <a:r>
              <a:rPr sz="1250" b="1" spc="-70" dirty="0">
                <a:solidFill>
                  <a:srgbClr val="221F1F"/>
                </a:solidFill>
                <a:latin typeface="Open Sans"/>
                <a:cs typeface="Open Sans"/>
              </a:rPr>
              <a:t>Marcia </a:t>
            </a:r>
            <a:r>
              <a:rPr sz="1250" b="1" dirty="0">
                <a:solidFill>
                  <a:srgbClr val="221F1F"/>
                </a:solidFill>
                <a:latin typeface="Open Sans"/>
                <a:cs typeface="Open Sans"/>
              </a:rPr>
              <a:t>5</a:t>
            </a:r>
            <a:r>
              <a:rPr sz="1250" b="1" spc="-10" dirty="0">
                <a:solidFill>
                  <a:srgbClr val="221F1F"/>
                </a:solidFill>
                <a:latin typeface="Open Sans"/>
                <a:cs typeface="Open Sans"/>
              </a:rPr>
              <a:t> </a:t>
            </a:r>
            <a:r>
              <a:rPr sz="1250" b="1" spc="-25" dirty="0">
                <a:solidFill>
                  <a:srgbClr val="812F33"/>
                </a:solidFill>
                <a:latin typeface="Open Sans"/>
                <a:cs typeface="Open Sans"/>
              </a:rPr>
              <a:t>(3)</a:t>
            </a:r>
            <a:endParaRPr sz="1250">
              <a:latin typeface="Open Sans"/>
              <a:cs typeface="Open Sans"/>
            </a:endParaRPr>
          </a:p>
        </p:txBody>
      </p:sp>
      <p:sp>
        <p:nvSpPr>
          <p:cNvPr id="28" name="object 28"/>
          <p:cNvSpPr txBox="1"/>
          <p:nvPr/>
        </p:nvSpPr>
        <p:spPr>
          <a:xfrm>
            <a:off x="4319562" y="7251948"/>
            <a:ext cx="965835" cy="222885"/>
          </a:xfrm>
          <a:prstGeom prst="rect">
            <a:avLst/>
          </a:prstGeom>
        </p:spPr>
        <p:txBody>
          <a:bodyPr vert="horz" wrap="square" lIns="0" tIns="11430" rIns="0" bIns="0" rtlCol="0">
            <a:spAutoFit/>
          </a:bodyPr>
          <a:lstStyle/>
          <a:p>
            <a:pPr marL="12700">
              <a:lnSpc>
                <a:spcPct val="100000"/>
              </a:lnSpc>
              <a:spcBef>
                <a:spcPts val="90"/>
              </a:spcBef>
            </a:pPr>
            <a:r>
              <a:rPr sz="1300" b="1" spc="-80" dirty="0">
                <a:solidFill>
                  <a:srgbClr val="221F1F"/>
                </a:solidFill>
                <a:latin typeface="Open Sans"/>
                <a:cs typeface="Open Sans"/>
              </a:rPr>
              <a:t>From</a:t>
            </a:r>
            <a:r>
              <a:rPr sz="1300" b="1" spc="-50" dirty="0">
                <a:solidFill>
                  <a:srgbClr val="221F1F"/>
                </a:solidFill>
                <a:latin typeface="Open Sans"/>
                <a:cs typeface="Open Sans"/>
              </a:rPr>
              <a:t> </a:t>
            </a:r>
            <a:r>
              <a:rPr sz="1300" b="1" spc="-65" dirty="0">
                <a:solidFill>
                  <a:srgbClr val="221F1F"/>
                </a:solidFill>
                <a:latin typeface="Open Sans"/>
                <a:cs typeface="Open Sans"/>
              </a:rPr>
              <a:t>Marcia</a:t>
            </a:r>
            <a:endParaRPr sz="1300">
              <a:latin typeface="Open Sans"/>
              <a:cs typeface="Open Sans"/>
            </a:endParaRPr>
          </a:p>
        </p:txBody>
      </p:sp>
      <p:grpSp>
        <p:nvGrpSpPr>
          <p:cNvPr id="29" name="object 29"/>
          <p:cNvGrpSpPr/>
          <p:nvPr/>
        </p:nvGrpSpPr>
        <p:grpSpPr>
          <a:xfrm>
            <a:off x="4335766" y="7303660"/>
            <a:ext cx="3937000" cy="393065"/>
            <a:chOff x="4335766" y="7303660"/>
            <a:chExt cx="3937000" cy="393065"/>
          </a:xfrm>
        </p:grpSpPr>
        <p:sp>
          <p:nvSpPr>
            <p:cNvPr id="30" name="object 30"/>
            <p:cNvSpPr/>
            <p:nvPr/>
          </p:nvSpPr>
          <p:spPr>
            <a:xfrm>
              <a:off x="4335766" y="7536520"/>
              <a:ext cx="765810" cy="160655"/>
            </a:xfrm>
            <a:custGeom>
              <a:avLst/>
              <a:gdLst/>
              <a:ahLst/>
              <a:cxnLst/>
              <a:rect l="l" t="t" r="r" b="b"/>
              <a:pathLst>
                <a:path w="765810" h="160654">
                  <a:moveTo>
                    <a:pt x="761258" y="27433"/>
                  </a:moveTo>
                  <a:lnTo>
                    <a:pt x="730532" y="27433"/>
                  </a:lnTo>
                  <a:lnTo>
                    <a:pt x="733736" y="28606"/>
                  </a:lnTo>
                  <a:lnTo>
                    <a:pt x="738542" y="33255"/>
                  </a:lnTo>
                  <a:lnTo>
                    <a:pt x="739736" y="36742"/>
                  </a:lnTo>
                  <a:lnTo>
                    <a:pt x="739736" y="45244"/>
                  </a:lnTo>
                  <a:lnTo>
                    <a:pt x="716941" y="78699"/>
                  </a:lnTo>
                  <a:lnTo>
                    <a:pt x="689675" y="108457"/>
                  </a:lnTo>
                  <a:lnTo>
                    <a:pt x="689675" y="125702"/>
                  </a:lnTo>
                  <a:lnTo>
                    <a:pt x="765589" y="125702"/>
                  </a:lnTo>
                  <a:lnTo>
                    <a:pt x="765589" y="104844"/>
                  </a:lnTo>
                  <a:lnTo>
                    <a:pt x="718271" y="104844"/>
                  </a:lnTo>
                  <a:lnTo>
                    <a:pt x="718271" y="103714"/>
                  </a:lnTo>
                  <a:lnTo>
                    <a:pt x="732239" y="89526"/>
                  </a:lnTo>
                  <a:lnTo>
                    <a:pt x="738626" y="83170"/>
                  </a:lnTo>
                  <a:lnTo>
                    <a:pt x="744082" y="77358"/>
                  </a:lnTo>
                  <a:lnTo>
                    <a:pt x="762542" y="32470"/>
                  </a:lnTo>
                  <a:lnTo>
                    <a:pt x="761258" y="27433"/>
                  </a:lnTo>
                  <a:close/>
                </a:path>
                <a:path w="765810" h="160654">
                  <a:moveTo>
                    <a:pt x="735276" y="6743"/>
                  </a:moveTo>
                  <a:lnTo>
                    <a:pt x="721663" y="6743"/>
                  </a:lnTo>
                  <a:lnTo>
                    <a:pt x="716103" y="7528"/>
                  </a:lnTo>
                  <a:lnTo>
                    <a:pt x="689382" y="23507"/>
                  </a:lnTo>
                  <a:lnTo>
                    <a:pt x="701863" y="39475"/>
                  </a:lnTo>
                  <a:lnTo>
                    <a:pt x="706166" y="35611"/>
                  </a:lnTo>
                  <a:lnTo>
                    <a:pt x="710302" y="32648"/>
                  </a:lnTo>
                  <a:lnTo>
                    <a:pt x="718229" y="28480"/>
                  </a:lnTo>
                  <a:lnTo>
                    <a:pt x="722313" y="27433"/>
                  </a:lnTo>
                  <a:lnTo>
                    <a:pt x="761258" y="27433"/>
                  </a:lnTo>
                  <a:lnTo>
                    <a:pt x="761160" y="27046"/>
                  </a:lnTo>
                  <a:lnTo>
                    <a:pt x="755610" y="17475"/>
                  </a:lnTo>
                  <a:lnTo>
                    <a:pt x="751662" y="13695"/>
                  </a:lnTo>
                  <a:lnTo>
                    <a:pt x="741411" y="8125"/>
                  </a:lnTo>
                  <a:lnTo>
                    <a:pt x="735276" y="6743"/>
                  </a:lnTo>
                  <a:close/>
                </a:path>
                <a:path w="765810" h="160654">
                  <a:moveTo>
                    <a:pt x="356397" y="54385"/>
                  </a:moveTo>
                  <a:lnTo>
                    <a:pt x="333749" y="54385"/>
                  </a:lnTo>
                  <a:lnTo>
                    <a:pt x="333749" y="125702"/>
                  </a:lnTo>
                  <a:lnTo>
                    <a:pt x="356397" y="125702"/>
                  </a:lnTo>
                  <a:lnTo>
                    <a:pt x="356397" y="54385"/>
                  </a:lnTo>
                  <a:close/>
                </a:path>
                <a:path w="765810" h="160654">
                  <a:moveTo>
                    <a:pt x="415296" y="54385"/>
                  </a:moveTo>
                  <a:lnTo>
                    <a:pt x="392647" y="54385"/>
                  </a:lnTo>
                  <a:lnTo>
                    <a:pt x="392647" y="125702"/>
                  </a:lnTo>
                  <a:lnTo>
                    <a:pt x="415296" y="125702"/>
                  </a:lnTo>
                  <a:lnTo>
                    <a:pt x="415296" y="54385"/>
                  </a:lnTo>
                  <a:close/>
                </a:path>
                <a:path w="765810" h="160654">
                  <a:moveTo>
                    <a:pt x="367486" y="0"/>
                  </a:moveTo>
                  <a:lnTo>
                    <a:pt x="357088" y="0"/>
                  </a:lnTo>
                  <a:lnTo>
                    <a:pt x="351905" y="869"/>
                  </a:lnTo>
                  <a:lnTo>
                    <a:pt x="333749" y="36030"/>
                  </a:lnTo>
                  <a:lnTo>
                    <a:pt x="321267" y="42595"/>
                  </a:lnTo>
                  <a:lnTo>
                    <a:pt x="321267" y="54385"/>
                  </a:lnTo>
                  <a:lnTo>
                    <a:pt x="376009" y="54385"/>
                  </a:lnTo>
                  <a:lnTo>
                    <a:pt x="376009" y="36030"/>
                  </a:lnTo>
                  <a:lnTo>
                    <a:pt x="356397" y="36030"/>
                  </a:lnTo>
                  <a:lnTo>
                    <a:pt x="356397" y="27203"/>
                  </a:lnTo>
                  <a:lnTo>
                    <a:pt x="357130" y="24564"/>
                  </a:lnTo>
                  <a:lnTo>
                    <a:pt x="360051" y="20439"/>
                  </a:lnTo>
                  <a:lnTo>
                    <a:pt x="362365" y="19423"/>
                  </a:lnTo>
                  <a:lnTo>
                    <a:pt x="378912" y="19423"/>
                  </a:lnTo>
                  <a:lnTo>
                    <a:pt x="383956" y="3769"/>
                  </a:lnTo>
                  <a:lnTo>
                    <a:pt x="381674" y="2816"/>
                  </a:lnTo>
                  <a:lnTo>
                    <a:pt x="378731" y="1947"/>
                  </a:lnTo>
                  <a:lnTo>
                    <a:pt x="371496" y="387"/>
                  </a:lnTo>
                  <a:lnTo>
                    <a:pt x="367486" y="0"/>
                  </a:lnTo>
                  <a:close/>
                </a:path>
                <a:path w="765810" h="160654">
                  <a:moveTo>
                    <a:pt x="426384" y="0"/>
                  </a:moveTo>
                  <a:lnTo>
                    <a:pt x="415987" y="0"/>
                  </a:lnTo>
                  <a:lnTo>
                    <a:pt x="410804" y="869"/>
                  </a:lnTo>
                  <a:lnTo>
                    <a:pt x="392647" y="36030"/>
                  </a:lnTo>
                  <a:lnTo>
                    <a:pt x="380166" y="42595"/>
                  </a:lnTo>
                  <a:lnTo>
                    <a:pt x="380166" y="54385"/>
                  </a:lnTo>
                  <a:lnTo>
                    <a:pt x="434908" y="54385"/>
                  </a:lnTo>
                  <a:lnTo>
                    <a:pt x="434908" y="36030"/>
                  </a:lnTo>
                  <a:lnTo>
                    <a:pt x="415296" y="36030"/>
                  </a:lnTo>
                  <a:lnTo>
                    <a:pt x="415296" y="27203"/>
                  </a:lnTo>
                  <a:lnTo>
                    <a:pt x="416029" y="24564"/>
                  </a:lnTo>
                  <a:lnTo>
                    <a:pt x="418950" y="20439"/>
                  </a:lnTo>
                  <a:lnTo>
                    <a:pt x="421264" y="19423"/>
                  </a:lnTo>
                  <a:lnTo>
                    <a:pt x="437810" y="19423"/>
                  </a:lnTo>
                  <a:lnTo>
                    <a:pt x="442855" y="3769"/>
                  </a:lnTo>
                  <a:lnTo>
                    <a:pt x="440572" y="2816"/>
                  </a:lnTo>
                  <a:lnTo>
                    <a:pt x="437630" y="1947"/>
                  </a:lnTo>
                  <a:lnTo>
                    <a:pt x="430395" y="387"/>
                  </a:lnTo>
                  <a:lnTo>
                    <a:pt x="426384" y="0"/>
                  </a:lnTo>
                  <a:close/>
                </a:path>
                <a:path w="765810" h="160654">
                  <a:moveTo>
                    <a:pt x="378912" y="19423"/>
                  </a:moveTo>
                  <a:lnTo>
                    <a:pt x="368156" y="19423"/>
                  </a:lnTo>
                  <a:lnTo>
                    <a:pt x="370491" y="19653"/>
                  </a:lnTo>
                  <a:lnTo>
                    <a:pt x="374543" y="20617"/>
                  </a:lnTo>
                  <a:lnTo>
                    <a:pt x="376428" y="21161"/>
                  </a:lnTo>
                  <a:lnTo>
                    <a:pt x="378166" y="21737"/>
                  </a:lnTo>
                  <a:lnTo>
                    <a:pt x="378912" y="19423"/>
                  </a:lnTo>
                  <a:close/>
                </a:path>
                <a:path w="765810" h="160654">
                  <a:moveTo>
                    <a:pt x="437810" y="19423"/>
                  </a:moveTo>
                  <a:lnTo>
                    <a:pt x="427055" y="19423"/>
                  </a:lnTo>
                  <a:lnTo>
                    <a:pt x="429390" y="19653"/>
                  </a:lnTo>
                  <a:lnTo>
                    <a:pt x="433442" y="20617"/>
                  </a:lnTo>
                  <a:lnTo>
                    <a:pt x="435327" y="21161"/>
                  </a:lnTo>
                  <a:lnTo>
                    <a:pt x="437065" y="21737"/>
                  </a:lnTo>
                  <a:lnTo>
                    <a:pt x="437810" y="19423"/>
                  </a:lnTo>
                  <a:close/>
                </a:path>
                <a:path w="765810" h="160654">
                  <a:moveTo>
                    <a:pt x="285771" y="34334"/>
                  </a:moveTo>
                  <a:lnTo>
                    <a:pt x="270274" y="34334"/>
                  </a:lnTo>
                  <a:lnTo>
                    <a:pt x="263416" y="36082"/>
                  </a:lnTo>
                  <a:lnTo>
                    <a:pt x="240043" y="67089"/>
                  </a:lnTo>
                  <a:lnTo>
                    <a:pt x="238809" y="81494"/>
                  </a:lnTo>
                  <a:lnTo>
                    <a:pt x="239150" y="88912"/>
                  </a:lnTo>
                  <a:lnTo>
                    <a:pt x="265761" y="125650"/>
                  </a:lnTo>
                  <a:lnTo>
                    <a:pt x="273122" y="127305"/>
                  </a:lnTo>
                  <a:lnTo>
                    <a:pt x="287834" y="127305"/>
                  </a:lnTo>
                  <a:lnTo>
                    <a:pt x="293268" y="126791"/>
                  </a:lnTo>
                  <a:lnTo>
                    <a:pt x="302231" y="124760"/>
                  </a:lnTo>
                  <a:lnTo>
                    <a:pt x="306524" y="123169"/>
                  </a:lnTo>
                  <a:lnTo>
                    <a:pt x="310629" y="120970"/>
                  </a:lnTo>
                  <a:lnTo>
                    <a:pt x="310629" y="109096"/>
                  </a:lnTo>
                  <a:lnTo>
                    <a:pt x="276096" y="109096"/>
                  </a:lnTo>
                  <a:lnTo>
                    <a:pt x="271101" y="107138"/>
                  </a:lnTo>
                  <a:lnTo>
                    <a:pt x="263918" y="99274"/>
                  </a:lnTo>
                  <a:lnTo>
                    <a:pt x="262002" y="93861"/>
                  </a:lnTo>
                  <a:lnTo>
                    <a:pt x="261761" y="86960"/>
                  </a:lnTo>
                  <a:lnTo>
                    <a:pt x="315309" y="86960"/>
                  </a:lnTo>
                  <a:lnTo>
                    <a:pt x="315309" y="70668"/>
                  </a:lnTo>
                  <a:lnTo>
                    <a:pt x="262274" y="70668"/>
                  </a:lnTo>
                  <a:lnTo>
                    <a:pt x="262724" y="64144"/>
                  </a:lnTo>
                  <a:lnTo>
                    <a:pt x="264400" y="59359"/>
                  </a:lnTo>
                  <a:lnTo>
                    <a:pt x="270190" y="53265"/>
                  </a:lnTo>
                  <a:lnTo>
                    <a:pt x="273845" y="51747"/>
                  </a:lnTo>
                  <a:lnTo>
                    <a:pt x="310179" y="51747"/>
                  </a:lnTo>
                  <a:lnTo>
                    <a:pt x="307760" y="46909"/>
                  </a:lnTo>
                  <a:lnTo>
                    <a:pt x="303477" y="42291"/>
                  </a:lnTo>
                  <a:lnTo>
                    <a:pt x="292389" y="35925"/>
                  </a:lnTo>
                  <a:lnTo>
                    <a:pt x="285771" y="34334"/>
                  </a:lnTo>
                  <a:close/>
                </a:path>
                <a:path w="765810" h="160654">
                  <a:moveTo>
                    <a:pt x="310629" y="102038"/>
                  </a:moveTo>
                  <a:lnTo>
                    <a:pt x="305969" y="104394"/>
                  </a:lnTo>
                  <a:lnTo>
                    <a:pt x="301446" y="106153"/>
                  </a:lnTo>
                  <a:lnTo>
                    <a:pt x="292629" y="108509"/>
                  </a:lnTo>
                  <a:lnTo>
                    <a:pt x="287781" y="109096"/>
                  </a:lnTo>
                  <a:lnTo>
                    <a:pt x="310629" y="109096"/>
                  </a:lnTo>
                  <a:lnTo>
                    <a:pt x="310629" y="102038"/>
                  </a:lnTo>
                  <a:close/>
                </a:path>
                <a:path w="765810" h="160654">
                  <a:moveTo>
                    <a:pt x="310179" y="51747"/>
                  </a:moveTo>
                  <a:lnTo>
                    <a:pt x="281813" y="51747"/>
                  </a:lnTo>
                  <a:lnTo>
                    <a:pt x="284745" y="52574"/>
                  </a:lnTo>
                  <a:lnTo>
                    <a:pt x="289352" y="55883"/>
                  </a:lnTo>
                  <a:lnTo>
                    <a:pt x="291090" y="58134"/>
                  </a:lnTo>
                  <a:lnTo>
                    <a:pt x="293415" y="63799"/>
                  </a:lnTo>
                  <a:lnTo>
                    <a:pt x="294011" y="67034"/>
                  </a:lnTo>
                  <a:lnTo>
                    <a:pt x="294064" y="70668"/>
                  </a:lnTo>
                  <a:lnTo>
                    <a:pt x="315309" y="70668"/>
                  </a:lnTo>
                  <a:lnTo>
                    <a:pt x="315309" y="66364"/>
                  </a:lnTo>
                  <a:lnTo>
                    <a:pt x="313801" y="58992"/>
                  </a:lnTo>
                  <a:lnTo>
                    <a:pt x="310179" y="51747"/>
                  </a:lnTo>
                  <a:close/>
                </a:path>
                <a:path w="765810" h="160654">
                  <a:moveTo>
                    <a:pt x="173984" y="137734"/>
                  </a:moveTo>
                  <a:lnTo>
                    <a:pt x="173984" y="158424"/>
                  </a:lnTo>
                  <a:lnTo>
                    <a:pt x="175575" y="158916"/>
                  </a:lnTo>
                  <a:lnTo>
                    <a:pt x="177491" y="159324"/>
                  </a:lnTo>
                  <a:lnTo>
                    <a:pt x="182004" y="160016"/>
                  </a:lnTo>
                  <a:lnTo>
                    <a:pt x="184612" y="160194"/>
                  </a:lnTo>
                  <a:lnTo>
                    <a:pt x="194360" y="160194"/>
                  </a:lnTo>
                  <a:lnTo>
                    <a:pt x="200339" y="158790"/>
                  </a:lnTo>
                  <a:lnTo>
                    <a:pt x="210684" y="153178"/>
                  </a:lnTo>
                  <a:lnTo>
                    <a:pt x="214726" y="148676"/>
                  </a:lnTo>
                  <a:lnTo>
                    <a:pt x="219107" y="139336"/>
                  </a:lnTo>
                  <a:lnTo>
                    <a:pt x="182800" y="139336"/>
                  </a:lnTo>
                  <a:lnTo>
                    <a:pt x="180884" y="139158"/>
                  </a:lnTo>
                  <a:lnTo>
                    <a:pt x="177272" y="138466"/>
                  </a:lnTo>
                  <a:lnTo>
                    <a:pt x="175575" y="138110"/>
                  </a:lnTo>
                  <a:lnTo>
                    <a:pt x="173984" y="137734"/>
                  </a:lnTo>
                  <a:close/>
                </a:path>
                <a:path w="765810" h="160654">
                  <a:moveTo>
                    <a:pt x="221972" y="8429"/>
                  </a:moveTo>
                  <a:lnTo>
                    <a:pt x="198946" y="8429"/>
                  </a:lnTo>
                  <a:lnTo>
                    <a:pt x="198946" y="124048"/>
                  </a:lnTo>
                  <a:lnTo>
                    <a:pt x="198329" y="128435"/>
                  </a:lnTo>
                  <a:lnTo>
                    <a:pt x="195847" y="134529"/>
                  </a:lnTo>
                  <a:lnTo>
                    <a:pt x="194161" y="136592"/>
                  </a:lnTo>
                  <a:lnTo>
                    <a:pt x="189910" y="138791"/>
                  </a:lnTo>
                  <a:lnTo>
                    <a:pt x="187512" y="139336"/>
                  </a:lnTo>
                  <a:lnTo>
                    <a:pt x="219107" y="139336"/>
                  </a:lnTo>
                  <a:lnTo>
                    <a:pt x="220516" y="136330"/>
                  </a:lnTo>
                  <a:lnTo>
                    <a:pt x="221932" y="128435"/>
                  </a:lnTo>
                  <a:lnTo>
                    <a:pt x="221972" y="8429"/>
                  </a:lnTo>
                  <a:close/>
                </a:path>
                <a:path w="765810" h="160654">
                  <a:moveTo>
                    <a:pt x="113965" y="34334"/>
                  </a:moveTo>
                  <a:lnTo>
                    <a:pt x="97819" y="34334"/>
                  </a:lnTo>
                  <a:lnTo>
                    <a:pt x="90615" y="36124"/>
                  </a:lnTo>
                  <a:lnTo>
                    <a:pt x="66929" y="66923"/>
                  </a:lnTo>
                  <a:lnTo>
                    <a:pt x="65704" y="80699"/>
                  </a:lnTo>
                  <a:lnTo>
                    <a:pt x="65704" y="88185"/>
                  </a:lnTo>
                  <a:lnTo>
                    <a:pt x="84782" y="122226"/>
                  </a:lnTo>
                  <a:lnTo>
                    <a:pt x="99892" y="127305"/>
                  </a:lnTo>
                  <a:lnTo>
                    <a:pt x="111975" y="127305"/>
                  </a:lnTo>
                  <a:lnTo>
                    <a:pt x="140865" y="107651"/>
                  </a:lnTo>
                  <a:lnTo>
                    <a:pt x="101975" y="107651"/>
                  </a:lnTo>
                  <a:lnTo>
                    <a:pt x="98688" y="106645"/>
                  </a:lnTo>
                  <a:lnTo>
                    <a:pt x="93630" y="102572"/>
                  </a:lnTo>
                  <a:lnTo>
                    <a:pt x="91777" y="99546"/>
                  </a:lnTo>
                  <a:lnTo>
                    <a:pt x="89400" y="91526"/>
                  </a:lnTo>
                  <a:lnTo>
                    <a:pt x="88803" y="86583"/>
                  </a:lnTo>
                  <a:lnTo>
                    <a:pt x="88803" y="71819"/>
                  </a:lnTo>
                  <a:lnTo>
                    <a:pt x="90154" y="65170"/>
                  </a:lnTo>
                  <a:lnTo>
                    <a:pt x="95546" y="56291"/>
                  </a:lnTo>
                  <a:lnTo>
                    <a:pt x="99892" y="54071"/>
                  </a:lnTo>
                  <a:lnTo>
                    <a:pt x="140375" y="54071"/>
                  </a:lnTo>
                  <a:lnTo>
                    <a:pt x="137618" y="48532"/>
                  </a:lnTo>
                  <a:lnTo>
                    <a:pt x="132886" y="43297"/>
                  </a:lnTo>
                  <a:lnTo>
                    <a:pt x="120854" y="36124"/>
                  </a:lnTo>
                  <a:lnTo>
                    <a:pt x="113965" y="34334"/>
                  </a:lnTo>
                  <a:close/>
                </a:path>
                <a:path w="765810" h="160654">
                  <a:moveTo>
                    <a:pt x="140375" y="54071"/>
                  </a:moveTo>
                  <a:lnTo>
                    <a:pt x="109944" y="54071"/>
                  </a:lnTo>
                  <a:lnTo>
                    <a:pt x="113242" y="55055"/>
                  </a:lnTo>
                  <a:lnTo>
                    <a:pt x="118289" y="59013"/>
                  </a:lnTo>
                  <a:lnTo>
                    <a:pt x="120132" y="61966"/>
                  </a:lnTo>
                  <a:lnTo>
                    <a:pt x="122467" y="69830"/>
                  </a:lnTo>
                  <a:lnTo>
                    <a:pt x="123043" y="74762"/>
                  </a:lnTo>
                  <a:lnTo>
                    <a:pt x="123043" y="86583"/>
                  </a:lnTo>
                  <a:lnTo>
                    <a:pt x="110049" y="107651"/>
                  </a:lnTo>
                  <a:lnTo>
                    <a:pt x="140865" y="107651"/>
                  </a:lnTo>
                  <a:lnTo>
                    <a:pt x="141576" y="106363"/>
                  </a:lnTo>
                  <a:lnTo>
                    <a:pt x="145294" y="94824"/>
                  </a:lnTo>
                  <a:lnTo>
                    <a:pt x="146215" y="88185"/>
                  </a:lnTo>
                  <a:lnTo>
                    <a:pt x="146215" y="80699"/>
                  </a:lnTo>
                  <a:lnTo>
                    <a:pt x="145893" y="73525"/>
                  </a:lnTo>
                  <a:lnTo>
                    <a:pt x="144926" y="66923"/>
                  </a:lnTo>
                  <a:lnTo>
                    <a:pt x="143313" y="60892"/>
                  </a:lnTo>
                  <a:lnTo>
                    <a:pt x="141053" y="55432"/>
                  </a:lnTo>
                  <a:lnTo>
                    <a:pt x="140375" y="54071"/>
                  </a:lnTo>
                  <a:close/>
                </a:path>
                <a:path w="765810" h="160654">
                  <a:moveTo>
                    <a:pt x="33496" y="54385"/>
                  </a:moveTo>
                  <a:lnTo>
                    <a:pt x="10837" y="54385"/>
                  </a:lnTo>
                  <a:lnTo>
                    <a:pt x="10928" y="105808"/>
                  </a:lnTo>
                  <a:lnTo>
                    <a:pt x="31883" y="127305"/>
                  </a:lnTo>
                  <a:lnTo>
                    <a:pt x="41098" y="127305"/>
                  </a:lnTo>
                  <a:lnTo>
                    <a:pt x="45024" y="126917"/>
                  </a:lnTo>
                  <a:lnTo>
                    <a:pt x="52197" y="125367"/>
                  </a:lnTo>
                  <a:lnTo>
                    <a:pt x="55202" y="124394"/>
                  </a:lnTo>
                  <a:lnTo>
                    <a:pt x="57631" y="123221"/>
                  </a:lnTo>
                  <a:lnTo>
                    <a:pt x="57631" y="107808"/>
                  </a:lnTo>
                  <a:lnTo>
                    <a:pt x="40407" y="107808"/>
                  </a:lnTo>
                  <a:lnTo>
                    <a:pt x="38009" y="106970"/>
                  </a:lnTo>
                  <a:lnTo>
                    <a:pt x="34396" y="103609"/>
                  </a:lnTo>
                  <a:lnTo>
                    <a:pt x="33496" y="101054"/>
                  </a:lnTo>
                  <a:lnTo>
                    <a:pt x="33496" y="54385"/>
                  </a:lnTo>
                  <a:close/>
                </a:path>
                <a:path w="765810" h="160654">
                  <a:moveTo>
                    <a:pt x="57631" y="105002"/>
                  </a:moveTo>
                  <a:lnTo>
                    <a:pt x="55307" y="105808"/>
                  </a:lnTo>
                  <a:lnTo>
                    <a:pt x="52961" y="106478"/>
                  </a:lnTo>
                  <a:lnTo>
                    <a:pt x="48260" y="107546"/>
                  </a:lnTo>
                  <a:lnTo>
                    <a:pt x="45852" y="107808"/>
                  </a:lnTo>
                  <a:lnTo>
                    <a:pt x="57631" y="107808"/>
                  </a:lnTo>
                  <a:lnTo>
                    <a:pt x="57631" y="105002"/>
                  </a:lnTo>
                  <a:close/>
                </a:path>
                <a:path w="765810" h="160654">
                  <a:moveTo>
                    <a:pt x="33496" y="16920"/>
                  </a:moveTo>
                  <a:lnTo>
                    <a:pt x="19015" y="16920"/>
                  </a:lnTo>
                  <a:lnTo>
                    <a:pt x="12470" y="35862"/>
                  </a:lnTo>
                  <a:lnTo>
                    <a:pt x="0" y="44040"/>
                  </a:lnTo>
                  <a:lnTo>
                    <a:pt x="0" y="54385"/>
                  </a:lnTo>
                  <a:lnTo>
                    <a:pt x="56741" y="54385"/>
                  </a:lnTo>
                  <a:lnTo>
                    <a:pt x="56741" y="36030"/>
                  </a:lnTo>
                  <a:lnTo>
                    <a:pt x="33496" y="36030"/>
                  </a:lnTo>
                  <a:lnTo>
                    <a:pt x="33496" y="16920"/>
                  </a:lnTo>
                  <a:close/>
                </a:path>
              </a:pathLst>
            </a:custGeom>
            <a:solidFill>
              <a:srgbClr val="221F1F"/>
            </a:solidFill>
          </p:spPr>
          <p:txBody>
            <a:bodyPr wrap="square" lIns="0" tIns="0" rIns="0" bIns="0" rtlCol="0"/>
            <a:lstStyle/>
            <a:p>
              <a:endParaRPr/>
            </a:p>
          </p:txBody>
        </p:sp>
        <p:sp>
          <p:nvSpPr>
            <p:cNvPr id="31" name="object 31"/>
            <p:cNvSpPr/>
            <p:nvPr/>
          </p:nvSpPr>
          <p:spPr>
            <a:xfrm>
              <a:off x="4856950" y="7549838"/>
              <a:ext cx="3355340" cy="89535"/>
            </a:xfrm>
            <a:custGeom>
              <a:avLst/>
              <a:gdLst/>
              <a:ahLst/>
              <a:cxnLst/>
              <a:rect l="l" t="t" r="r" b="b"/>
              <a:pathLst>
                <a:path w="3355340" h="89534">
                  <a:moveTo>
                    <a:pt x="74129" y="43675"/>
                  </a:moveTo>
                  <a:lnTo>
                    <a:pt x="0" y="0"/>
                  </a:lnTo>
                  <a:lnTo>
                    <a:pt x="0" y="87363"/>
                  </a:lnTo>
                  <a:lnTo>
                    <a:pt x="74129" y="43675"/>
                  </a:lnTo>
                  <a:close/>
                </a:path>
                <a:path w="3355340" h="89534">
                  <a:moveTo>
                    <a:pt x="3355187" y="45783"/>
                  </a:moveTo>
                  <a:lnTo>
                    <a:pt x="3281045" y="2108"/>
                  </a:lnTo>
                  <a:lnTo>
                    <a:pt x="3281045" y="89458"/>
                  </a:lnTo>
                  <a:lnTo>
                    <a:pt x="3355187" y="45783"/>
                  </a:lnTo>
                  <a:close/>
                </a:path>
              </a:pathLst>
            </a:custGeom>
            <a:solidFill>
              <a:srgbClr val="000000"/>
            </a:solidFill>
          </p:spPr>
          <p:txBody>
            <a:bodyPr wrap="square" lIns="0" tIns="0" rIns="0" bIns="0" rtlCol="0"/>
            <a:lstStyle/>
            <a:p>
              <a:endParaRPr/>
            </a:p>
          </p:txBody>
        </p:sp>
        <p:sp>
          <p:nvSpPr>
            <p:cNvPr id="32" name="object 32"/>
            <p:cNvSpPr/>
            <p:nvPr/>
          </p:nvSpPr>
          <p:spPr>
            <a:xfrm>
              <a:off x="7600294" y="7303660"/>
              <a:ext cx="672465" cy="160655"/>
            </a:xfrm>
            <a:custGeom>
              <a:avLst/>
              <a:gdLst/>
              <a:ahLst/>
              <a:cxnLst/>
              <a:rect l="l" t="t" r="r" b="b"/>
              <a:pathLst>
                <a:path w="672465" h="160654">
                  <a:moveTo>
                    <a:pt x="585490" y="54385"/>
                  </a:moveTo>
                  <a:lnTo>
                    <a:pt x="562841" y="54385"/>
                  </a:lnTo>
                  <a:lnTo>
                    <a:pt x="562841" y="125702"/>
                  </a:lnTo>
                  <a:lnTo>
                    <a:pt x="585490" y="125702"/>
                  </a:lnTo>
                  <a:lnTo>
                    <a:pt x="585490" y="54385"/>
                  </a:lnTo>
                  <a:close/>
                </a:path>
                <a:path w="672465" h="160654">
                  <a:moveTo>
                    <a:pt x="644388" y="54385"/>
                  </a:moveTo>
                  <a:lnTo>
                    <a:pt x="621740" y="54385"/>
                  </a:lnTo>
                  <a:lnTo>
                    <a:pt x="621740" y="125702"/>
                  </a:lnTo>
                  <a:lnTo>
                    <a:pt x="644388" y="125702"/>
                  </a:lnTo>
                  <a:lnTo>
                    <a:pt x="644388" y="54385"/>
                  </a:lnTo>
                  <a:close/>
                </a:path>
                <a:path w="672465" h="160654">
                  <a:moveTo>
                    <a:pt x="596589" y="0"/>
                  </a:moveTo>
                  <a:lnTo>
                    <a:pt x="586181" y="0"/>
                  </a:lnTo>
                  <a:lnTo>
                    <a:pt x="580998" y="869"/>
                  </a:lnTo>
                  <a:lnTo>
                    <a:pt x="562841" y="36009"/>
                  </a:lnTo>
                  <a:lnTo>
                    <a:pt x="550360" y="42595"/>
                  </a:lnTo>
                  <a:lnTo>
                    <a:pt x="550360" y="54385"/>
                  </a:lnTo>
                  <a:lnTo>
                    <a:pt x="605101" y="54385"/>
                  </a:lnTo>
                  <a:lnTo>
                    <a:pt x="605101" y="36009"/>
                  </a:lnTo>
                  <a:lnTo>
                    <a:pt x="585490" y="36009"/>
                  </a:lnTo>
                  <a:lnTo>
                    <a:pt x="585490" y="27182"/>
                  </a:lnTo>
                  <a:lnTo>
                    <a:pt x="586222" y="24554"/>
                  </a:lnTo>
                  <a:lnTo>
                    <a:pt x="589144" y="20439"/>
                  </a:lnTo>
                  <a:lnTo>
                    <a:pt x="591458" y="19402"/>
                  </a:lnTo>
                  <a:lnTo>
                    <a:pt x="608011" y="19402"/>
                  </a:lnTo>
                  <a:lnTo>
                    <a:pt x="613049" y="3769"/>
                  </a:lnTo>
                  <a:lnTo>
                    <a:pt x="610777" y="2806"/>
                  </a:lnTo>
                  <a:lnTo>
                    <a:pt x="607824" y="1937"/>
                  </a:lnTo>
                  <a:lnTo>
                    <a:pt x="600589" y="387"/>
                  </a:lnTo>
                  <a:lnTo>
                    <a:pt x="596589" y="0"/>
                  </a:lnTo>
                  <a:close/>
                </a:path>
                <a:path w="672465" h="160654">
                  <a:moveTo>
                    <a:pt x="655487" y="0"/>
                  </a:moveTo>
                  <a:lnTo>
                    <a:pt x="645079" y="0"/>
                  </a:lnTo>
                  <a:lnTo>
                    <a:pt x="639896" y="869"/>
                  </a:lnTo>
                  <a:lnTo>
                    <a:pt x="621740" y="36009"/>
                  </a:lnTo>
                  <a:lnTo>
                    <a:pt x="609258" y="42595"/>
                  </a:lnTo>
                  <a:lnTo>
                    <a:pt x="609258" y="54385"/>
                  </a:lnTo>
                  <a:lnTo>
                    <a:pt x="664000" y="54385"/>
                  </a:lnTo>
                  <a:lnTo>
                    <a:pt x="664000" y="36009"/>
                  </a:lnTo>
                  <a:lnTo>
                    <a:pt x="644388" y="36009"/>
                  </a:lnTo>
                  <a:lnTo>
                    <a:pt x="644388" y="27182"/>
                  </a:lnTo>
                  <a:lnTo>
                    <a:pt x="645121" y="24554"/>
                  </a:lnTo>
                  <a:lnTo>
                    <a:pt x="648043" y="20439"/>
                  </a:lnTo>
                  <a:lnTo>
                    <a:pt x="650357" y="19402"/>
                  </a:lnTo>
                  <a:lnTo>
                    <a:pt x="666910" y="19402"/>
                  </a:lnTo>
                  <a:lnTo>
                    <a:pt x="671948" y="3769"/>
                  </a:lnTo>
                  <a:lnTo>
                    <a:pt x="669675" y="2806"/>
                  </a:lnTo>
                  <a:lnTo>
                    <a:pt x="666723" y="1937"/>
                  </a:lnTo>
                  <a:lnTo>
                    <a:pt x="659498" y="387"/>
                  </a:lnTo>
                  <a:lnTo>
                    <a:pt x="655487" y="0"/>
                  </a:lnTo>
                  <a:close/>
                </a:path>
                <a:path w="672465" h="160654">
                  <a:moveTo>
                    <a:pt x="608011" y="19402"/>
                  </a:moveTo>
                  <a:lnTo>
                    <a:pt x="597248" y="19402"/>
                  </a:lnTo>
                  <a:lnTo>
                    <a:pt x="599583" y="19653"/>
                  </a:lnTo>
                  <a:lnTo>
                    <a:pt x="603636" y="20606"/>
                  </a:lnTo>
                  <a:lnTo>
                    <a:pt x="605520" y="21140"/>
                  </a:lnTo>
                  <a:lnTo>
                    <a:pt x="607258" y="21737"/>
                  </a:lnTo>
                  <a:lnTo>
                    <a:pt x="608011" y="19402"/>
                  </a:lnTo>
                  <a:close/>
                </a:path>
                <a:path w="672465" h="160654">
                  <a:moveTo>
                    <a:pt x="666910" y="19402"/>
                  </a:moveTo>
                  <a:lnTo>
                    <a:pt x="656147" y="19402"/>
                  </a:lnTo>
                  <a:lnTo>
                    <a:pt x="658482" y="19653"/>
                  </a:lnTo>
                  <a:lnTo>
                    <a:pt x="662534" y="20606"/>
                  </a:lnTo>
                  <a:lnTo>
                    <a:pt x="664419" y="21140"/>
                  </a:lnTo>
                  <a:lnTo>
                    <a:pt x="666157" y="21737"/>
                  </a:lnTo>
                  <a:lnTo>
                    <a:pt x="666910" y="19402"/>
                  </a:lnTo>
                  <a:close/>
                </a:path>
                <a:path w="672465" h="160654">
                  <a:moveTo>
                    <a:pt x="513345" y="34334"/>
                  </a:moveTo>
                  <a:lnTo>
                    <a:pt x="497848" y="34334"/>
                  </a:lnTo>
                  <a:lnTo>
                    <a:pt x="490990" y="36082"/>
                  </a:lnTo>
                  <a:lnTo>
                    <a:pt x="467617" y="67085"/>
                  </a:lnTo>
                  <a:lnTo>
                    <a:pt x="466383" y="81494"/>
                  </a:lnTo>
                  <a:lnTo>
                    <a:pt x="466725" y="88906"/>
                  </a:lnTo>
                  <a:lnTo>
                    <a:pt x="493325" y="125640"/>
                  </a:lnTo>
                  <a:lnTo>
                    <a:pt x="500696" y="127294"/>
                  </a:lnTo>
                  <a:lnTo>
                    <a:pt x="515408" y="127294"/>
                  </a:lnTo>
                  <a:lnTo>
                    <a:pt x="520832" y="126791"/>
                  </a:lnTo>
                  <a:lnTo>
                    <a:pt x="529795" y="124760"/>
                  </a:lnTo>
                  <a:lnTo>
                    <a:pt x="534088" y="123148"/>
                  </a:lnTo>
                  <a:lnTo>
                    <a:pt x="538203" y="120959"/>
                  </a:lnTo>
                  <a:lnTo>
                    <a:pt x="538203" y="109096"/>
                  </a:lnTo>
                  <a:lnTo>
                    <a:pt x="503660" y="109096"/>
                  </a:lnTo>
                  <a:lnTo>
                    <a:pt x="498675" y="107127"/>
                  </a:lnTo>
                  <a:lnTo>
                    <a:pt x="491492" y="99263"/>
                  </a:lnTo>
                  <a:lnTo>
                    <a:pt x="489576" y="93850"/>
                  </a:lnTo>
                  <a:lnTo>
                    <a:pt x="489335" y="86950"/>
                  </a:lnTo>
                  <a:lnTo>
                    <a:pt x="542883" y="86950"/>
                  </a:lnTo>
                  <a:lnTo>
                    <a:pt x="542883" y="70668"/>
                  </a:lnTo>
                  <a:lnTo>
                    <a:pt x="489848" y="70668"/>
                  </a:lnTo>
                  <a:lnTo>
                    <a:pt x="490299" y="64144"/>
                  </a:lnTo>
                  <a:lnTo>
                    <a:pt x="491964" y="59359"/>
                  </a:lnTo>
                  <a:lnTo>
                    <a:pt x="497764" y="53265"/>
                  </a:lnTo>
                  <a:lnTo>
                    <a:pt x="501408" y="51736"/>
                  </a:lnTo>
                  <a:lnTo>
                    <a:pt x="537753" y="51736"/>
                  </a:lnTo>
                  <a:lnTo>
                    <a:pt x="535334" y="46899"/>
                  </a:lnTo>
                  <a:lnTo>
                    <a:pt x="531051" y="42291"/>
                  </a:lnTo>
                  <a:lnTo>
                    <a:pt x="519952" y="35915"/>
                  </a:lnTo>
                  <a:lnTo>
                    <a:pt x="513345" y="34334"/>
                  </a:lnTo>
                  <a:close/>
                </a:path>
                <a:path w="672465" h="160654">
                  <a:moveTo>
                    <a:pt x="538203" y="102028"/>
                  </a:moveTo>
                  <a:lnTo>
                    <a:pt x="533554" y="104384"/>
                  </a:lnTo>
                  <a:lnTo>
                    <a:pt x="529020" y="106143"/>
                  </a:lnTo>
                  <a:lnTo>
                    <a:pt x="520204" y="108499"/>
                  </a:lnTo>
                  <a:lnTo>
                    <a:pt x="515356" y="109096"/>
                  </a:lnTo>
                  <a:lnTo>
                    <a:pt x="538203" y="109096"/>
                  </a:lnTo>
                  <a:lnTo>
                    <a:pt x="538203" y="102028"/>
                  </a:lnTo>
                  <a:close/>
                </a:path>
                <a:path w="672465" h="160654">
                  <a:moveTo>
                    <a:pt x="537753" y="51736"/>
                  </a:moveTo>
                  <a:lnTo>
                    <a:pt x="509387" y="51736"/>
                  </a:lnTo>
                  <a:lnTo>
                    <a:pt x="512319" y="52563"/>
                  </a:lnTo>
                  <a:lnTo>
                    <a:pt x="516926" y="55883"/>
                  </a:lnTo>
                  <a:lnTo>
                    <a:pt x="518654" y="58123"/>
                  </a:lnTo>
                  <a:lnTo>
                    <a:pt x="520978" y="63788"/>
                  </a:lnTo>
                  <a:lnTo>
                    <a:pt x="521586" y="67034"/>
                  </a:lnTo>
                  <a:lnTo>
                    <a:pt x="521638" y="70668"/>
                  </a:lnTo>
                  <a:lnTo>
                    <a:pt x="542883" y="70668"/>
                  </a:lnTo>
                  <a:lnTo>
                    <a:pt x="542883" y="66364"/>
                  </a:lnTo>
                  <a:lnTo>
                    <a:pt x="541376" y="58982"/>
                  </a:lnTo>
                  <a:lnTo>
                    <a:pt x="537753" y="51736"/>
                  </a:lnTo>
                  <a:close/>
                </a:path>
                <a:path w="672465" h="160654">
                  <a:moveTo>
                    <a:pt x="400040" y="137723"/>
                  </a:moveTo>
                  <a:lnTo>
                    <a:pt x="400040" y="158424"/>
                  </a:lnTo>
                  <a:lnTo>
                    <a:pt x="401621" y="158895"/>
                  </a:lnTo>
                  <a:lnTo>
                    <a:pt x="403537" y="159314"/>
                  </a:lnTo>
                  <a:lnTo>
                    <a:pt x="408050" y="160016"/>
                  </a:lnTo>
                  <a:lnTo>
                    <a:pt x="410668" y="160183"/>
                  </a:lnTo>
                  <a:lnTo>
                    <a:pt x="420416" y="160183"/>
                  </a:lnTo>
                  <a:lnTo>
                    <a:pt x="426395" y="158790"/>
                  </a:lnTo>
                  <a:lnTo>
                    <a:pt x="436740" y="153168"/>
                  </a:lnTo>
                  <a:lnTo>
                    <a:pt x="440782" y="148676"/>
                  </a:lnTo>
                  <a:lnTo>
                    <a:pt x="445164" y="139325"/>
                  </a:lnTo>
                  <a:lnTo>
                    <a:pt x="408856" y="139325"/>
                  </a:lnTo>
                  <a:lnTo>
                    <a:pt x="406940" y="139158"/>
                  </a:lnTo>
                  <a:lnTo>
                    <a:pt x="405025" y="138791"/>
                  </a:lnTo>
                  <a:lnTo>
                    <a:pt x="401621" y="138100"/>
                  </a:lnTo>
                  <a:lnTo>
                    <a:pt x="400040" y="137723"/>
                  </a:lnTo>
                  <a:close/>
                </a:path>
                <a:path w="672465" h="160654">
                  <a:moveTo>
                    <a:pt x="448028" y="8418"/>
                  </a:moveTo>
                  <a:lnTo>
                    <a:pt x="424992" y="8418"/>
                  </a:lnTo>
                  <a:lnTo>
                    <a:pt x="424992" y="124038"/>
                  </a:lnTo>
                  <a:lnTo>
                    <a:pt x="424374" y="128414"/>
                  </a:lnTo>
                  <a:lnTo>
                    <a:pt x="421903" y="134519"/>
                  </a:lnTo>
                  <a:lnTo>
                    <a:pt x="420217" y="136592"/>
                  </a:lnTo>
                  <a:lnTo>
                    <a:pt x="415966" y="138791"/>
                  </a:lnTo>
                  <a:lnTo>
                    <a:pt x="413558" y="139325"/>
                  </a:lnTo>
                  <a:lnTo>
                    <a:pt x="445164" y="139325"/>
                  </a:lnTo>
                  <a:lnTo>
                    <a:pt x="446572" y="136320"/>
                  </a:lnTo>
                  <a:lnTo>
                    <a:pt x="447990" y="128414"/>
                  </a:lnTo>
                  <a:lnTo>
                    <a:pt x="448028" y="8418"/>
                  </a:lnTo>
                  <a:close/>
                </a:path>
                <a:path w="672465" h="160654">
                  <a:moveTo>
                    <a:pt x="255856" y="36009"/>
                  </a:moveTo>
                  <a:lnTo>
                    <a:pt x="238558" y="36009"/>
                  </a:lnTo>
                  <a:lnTo>
                    <a:pt x="238558" y="125702"/>
                  </a:lnTo>
                  <a:lnTo>
                    <a:pt x="261206" y="125702"/>
                  </a:lnTo>
                  <a:lnTo>
                    <a:pt x="261206" y="77139"/>
                  </a:lnTo>
                  <a:lnTo>
                    <a:pt x="261719" y="71746"/>
                  </a:lnTo>
                  <a:lnTo>
                    <a:pt x="263740" y="62919"/>
                  </a:lnTo>
                  <a:lnTo>
                    <a:pt x="265447" y="59579"/>
                  </a:lnTo>
                  <a:lnTo>
                    <a:pt x="270253" y="55034"/>
                  </a:lnTo>
                  <a:lnTo>
                    <a:pt x="273562" y="53904"/>
                  </a:lnTo>
                  <a:lnTo>
                    <a:pt x="363173" y="53904"/>
                  </a:lnTo>
                  <a:lnTo>
                    <a:pt x="362861" y="52328"/>
                  </a:lnTo>
                  <a:lnTo>
                    <a:pt x="360934" y="47485"/>
                  </a:lnTo>
                  <a:lnTo>
                    <a:pt x="258903" y="47485"/>
                  </a:lnTo>
                  <a:lnTo>
                    <a:pt x="255856" y="36009"/>
                  </a:lnTo>
                  <a:close/>
                </a:path>
                <a:path w="672465" h="160654">
                  <a:moveTo>
                    <a:pt x="323477" y="53904"/>
                  </a:moveTo>
                  <a:lnTo>
                    <a:pt x="280640" y="53904"/>
                  </a:lnTo>
                  <a:lnTo>
                    <a:pt x="282996" y="54616"/>
                  </a:lnTo>
                  <a:lnTo>
                    <a:pt x="286661" y="57516"/>
                  </a:lnTo>
                  <a:lnTo>
                    <a:pt x="288022" y="59673"/>
                  </a:lnTo>
                  <a:lnTo>
                    <a:pt x="289805" y="65474"/>
                  </a:lnTo>
                  <a:lnTo>
                    <a:pt x="290252" y="69034"/>
                  </a:lnTo>
                  <a:lnTo>
                    <a:pt x="290252" y="125702"/>
                  </a:lnTo>
                  <a:lnTo>
                    <a:pt x="312901" y="125702"/>
                  </a:lnTo>
                  <a:lnTo>
                    <a:pt x="312965" y="71746"/>
                  </a:lnTo>
                  <a:lnTo>
                    <a:pt x="314179" y="65453"/>
                  </a:lnTo>
                  <a:lnTo>
                    <a:pt x="319215" y="56218"/>
                  </a:lnTo>
                  <a:lnTo>
                    <a:pt x="323477" y="53904"/>
                  </a:lnTo>
                  <a:close/>
                </a:path>
                <a:path w="672465" h="160654">
                  <a:moveTo>
                    <a:pt x="363173" y="53904"/>
                  </a:moveTo>
                  <a:lnTo>
                    <a:pt x="333728" y="53904"/>
                  </a:lnTo>
                  <a:lnTo>
                    <a:pt x="336869" y="55527"/>
                  </a:lnTo>
                  <a:lnTo>
                    <a:pt x="340932" y="62050"/>
                  </a:lnTo>
                  <a:lnTo>
                    <a:pt x="341947" y="66888"/>
                  </a:lnTo>
                  <a:lnTo>
                    <a:pt x="341947" y="125702"/>
                  </a:lnTo>
                  <a:lnTo>
                    <a:pt x="364669" y="125702"/>
                  </a:lnTo>
                  <a:lnTo>
                    <a:pt x="364570" y="65453"/>
                  </a:lnTo>
                  <a:lnTo>
                    <a:pt x="364217" y="59187"/>
                  </a:lnTo>
                  <a:lnTo>
                    <a:pt x="363173" y="53904"/>
                  </a:lnTo>
                  <a:close/>
                </a:path>
                <a:path w="672465" h="160654">
                  <a:moveTo>
                    <a:pt x="290399" y="34334"/>
                  </a:moveTo>
                  <a:lnTo>
                    <a:pt x="281143" y="34334"/>
                  </a:lnTo>
                  <a:lnTo>
                    <a:pt x="278022" y="34784"/>
                  </a:lnTo>
                  <a:lnTo>
                    <a:pt x="260170" y="47485"/>
                  </a:lnTo>
                  <a:lnTo>
                    <a:pt x="309561" y="47485"/>
                  </a:lnTo>
                  <a:lnTo>
                    <a:pt x="307278" y="42993"/>
                  </a:lnTo>
                  <a:lnTo>
                    <a:pt x="304032" y="39684"/>
                  </a:lnTo>
                  <a:lnTo>
                    <a:pt x="295561" y="35402"/>
                  </a:lnTo>
                  <a:lnTo>
                    <a:pt x="290399" y="34334"/>
                  </a:lnTo>
                  <a:close/>
                </a:path>
                <a:path w="672465" h="160654">
                  <a:moveTo>
                    <a:pt x="345486" y="34334"/>
                  </a:moveTo>
                  <a:lnTo>
                    <a:pt x="331277" y="34334"/>
                  </a:lnTo>
                  <a:lnTo>
                    <a:pt x="326607" y="35370"/>
                  </a:lnTo>
                  <a:lnTo>
                    <a:pt x="317550" y="39538"/>
                  </a:lnTo>
                  <a:lnTo>
                    <a:pt x="314042" y="42878"/>
                  </a:lnTo>
                  <a:lnTo>
                    <a:pt x="311561" y="47485"/>
                  </a:lnTo>
                  <a:lnTo>
                    <a:pt x="360934" y="47485"/>
                  </a:lnTo>
                  <a:lnTo>
                    <a:pt x="360601" y="46646"/>
                  </a:lnTo>
                  <a:lnTo>
                    <a:pt x="357434" y="42145"/>
                  </a:lnTo>
                  <a:lnTo>
                    <a:pt x="352596" y="36930"/>
                  </a:lnTo>
                  <a:lnTo>
                    <a:pt x="345486" y="34334"/>
                  </a:lnTo>
                  <a:close/>
                </a:path>
                <a:path w="672465" h="160654">
                  <a:moveTo>
                    <a:pt x="189732" y="34334"/>
                  </a:moveTo>
                  <a:lnTo>
                    <a:pt x="173586" y="34334"/>
                  </a:lnTo>
                  <a:lnTo>
                    <a:pt x="166382" y="36124"/>
                  </a:lnTo>
                  <a:lnTo>
                    <a:pt x="142697" y="66915"/>
                  </a:lnTo>
                  <a:lnTo>
                    <a:pt x="141472" y="80699"/>
                  </a:lnTo>
                  <a:lnTo>
                    <a:pt x="141472" y="88185"/>
                  </a:lnTo>
                  <a:lnTo>
                    <a:pt x="160550" y="122226"/>
                  </a:lnTo>
                  <a:lnTo>
                    <a:pt x="175670" y="127294"/>
                  </a:lnTo>
                  <a:lnTo>
                    <a:pt x="187753" y="127294"/>
                  </a:lnTo>
                  <a:lnTo>
                    <a:pt x="216631" y="107651"/>
                  </a:lnTo>
                  <a:lnTo>
                    <a:pt x="177743" y="107651"/>
                  </a:lnTo>
                  <a:lnTo>
                    <a:pt x="174455" y="106625"/>
                  </a:lnTo>
                  <a:lnTo>
                    <a:pt x="169408" y="102572"/>
                  </a:lnTo>
                  <a:lnTo>
                    <a:pt x="167544" y="99536"/>
                  </a:lnTo>
                  <a:lnTo>
                    <a:pt x="165167" y="91526"/>
                  </a:lnTo>
                  <a:lnTo>
                    <a:pt x="164570" y="86573"/>
                  </a:lnTo>
                  <a:lnTo>
                    <a:pt x="164570" y="71819"/>
                  </a:lnTo>
                  <a:lnTo>
                    <a:pt x="165921" y="65160"/>
                  </a:lnTo>
                  <a:lnTo>
                    <a:pt x="171324" y="56281"/>
                  </a:lnTo>
                  <a:lnTo>
                    <a:pt x="175670" y="54061"/>
                  </a:lnTo>
                  <a:lnTo>
                    <a:pt x="216138" y="54061"/>
                  </a:lnTo>
                  <a:lnTo>
                    <a:pt x="213386" y="48522"/>
                  </a:lnTo>
                  <a:lnTo>
                    <a:pt x="208653" y="43286"/>
                  </a:lnTo>
                  <a:lnTo>
                    <a:pt x="196622" y="36124"/>
                  </a:lnTo>
                  <a:lnTo>
                    <a:pt x="189732" y="34334"/>
                  </a:lnTo>
                  <a:close/>
                </a:path>
                <a:path w="672465" h="160654">
                  <a:moveTo>
                    <a:pt x="216138" y="54061"/>
                  </a:moveTo>
                  <a:lnTo>
                    <a:pt x="185722" y="54061"/>
                  </a:lnTo>
                  <a:lnTo>
                    <a:pt x="189009" y="55045"/>
                  </a:lnTo>
                  <a:lnTo>
                    <a:pt x="194067" y="59003"/>
                  </a:lnTo>
                  <a:lnTo>
                    <a:pt x="195899" y="61966"/>
                  </a:lnTo>
                  <a:lnTo>
                    <a:pt x="198234" y="69830"/>
                  </a:lnTo>
                  <a:lnTo>
                    <a:pt x="198810" y="74751"/>
                  </a:lnTo>
                  <a:lnTo>
                    <a:pt x="198810" y="86573"/>
                  </a:lnTo>
                  <a:lnTo>
                    <a:pt x="185816" y="107651"/>
                  </a:lnTo>
                  <a:lnTo>
                    <a:pt x="216631" y="107651"/>
                  </a:lnTo>
                  <a:lnTo>
                    <a:pt x="217344" y="106363"/>
                  </a:lnTo>
                  <a:lnTo>
                    <a:pt x="221061" y="94803"/>
                  </a:lnTo>
                  <a:lnTo>
                    <a:pt x="221993" y="88185"/>
                  </a:lnTo>
                  <a:lnTo>
                    <a:pt x="221993" y="80699"/>
                  </a:lnTo>
                  <a:lnTo>
                    <a:pt x="221669" y="73519"/>
                  </a:lnTo>
                  <a:lnTo>
                    <a:pt x="220698" y="66915"/>
                  </a:lnTo>
                  <a:lnTo>
                    <a:pt x="219082" y="60887"/>
                  </a:lnTo>
                  <a:lnTo>
                    <a:pt x="216820" y="55432"/>
                  </a:lnTo>
                  <a:lnTo>
                    <a:pt x="216138" y="54061"/>
                  </a:lnTo>
                  <a:close/>
                </a:path>
                <a:path w="672465" h="160654">
                  <a:moveTo>
                    <a:pt x="96761" y="36009"/>
                  </a:moveTo>
                  <a:lnTo>
                    <a:pt x="79599" y="36009"/>
                  </a:lnTo>
                  <a:lnTo>
                    <a:pt x="79599" y="125702"/>
                  </a:lnTo>
                  <a:lnTo>
                    <a:pt x="102258" y="125702"/>
                  </a:lnTo>
                  <a:lnTo>
                    <a:pt x="102258" y="75830"/>
                  </a:lnTo>
                  <a:lnTo>
                    <a:pt x="102886" y="72259"/>
                  </a:lnTo>
                  <a:lnTo>
                    <a:pt x="122278" y="57191"/>
                  </a:lnTo>
                  <a:lnTo>
                    <a:pt x="131951" y="57191"/>
                  </a:lnTo>
                  <a:lnTo>
                    <a:pt x="132404" y="51097"/>
                  </a:lnTo>
                  <a:lnTo>
                    <a:pt x="100101" y="51097"/>
                  </a:lnTo>
                  <a:lnTo>
                    <a:pt x="96761" y="36009"/>
                  </a:lnTo>
                  <a:close/>
                </a:path>
                <a:path w="672465" h="160654">
                  <a:moveTo>
                    <a:pt x="131951" y="57191"/>
                  </a:moveTo>
                  <a:lnTo>
                    <a:pt x="126195" y="57191"/>
                  </a:lnTo>
                  <a:lnTo>
                    <a:pt x="127367" y="57254"/>
                  </a:lnTo>
                  <a:lnTo>
                    <a:pt x="130090" y="57527"/>
                  </a:lnTo>
                  <a:lnTo>
                    <a:pt x="131147" y="57725"/>
                  </a:lnTo>
                  <a:lnTo>
                    <a:pt x="131891" y="57998"/>
                  </a:lnTo>
                  <a:lnTo>
                    <a:pt x="131951" y="57191"/>
                  </a:lnTo>
                  <a:close/>
                </a:path>
                <a:path w="672465" h="160654">
                  <a:moveTo>
                    <a:pt x="127085" y="34334"/>
                  </a:moveTo>
                  <a:lnTo>
                    <a:pt x="122278" y="34334"/>
                  </a:lnTo>
                  <a:lnTo>
                    <a:pt x="118875" y="35087"/>
                  </a:lnTo>
                  <a:lnTo>
                    <a:pt x="101211" y="51097"/>
                  </a:lnTo>
                  <a:lnTo>
                    <a:pt x="132404" y="51097"/>
                  </a:lnTo>
                  <a:lnTo>
                    <a:pt x="133598" y="35046"/>
                  </a:lnTo>
                  <a:lnTo>
                    <a:pt x="132655" y="34836"/>
                  </a:lnTo>
                  <a:lnTo>
                    <a:pt x="131430" y="34658"/>
                  </a:lnTo>
                  <a:lnTo>
                    <a:pt x="128414" y="34396"/>
                  </a:lnTo>
                  <a:lnTo>
                    <a:pt x="127085" y="34334"/>
                  </a:lnTo>
                  <a:close/>
                </a:path>
                <a:path w="672465" h="160654">
                  <a:moveTo>
                    <a:pt x="62249" y="8418"/>
                  </a:moveTo>
                  <a:lnTo>
                    <a:pt x="0" y="8418"/>
                  </a:lnTo>
                  <a:lnTo>
                    <a:pt x="0" y="125702"/>
                  </a:lnTo>
                  <a:lnTo>
                    <a:pt x="22658" y="125702"/>
                  </a:lnTo>
                  <a:lnTo>
                    <a:pt x="22658" y="79327"/>
                  </a:lnTo>
                  <a:lnTo>
                    <a:pt x="59495" y="79327"/>
                  </a:lnTo>
                  <a:lnTo>
                    <a:pt x="59495" y="59034"/>
                  </a:lnTo>
                  <a:lnTo>
                    <a:pt x="22658" y="59034"/>
                  </a:lnTo>
                  <a:lnTo>
                    <a:pt x="22658" y="28794"/>
                  </a:lnTo>
                  <a:lnTo>
                    <a:pt x="62249" y="28794"/>
                  </a:lnTo>
                  <a:lnTo>
                    <a:pt x="62249" y="8418"/>
                  </a:lnTo>
                  <a:close/>
                </a:path>
              </a:pathLst>
            </a:custGeom>
            <a:solidFill>
              <a:srgbClr val="221F1F"/>
            </a:solidFill>
          </p:spPr>
          <p:txBody>
            <a:bodyPr wrap="square" lIns="0" tIns="0" rIns="0" bIns="0" rtlCol="0"/>
            <a:lstStyle/>
            <a:p>
              <a:endParaRPr/>
            </a:p>
          </p:txBody>
        </p:sp>
      </p:grpSp>
      <p:sp>
        <p:nvSpPr>
          <p:cNvPr id="33" name="object 33"/>
          <p:cNvSpPr txBox="1"/>
          <p:nvPr/>
        </p:nvSpPr>
        <p:spPr>
          <a:xfrm>
            <a:off x="7573926" y="7485650"/>
            <a:ext cx="818515" cy="222885"/>
          </a:xfrm>
          <a:prstGeom prst="rect">
            <a:avLst/>
          </a:prstGeom>
        </p:spPr>
        <p:txBody>
          <a:bodyPr vert="horz" wrap="square" lIns="0" tIns="11430" rIns="0" bIns="0" rtlCol="0">
            <a:spAutoFit/>
          </a:bodyPr>
          <a:lstStyle/>
          <a:p>
            <a:pPr marL="12700">
              <a:lnSpc>
                <a:spcPct val="100000"/>
              </a:lnSpc>
              <a:spcBef>
                <a:spcPts val="90"/>
              </a:spcBef>
              <a:tabLst>
                <a:tab pos="718185" algn="l"/>
              </a:tabLst>
            </a:pPr>
            <a:r>
              <a:rPr sz="1300" b="1" spc="-70" dirty="0">
                <a:solidFill>
                  <a:srgbClr val="221F1F"/>
                </a:solidFill>
                <a:latin typeface="Open Sans"/>
                <a:cs typeface="Open Sans"/>
              </a:rPr>
              <a:t>to</a:t>
            </a:r>
            <a:r>
              <a:rPr sz="1300" b="1" spc="-65" dirty="0">
                <a:solidFill>
                  <a:srgbClr val="221F1F"/>
                </a:solidFill>
                <a:latin typeface="Open Sans"/>
                <a:cs typeface="Open Sans"/>
              </a:rPr>
              <a:t> </a:t>
            </a:r>
            <a:r>
              <a:rPr sz="1300" b="1" spc="-25" dirty="0">
                <a:solidFill>
                  <a:srgbClr val="221F1F"/>
                </a:solidFill>
                <a:latin typeface="Open Sans"/>
                <a:cs typeface="Open Sans"/>
              </a:rPr>
              <a:t>Eve</a:t>
            </a:r>
            <a:r>
              <a:rPr sz="1300" b="1" dirty="0">
                <a:solidFill>
                  <a:srgbClr val="221F1F"/>
                </a:solidFill>
                <a:latin typeface="Open Sans"/>
                <a:cs typeface="Open Sans"/>
              </a:rPr>
              <a:t>	</a:t>
            </a:r>
            <a:r>
              <a:rPr sz="1300" b="1" spc="-50" dirty="0">
                <a:solidFill>
                  <a:srgbClr val="221F1F"/>
                </a:solidFill>
                <a:latin typeface="Open Sans"/>
                <a:cs typeface="Open Sans"/>
              </a:rPr>
              <a:t>2</a:t>
            </a:r>
            <a:endParaRPr sz="1300">
              <a:latin typeface="Open Sans"/>
              <a:cs typeface="Open Sans"/>
            </a:endParaRPr>
          </a:p>
        </p:txBody>
      </p:sp>
      <p:pic>
        <p:nvPicPr>
          <p:cNvPr id="34" name="object 34"/>
          <p:cNvPicPr/>
          <p:nvPr/>
        </p:nvPicPr>
        <p:blipFill>
          <a:blip r:embed="rId7" cstate="print"/>
          <a:stretch>
            <a:fillRect/>
          </a:stretch>
        </p:blipFill>
        <p:spPr>
          <a:xfrm>
            <a:off x="10321013" y="3875337"/>
            <a:ext cx="466581" cy="467513"/>
          </a:xfrm>
          <a:prstGeom prst="rect">
            <a:avLst/>
          </a:prstGeom>
        </p:spPr>
      </p:pic>
      <p:sp>
        <p:nvSpPr>
          <p:cNvPr id="35" name="object 35"/>
          <p:cNvSpPr txBox="1"/>
          <p:nvPr/>
        </p:nvSpPr>
        <p:spPr>
          <a:xfrm>
            <a:off x="10455312" y="3908429"/>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1</a:t>
            </a:r>
            <a:endParaRPr sz="2350">
              <a:latin typeface="Open Sans"/>
              <a:cs typeface="Open Sans"/>
            </a:endParaRPr>
          </a:p>
        </p:txBody>
      </p:sp>
      <p:sp>
        <p:nvSpPr>
          <p:cNvPr id="36" name="object 36"/>
          <p:cNvSpPr txBox="1"/>
          <p:nvPr/>
        </p:nvSpPr>
        <p:spPr>
          <a:xfrm>
            <a:off x="11000738" y="3808298"/>
            <a:ext cx="7945755" cy="6362639"/>
          </a:xfrm>
          <a:prstGeom prst="rect">
            <a:avLst/>
          </a:prstGeom>
        </p:spPr>
        <p:txBody>
          <a:bodyPr vert="horz" wrap="square" lIns="0" tIns="93980" rIns="0" bIns="0" rtlCol="0">
            <a:spAutoFit/>
          </a:bodyPr>
          <a:lstStyle/>
          <a:p>
            <a:pPr marL="12700">
              <a:lnSpc>
                <a:spcPct val="100000"/>
              </a:lnSpc>
              <a:spcBef>
                <a:spcPts val="740"/>
              </a:spcBef>
            </a:pPr>
            <a:r>
              <a:rPr sz="1700" b="1" dirty="0">
                <a:solidFill>
                  <a:srgbClr val="241B54"/>
                </a:solidFill>
                <a:latin typeface="Open Sans"/>
                <a:cs typeface="Open Sans"/>
              </a:rPr>
              <a:t>Transaction</a:t>
            </a:r>
            <a:r>
              <a:rPr sz="1700" b="1" spc="55" dirty="0">
                <a:solidFill>
                  <a:srgbClr val="241B54"/>
                </a:solidFill>
                <a:latin typeface="Open Sans"/>
                <a:cs typeface="Open Sans"/>
              </a:rPr>
              <a:t> </a:t>
            </a:r>
            <a:r>
              <a:rPr lang="en-US" sz="1700" b="1" spc="55" dirty="0">
                <a:solidFill>
                  <a:srgbClr val="241B54"/>
                </a:solidFill>
                <a:latin typeface="Open Sans"/>
                <a:cs typeface="Open Sans"/>
              </a:rPr>
              <a:t>F</a:t>
            </a:r>
            <a:r>
              <a:rPr sz="1700" b="1" spc="-20" dirty="0">
                <a:solidFill>
                  <a:srgbClr val="241B54"/>
                </a:solidFill>
                <a:latin typeface="Open Sans"/>
                <a:cs typeface="Open Sans"/>
              </a:rPr>
              <a:t>ees</a:t>
            </a:r>
            <a:endParaRPr sz="1700" dirty="0">
              <a:latin typeface="Open Sans"/>
              <a:cs typeface="Open Sans"/>
            </a:endParaRPr>
          </a:p>
          <a:p>
            <a:pPr marL="12700" marR="98425">
              <a:lnSpc>
                <a:spcPct val="101800"/>
              </a:lnSpc>
              <a:spcBef>
                <a:spcPts val="610"/>
              </a:spcBef>
            </a:pPr>
            <a:r>
              <a:rPr sz="1700" dirty="0">
                <a:solidFill>
                  <a:srgbClr val="57585B"/>
                </a:solidFill>
                <a:latin typeface="Open Sans"/>
                <a:cs typeface="Open Sans"/>
              </a:rPr>
              <a:t>Jeff</a:t>
            </a:r>
            <a:r>
              <a:rPr sz="1700" spc="45" dirty="0">
                <a:solidFill>
                  <a:srgbClr val="57585B"/>
                </a:solidFill>
                <a:latin typeface="Open Sans"/>
                <a:cs typeface="Open Sans"/>
              </a:rPr>
              <a:t> </a:t>
            </a:r>
            <a:r>
              <a:rPr sz="1700" dirty="0">
                <a:solidFill>
                  <a:srgbClr val="57585B"/>
                </a:solidFill>
                <a:latin typeface="Open Sans"/>
                <a:cs typeface="Open Sans"/>
              </a:rPr>
              <a:t>earns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small</a:t>
            </a:r>
            <a:r>
              <a:rPr sz="1700" spc="45" dirty="0">
                <a:solidFill>
                  <a:srgbClr val="57585B"/>
                </a:solidFill>
                <a:latin typeface="Open Sans"/>
                <a:cs typeface="Open Sans"/>
              </a:rPr>
              <a:t> </a:t>
            </a:r>
            <a:r>
              <a:rPr sz="1700" dirty="0">
                <a:solidFill>
                  <a:srgbClr val="57585B"/>
                </a:solidFill>
                <a:latin typeface="Open Sans"/>
                <a:cs typeface="Open Sans"/>
              </a:rPr>
              <a:t>fee</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each</a:t>
            </a:r>
            <a:r>
              <a:rPr sz="1700" spc="40" dirty="0">
                <a:solidFill>
                  <a:srgbClr val="57585B"/>
                </a:solidFill>
                <a:latin typeface="Open Sans"/>
                <a:cs typeface="Open Sans"/>
              </a:rPr>
              <a:t>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passes</a:t>
            </a:r>
            <a:r>
              <a:rPr sz="1700" spc="45" dirty="0">
                <a:solidFill>
                  <a:srgbClr val="57585B"/>
                </a:solidFill>
                <a:latin typeface="Open Sans"/>
                <a:cs typeface="Open Sans"/>
              </a:rPr>
              <a:t> </a:t>
            </a:r>
            <a:r>
              <a:rPr sz="1700" dirty="0">
                <a:solidFill>
                  <a:srgbClr val="57585B"/>
                </a:solidFill>
                <a:latin typeface="Open Sans"/>
                <a:cs typeface="Open Sans"/>
              </a:rPr>
              <a:t>through</a:t>
            </a:r>
            <a:r>
              <a:rPr sz="1700" spc="45" dirty="0">
                <a:solidFill>
                  <a:srgbClr val="57585B"/>
                </a:solidFill>
                <a:latin typeface="Open Sans"/>
                <a:cs typeface="Open Sans"/>
              </a:rPr>
              <a:t> </a:t>
            </a:r>
            <a:r>
              <a:rPr sz="1700" dirty="0">
                <a:solidFill>
                  <a:srgbClr val="57585B"/>
                </a:solidFill>
                <a:latin typeface="Open Sans"/>
                <a:cs typeface="Open Sans"/>
              </a:rPr>
              <a:t>his</a:t>
            </a:r>
            <a:r>
              <a:rPr sz="1700" spc="50" dirty="0">
                <a:solidFill>
                  <a:srgbClr val="57585B"/>
                </a:solidFill>
                <a:latin typeface="Open Sans"/>
                <a:cs typeface="Open Sans"/>
              </a:rPr>
              <a:t> </a:t>
            </a:r>
            <a:r>
              <a:rPr sz="1700" spc="-10" dirty="0">
                <a:solidFill>
                  <a:srgbClr val="57585B"/>
                </a:solidFill>
                <a:latin typeface="Open Sans"/>
                <a:cs typeface="Open Sans"/>
              </a:rPr>
              <a:t>node, </a:t>
            </a:r>
            <a:r>
              <a:rPr sz="1700" dirty="0">
                <a:solidFill>
                  <a:srgbClr val="57585B"/>
                </a:solidFill>
                <a:latin typeface="Open Sans"/>
                <a:cs typeface="Open Sans"/>
              </a:rPr>
              <a:t>which</a:t>
            </a:r>
            <a:r>
              <a:rPr sz="1700" spc="45" dirty="0">
                <a:solidFill>
                  <a:srgbClr val="57585B"/>
                </a:solidFill>
                <a:latin typeface="Open Sans"/>
                <a:cs typeface="Open Sans"/>
              </a:rPr>
              <a:t> </a:t>
            </a:r>
            <a:r>
              <a:rPr sz="1700" dirty="0">
                <a:solidFill>
                  <a:srgbClr val="57585B"/>
                </a:solidFill>
                <a:latin typeface="Open Sans"/>
                <a:cs typeface="Open Sans"/>
              </a:rPr>
              <a:t>compensates</a:t>
            </a:r>
            <a:r>
              <a:rPr sz="1700" spc="55" dirty="0">
                <a:solidFill>
                  <a:srgbClr val="57585B"/>
                </a:solidFill>
                <a:latin typeface="Open Sans"/>
                <a:cs typeface="Open Sans"/>
              </a:rPr>
              <a:t> </a:t>
            </a:r>
            <a:r>
              <a:rPr sz="1700" dirty="0">
                <a:solidFill>
                  <a:srgbClr val="57585B"/>
                </a:solidFill>
                <a:latin typeface="Open Sans"/>
                <a:cs typeface="Open Sans"/>
              </a:rPr>
              <a:t>him</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time</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effort</a:t>
            </a:r>
            <a:r>
              <a:rPr sz="1700" spc="45" dirty="0">
                <a:solidFill>
                  <a:srgbClr val="57585B"/>
                </a:solidFill>
                <a:latin typeface="Open Sans"/>
                <a:cs typeface="Open Sans"/>
              </a:rPr>
              <a:t> </a:t>
            </a:r>
            <a:r>
              <a:rPr sz="1700" dirty="0">
                <a:solidFill>
                  <a:srgbClr val="57585B"/>
                </a:solidFill>
                <a:latin typeface="Open Sans"/>
                <a:cs typeface="Open Sans"/>
              </a:rPr>
              <a:t>he</a:t>
            </a:r>
            <a:r>
              <a:rPr sz="1700" spc="50" dirty="0">
                <a:solidFill>
                  <a:srgbClr val="57585B"/>
                </a:solidFill>
                <a:latin typeface="Open Sans"/>
                <a:cs typeface="Open Sans"/>
              </a:rPr>
              <a:t> </a:t>
            </a:r>
            <a:r>
              <a:rPr sz="1700" dirty="0">
                <a:solidFill>
                  <a:srgbClr val="57585B"/>
                </a:solidFill>
                <a:latin typeface="Open Sans"/>
                <a:cs typeface="Open Sans"/>
              </a:rPr>
              <a:t>puts</a:t>
            </a:r>
            <a:r>
              <a:rPr sz="1700" spc="45" dirty="0">
                <a:solidFill>
                  <a:srgbClr val="57585B"/>
                </a:solidFill>
                <a:latin typeface="Open Sans"/>
                <a:cs typeface="Open Sans"/>
              </a:rPr>
              <a:t> </a:t>
            </a:r>
            <a:r>
              <a:rPr sz="1700" dirty="0">
                <a:solidFill>
                  <a:srgbClr val="57585B"/>
                </a:solidFill>
                <a:latin typeface="Open Sans"/>
                <a:cs typeface="Open Sans"/>
              </a:rPr>
              <a:t>into</a:t>
            </a:r>
            <a:r>
              <a:rPr sz="1700" spc="50" dirty="0">
                <a:solidFill>
                  <a:srgbClr val="57585B"/>
                </a:solidFill>
                <a:latin typeface="Open Sans"/>
                <a:cs typeface="Open Sans"/>
              </a:rPr>
              <a:t> </a:t>
            </a:r>
            <a:r>
              <a:rPr sz="1700" dirty="0">
                <a:solidFill>
                  <a:srgbClr val="57585B"/>
                </a:solidFill>
                <a:latin typeface="Open Sans"/>
                <a:cs typeface="Open Sans"/>
              </a:rPr>
              <a:t>maintaining</a:t>
            </a:r>
            <a:r>
              <a:rPr sz="1700" spc="4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running</a:t>
            </a:r>
            <a:r>
              <a:rPr sz="1700" spc="40" dirty="0">
                <a:solidFill>
                  <a:srgbClr val="57585B"/>
                </a:solidFill>
                <a:latin typeface="Open Sans"/>
                <a:cs typeface="Open Sans"/>
              </a:rPr>
              <a:t> </a:t>
            </a:r>
            <a:r>
              <a:rPr sz="1700" dirty="0">
                <a:solidFill>
                  <a:srgbClr val="57585B"/>
                </a:solidFill>
                <a:latin typeface="Open Sans"/>
                <a:cs typeface="Open Sans"/>
              </a:rPr>
              <a:t>his</a:t>
            </a:r>
            <a:r>
              <a:rPr sz="1700" spc="50" dirty="0">
                <a:solidFill>
                  <a:srgbClr val="57585B"/>
                </a:solidFill>
                <a:latin typeface="Open Sans"/>
                <a:cs typeface="Open Sans"/>
              </a:rPr>
              <a:t> </a:t>
            </a:r>
            <a:r>
              <a:rPr sz="1700" spc="-10" dirty="0">
                <a:solidFill>
                  <a:srgbClr val="57585B"/>
                </a:solidFill>
                <a:latin typeface="Open Sans"/>
                <a:cs typeface="Open Sans"/>
              </a:rPr>
              <a:t>node.</a:t>
            </a:r>
            <a:endParaRPr sz="1700" dirty="0">
              <a:latin typeface="Open Sans"/>
              <a:cs typeface="Open Sans"/>
            </a:endParaRPr>
          </a:p>
          <a:p>
            <a:pPr marL="12700">
              <a:lnSpc>
                <a:spcPct val="100000"/>
              </a:lnSpc>
              <a:spcBef>
                <a:spcPts val="1470"/>
              </a:spcBef>
            </a:pPr>
            <a:r>
              <a:rPr sz="1700" b="1" dirty="0">
                <a:solidFill>
                  <a:srgbClr val="241B54"/>
                </a:solidFill>
                <a:latin typeface="Open Sans"/>
                <a:cs typeface="Open Sans"/>
              </a:rPr>
              <a:t>Network</a:t>
            </a:r>
            <a:r>
              <a:rPr sz="1700" b="1" spc="75" dirty="0">
                <a:solidFill>
                  <a:srgbClr val="241B54"/>
                </a:solidFill>
                <a:latin typeface="Open Sans"/>
                <a:cs typeface="Open Sans"/>
              </a:rPr>
              <a:t> </a:t>
            </a:r>
            <a:r>
              <a:rPr lang="en-US" sz="1700" b="1" spc="-10" dirty="0">
                <a:solidFill>
                  <a:srgbClr val="241B54"/>
                </a:solidFill>
                <a:latin typeface="Open Sans"/>
                <a:cs typeface="Open Sans"/>
              </a:rPr>
              <a:t>P</a:t>
            </a:r>
            <a:r>
              <a:rPr sz="1700" b="1" spc="-10" dirty="0">
                <a:solidFill>
                  <a:srgbClr val="241B54"/>
                </a:solidFill>
                <a:latin typeface="Open Sans"/>
                <a:cs typeface="Open Sans"/>
              </a:rPr>
              <a:t>articipation</a:t>
            </a:r>
            <a:endParaRPr sz="1700" dirty="0">
              <a:latin typeface="Open Sans"/>
              <a:cs typeface="Open Sans"/>
            </a:endParaRPr>
          </a:p>
          <a:p>
            <a:pPr marL="12700" marR="126364">
              <a:lnSpc>
                <a:spcPct val="101800"/>
              </a:lnSpc>
              <a:spcBef>
                <a:spcPts val="610"/>
              </a:spcBef>
            </a:pP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running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node,</a:t>
            </a:r>
            <a:r>
              <a:rPr sz="1700" spc="40" dirty="0">
                <a:solidFill>
                  <a:srgbClr val="57585B"/>
                </a:solidFill>
                <a:latin typeface="Open Sans"/>
                <a:cs typeface="Open Sans"/>
              </a:rPr>
              <a:t> </a:t>
            </a:r>
            <a:r>
              <a:rPr sz="1700" dirty="0">
                <a:solidFill>
                  <a:srgbClr val="57585B"/>
                </a:solidFill>
                <a:latin typeface="Open Sans"/>
                <a:cs typeface="Open Sans"/>
              </a:rPr>
              <a:t>Jeff</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participating</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spc="-10" dirty="0">
                <a:solidFill>
                  <a:srgbClr val="57585B"/>
                </a:solidFill>
                <a:latin typeface="Open Sans"/>
                <a:cs typeface="Open Sans"/>
              </a:rPr>
              <a:t>helping </a:t>
            </a:r>
            <a:r>
              <a:rPr sz="1700" dirty="0">
                <a:solidFill>
                  <a:srgbClr val="57585B"/>
                </a:solidFill>
                <a:latin typeface="Open Sans"/>
                <a:cs typeface="Open Sans"/>
              </a:rPr>
              <a:t>to</a:t>
            </a:r>
            <a:r>
              <a:rPr sz="1700" spc="60" dirty="0">
                <a:solidFill>
                  <a:srgbClr val="57585B"/>
                </a:solidFill>
                <a:latin typeface="Open Sans"/>
                <a:cs typeface="Open Sans"/>
              </a:rPr>
              <a:t> </a:t>
            </a:r>
            <a:r>
              <a:rPr sz="1700" dirty="0">
                <a:solidFill>
                  <a:srgbClr val="57585B"/>
                </a:solidFill>
                <a:latin typeface="Open Sans"/>
                <a:cs typeface="Open Sans"/>
              </a:rPr>
              <a:t>increase</a:t>
            </a:r>
            <a:r>
              <a:rPr sz="1700" spc="60" dirty="0">
                <a:solidFill>
                  <a:srgbClr val="57585B"/>
                </a:solidFill>
                <a:latin typeface="Open Sans"/>
                <a:cs typeface="Open Sans"/>
              </a:rPr>
              <a:t> </a:t>
            </a:r>
            <a:r>
              <a:rPr sz="1700" dirty="0">
                <a:solidFill>
                  <a:srgbClr val="57585B"/>
                </a:solidFill>
                <a:latin typeface="Open Sans"/>
                <a:cs typeface="Open Sans"/>
              </a:rPr>
              <a:t>its</a:t>
            </a:r>
            <a:r>
              <a:rPr sz="1700" spc="60" dirty="0">
                <a:solidFill>
                  <a:srgbClr val="57585B"/>
                </a:solidFill>
                <a:latin typeface="Open Sans"/>
                <a:cs typeface="Open Sans"/>
              </a:rPr>
              <a:t> </a:t>
            </a:r>
            <a:r>
              <a:rPr sz="1700" dirty="0">
                <a:solidFill>
                  <a:srgbClr val="57585B"/>
                </a:solidFill>
                <a:latin typeface="Open Sans"/>
                <a:cs typeface="Open Sans"/>
              </a:rPr>
              <a:t>decentralization,</a:t>
            </a:r>
            <a:r>
              <a:rPr sz="1700" spc="65" dirty="0">
                <a:solidFill>
                  <a:srgbClr val="57585B"/>
                </a:solidFill>
                <a:latin typeface="Open Sans"/>
                <a:cs typeface="Open Sans"/>
              </a:rPr>
              <a:t> </a:t>
            </a:r>
            <a:r>
              <a:rPr sz="1700" dirty="0">
                <a:solidFill>
                  <a:srgbClr val="57585B"/>
                </a:solidFill>
                <a:latin typeface="Open Sans"/>
                <a:cs typeface="Open Sans"/>
              </a:rPr>
              <a:t>security,</a:t>
            </a:r>
            <a:r>
              <a:rPr sz="1700" spc="60" dirty="0">
                <a:solidFill>
                  <a:srgbClr val="57585B"/>
                </a:solidFill>
                <a:latin typeface="Open Sans"/>
                <a:cs typeface="Open Sans"/>
              </a:rPr>
              <a:t> </a:t>
            </a:r>
            <a:r>
              <a:rPr sz="1700" dirty="0">
                <a:solidFill>
                  <a:srgbClr val="57585B"/>
                </a:solidFill>
                <a:latin typeface="Open Sans"/>
                <a:cs typeface="Open Sans"/>
              </a:rPr>
              <a:t>and</a:t>
            </a:r>
            <a:r>
              <a:rPr sz="1700" spc="65" dirty="0">
                <a:solidFill>
                  <a:srgbClr val="57585B"/>
                </a:solidFill>
                <a:latin typeface="Open Sans"/>
                <a:cs typeface="Open Sans"/>
              </a:rPr>
              <a:t> </a:t>
            </a:r>
            <a:r>
              <a:rPr sz="1700" dirty="0">
                <a:solidFill>
                  <a:srgbClr val="57585B"/>
                </a:solidFill>
                <a:latin typeface="Open Sans"/>
                <a:cs typeface="Open Sans"/>
              </a:rPr>
              <a:t>stability.</a:t>
            </a:r>
            <a:r>
              <a:rPr sz="1700" spc="60"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dirty="0">
                <a:solidFill>
                  <a:srgbClr val="57585B"/>
                </a:solidFill>
                <a:latin typeface="Open Sans"/>
                <a:cs typeface="Open Sans"/>
              </a:rPr>
              <a:t>can</a:t>
            </a:r>
            <a:r>
              <a:rPr sz="1700" spc="60" dirty="0">
                <a:solidFill>
                  <a:srgbClr val="57585B"/>
                </a:solidFill>
                <a:latin typeface="Open Sans"/>
                <a:cs typeface="Open Sans"/>
              </a:rPr>
              <a:t> </a:t>
            </a:r>
            <a:r>
              <a:rPr sz="1700" dirty="0">
                <a:solidFill>
                  <a:srgbClr val="57585B"/>
                </a:solidFill>
                <a:latin typeface="Open Sans"/>
                <a:cs typeface="Open Sans"/>
              </a:rPr>
              <a:t>increase</a:t>
            </a:r>
            <a:r>
              <a:rPr sz="1700" spc="60" dirty="0">
                <a:solidFill>
                  <a:srgbClr val="57585B"/>
                </a:solidFill>
                <a:latin typeface="Open Sans"/>
                <a:cs typeface="Open Sans"/>
              </a:rPr>
              <a:t> </a:t>
            </a:r>
            <a:r>
              <a:rPr sz="1700" spc="-10" dirty="0">
                <a:solidFill>
                  <a:srgbClr val="57585B"/>
                </a:solidFill>
                <a:latin typeface="Open Sans"/>
                <a:cs typeface="Open Sans"/>
              </a:rPr>
              <a:t>Jeff’s </a:t>
            </a:r>
            <a:r>
              <a:rPr sz="1700" dirty="0">
                <a:solidFill>
                  <a:srgbClr val="57585B"/>
                </a:solidFill>
                <a:latin typeface="Open Sans"/>
                <a:cs typeface="Open Sans"/>
              </a:rPr>
              <a:t>reputation</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credibility</a:t>
            </a:r>
            <a:r>
              <a:rPr sz="1700" spc="45" dirty="0">
                <a:solidFill>
                  <a:srgbClr val="57585B"/>
                </a:solidFill>
                <a:latin typeface="Open Sans"/>
                <a:cs typeface="Open Sans"/>
              </a:rPr>
              <a:t> </a:t>
            </a: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reliable</a:t>
            </a:r>
            <a:r>
              <a:rPr sz="1700" spc="55" dirty="0">
                <a:solidFill>
                  <a:srgbClr val="57585B"/>
                </a:solidFill>
                <a:latin typeface="Open Sans"/>
                <a:cs typeface="Open Sans"/>
              </a:rPr>
              <a:t> </a:t>
            </a:r>
            <a:r>
              <a:rPr sz="1700" dirty="0">
                <a:solidFill>
                  <a:srgbClr val="57585B"/>
                </a:solidFill>
                <a:latin typeface="Open Sans"/>
                <a:cs typeface="Open Sans"/>
              </a:rPr>
              <a:t>node</a:t>
            </a:r>
            <a:r>
              <a:rPr sz="1700" spc="50" dirty="0">
                <a:solidFill>
                  <a:srgbClr val="57585B"/>
                </a:solidFill>
                <a:latin typeface="Open Sans"/>
                <a:cs typeface="Open Sans"/>
              </a:rPr>
              <a:t> </a:t>
            </a:r>
            <a:r>
              <a:rPr sz="1700" dirty="0">
                <a:solidFill>
                  <a:srgbClr val="57585B"/>
                </a:solidFill>
                <a:latin typeface="Open Sans"/>
                <a:cs typeface="Open Sans"/>
              </a:rPr>
              <a:t>operator,</a:t>
            </a:r>
            <a:r>
              <a:rPr sz="1700" spc="45" dirty="0">
                <a:solidFill>
                  <a:srgbClr val="57585B"/>
                </a:solidFill>
                <a:latin typeface="Open Sans"/>
                <a:cs typeface="Open Sans"/>
              </a:rPr>
              <a:t> </a:t>
            </a:r>
            <a:r>
              <a:rPr sz="1700" dirty="0">
                <a:solidFill>
                  <a:srgbClr val="57585B"/>
                </a:solidFill>
                <a:latin typeface="Open Sans"/>
                <a:cs typeface="Open Sans"/>
              </a:rPr>
              <a:t>making</a:t>
            </a:r>
            <a:r>
              <a:rPr sz="1700" spc="45" dirty="0">
                <a:solidFill>
                  <a:srgbClr val="57585B"/>
                </a:solidFill>
                <a:latin typeface="Open Sans"/>
                <a:cs typeface="Open Sans"/>
              </a:rPr>
              <a:t> </a:t>
            </a:r>
            <a:r>
              <a:rPr sz="1700" dirty="0">
                <a:solidFill>
                  <a:srgbClr val="57585B"/>
                </a:solidFill>
                <a:latin typeface="Open Sans"/>
                <a:cs typeface="Open Sans"/>
              </a:rPr>
              <a:t>him</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20" dirty="0">
                <a:solidFill>
                  <a:srgbClr val="57585B"/>
                </a:solidFill>
                <a:latin typeface="Open Sans"/>
                <a:cs typeface="Open Sans"/>
              </a:rPr>
              <a:t>more </a:t>
            </a:r>
            <a:r>
              <a:rPr sz="1700" dirty="0">
                <a:solidFill>
                  <a:srgbClr val="57585B"/>
                </a:solidFill>
                <a:latin typeface="Open Sans"/>
                <a:cs typeface="Open Sans"/>
              </a:rPr>
              <a:t>attractive</a:t>
            </a:r>
            <a:r>
              <a:rPr sz="1700" spc="65" dirty="0">
                <a:solidFill>
                  <a:srgbClr val="57585B"/>
                </a:solidFill>
                <a:latin typeface="Open Sans"/>
                <a:cs typeface="Open Sans"/>
              </a:rPr>
              <a:t> </a:t>
            </a:r>
            <a:r>
              <a:rPr sz="1700" dirty="0">
                <a:solidFill>
                  <a:srgbClr val="57585B"/>
                </a:solidFill>
                <a:latin typeface="Open Sans"/>
                <a:cs typeface="Open Sans"/>
              </a:rPr>
              <a:t>intermediary</a:t>
            </a:r>
            <a:r>
              <a:rPr sz="1700" spc="55" dirty="0">
                <a:solidFill>
                  <a:srgbClr val="57585B"/>
                </a:solidFill>
                <a:latin typeface="Open Sans"/>
                <a:cs typeface="Open Sans"/>
              </a:rPr>
              <a:t> </a:t>
            </a:r>
            <a:r>
              <a:rPr sz="1700" dirty="0">
                <a:solidFill>
                  <a:srgbClr val="57585B"/>
                </a:solidFill>
                <a:latin typeface="Open Sans"/>
                <a:cs typeface="Open Sans"/>
              </a:rPr>
              <a:t>for</a:t>
            </a:r>
            <a:r>
              <a:rPr sz="1700" spc="60" dirty="0">
                <a:solidFill>
                  <a:srgbClr val="57585B"/>
                </a:solidFill>
                <a:latin typeface="Open Sans"/>
                <a:cs typeface="Open Sans"/>
              </a:rPr>
              <a:t> </a:t>
            </a:r>
            <a:r>
              <a:rPr sz="1700" dirty="0">
                <a:solidFill>
                  <a:srgbClr val="57585B"/>
                </a:solidFill>
                <a:latin typeface="Open Sans"/>
                <a:cs typeface="Open Sans"/>
              </a:rPr>
              <a:t>future</a:t>
            </a:r>
            <a:r>
              <a:rPr sz="1700" spc="65" dirty="0">
                <a:solidFill>
                  <a:srgbClr val="57585B"/>
                </a:solidFill>
                <a:latin typeface="Open Sans"/>
                <a:cs typeface="Open Sans"/>
              </a:rPr>
              <a:t> </a:t>
            </a:r>
            <a:r>
              <a:rPr sz="1700" spc="-10" dirty="0">
                <a:solidFill>
                  <a:srgbClr val="57585B"/>
                </a:solidFill>
                <a:latin typeface="Open Sans"/>
                <a:cs typeface="Open Sans"/>
              </a:rPr>
              <a:t>transactions.</a:t>
            </a:r>
            <a:endParaRPr sz="1700" dirty="0">
              <a:latin typeface="Open Sans"/>
              <a:cs typeface="Open Sans"/>
            </a:endParaRPr>
          </a:p>
          <a:p>
            <a:pPr marL="12700">
              <a:lnSpc>
                <a:spcPct val="100000"/>
              </a:lnSpc>
              <a:spcBef>
                <a:spcPts val="1780"/>
              </a:spcBef>
            </a:pPr>
            <a:r>
              <a:rPr sz="1700" b="1" dirty="0">
                <a:solidFill>
                  <a:srgbClr val="241B54"/>
                </a:solidFill>
                <a:latin typeface="Open Sans"/>
                <a:cs typeface="Open Sans"/>
              </a:rPr>
              <a:t>Network</a:t>
            </a:r>
            <a:r>
              <a:rPr sz="1700" b="1" spc="75" dirty="0">
                <a:solidFill>
                  <a:srgbClr val="241B54"/>
                </a:solidFill>
                <a:latin typeface="Open Sans"/>
                <a:cs typeface="Open Sans"/>
              </a:rPr>
              <a:t> </a:t>
            </a:r>
            <a:r>
              <a:rPr lang="en-US" sz="1700" b="1" spc="-10" dirty="0">
                <a:solidFill>
                  <a:srgbClr val="241B54"/>
                </a:solidFill>
                <a:latin typeface="Open Sans"/>
                <a:cs typeface="Open Sans"/>
              </a:rPr>
              <a:t>G</a:t>
            </a:r>
            <a:r>
              <a:rPr sz="1700" b="1" spc="-10" dirty="0">
                <a:solidFill>
                  <a:srgbClr val="241B54"/>
                </a:solidFill>
                <a:latin typeface="Open Sans"/>
                <a:cs typeface="Open Sans"/>
              </a:rPr>
              <a:t>rowth</a:t>
            </a:r>
            <a:endParaRPr sz="1700" dirty="0">
              <a:latin typeface="Open Sans"/>
              <a:cs typeface="Open Sans"/>
            </a:endParaRPr>
          </a:p>
          <a:p>
            <a:pPr marL="12700" marR="86360">
              <a:lnSpc>
                <a:spcPct val="101800"/>
              </a:lnSpc>
              <a:spcBef>
                <a:spcPts val="605"/>
              </a:spcBef>
            </a:pPr>
            <a:r>
              <a:rPr sz="1700" dirty="0">
                <a:solidFill>
                  <a:srgbClr val="57585B"/>
                </a:solidFill>
                <a:latin typeface="Open Sans"/>
                <a:cs typeface="Open Sans"/>
              </a:rPr>
              <a:t>As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0" dirty="0">
                <a:solidFill>
                  <a:srgbClr val="57585B"/>
                </a:solidFill>
                <a:latin typeface="Open Sans"/>
                <a:cs typeface="Open Sans"/>
              </a:rPr>
              <a:t> </a:t>
            </a:r>
            <a:r>
              <a:rPr sz="1700" dirty="0">
                <a:solidFill>
                  <a:srgbClr val="57585B"/>
                </a:solidFill>
                <a:latin typeface="Open Sans"/>
                <a:cs typeface="Open Sans"/>
              </a:rPr>
              <a:t>grows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more</a:t>
            </a:r>
            <a:r>
              <a:rPr sz="1700" spc="50" dirty="0">
                <a:solidFill>
                  <a:srgbClr val="57585B"/>
                </a:solidFill>
                <a:latin typeface="Open Sans"/>
                <a:cs typeface="Open Sans"/>
              </a:rPr>
              <a:t> </a:t>
            </a:r>
            <a:r>
              <a:rPr sz="1700" dirty="0">
                <a:solidFill>
                  <a:srgbClr val="57585B"/>
                </a:solidFill>
                <a:latin typeface="Open Sans"/>
                <a:cs typeface="Open Sans"/>
              </a:rPr>
              <a:t>people</a:t>
            </a:r>
            <a:r>
              <a:rPr sz="1700" spc="40" dirty="0">
                <a:solidFill>
                  <a:srgbClr val="57585B"/>
                </a:solidFill>
                <a:latin typeface="Open Sans"/>
                <a:cs typeface="Open Sans"/>
              </a:rPr>
              <a:t> </a:t>
            </a:r>
            <a:r>
              <a:rPr sz="1700" dirty="0">
                <a:solidFill>
                  <a:srgbClr val="57585B"/>
                </a:solidFill>
                <a:latin typeface="Open Sans"/>
                <a:cs typeface="Open Sans"/>
              </a:rPr>
              <a:t>use</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number</a:t>
            </a:r>
            <a:r>
              <a:rPr sz="1700" spc="40"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transactions</a:t>
            </a:r>
            <a:r>
              <a:rPr sz="1700" spc="45" dirty="0">
                <a:solidFill>
                  <a:srgbClr val="57585B"/>
                </a:solidFill>
                <a:latin typeface="Open Sans"/>
                <a:cs typeface="Open Sans"/>
              </a:rPr>
              <a:t> </a:t>
            </a:r>
            <a:r>
              <a:rPr sz="1700" dirty="0">
                <a:solidFill>
                  <a:srgbClr val="57585B"/>
                </a:solidFill>
                <a:latin typeface="Open Sans"/>
                <a:cs typeface="Open Sans"/>
              </a:rPr>
              <a:t>passing</a:t>
            </a:r>
            <a:r>
              <a:rPr sz="1700" spc="45" dirty="0">
                <a:solidFill>
                  <a:srgbClr val="57585B"/>
                </a:solidFill>
                <a:latin typeface="Open Sans"/>
                <a:cs typeface="Open Sans"/>
              </a:rPr>
              <a:t> </a:t>
            </a:r>
            <a:r>
              <a:rPr sz="1700" dirty="0">
                <a:solidFill>
                  <a:srgbClr val="57585B"/>
                </a:solidFill>
                <a:latin typeface="Open Sans"/>
                <a:cs typeface="Open Sans"/>
              </a:rPr>
              <a:t>through</a:t>
            </a:r>
            <a:r>
              <a:rPr sz="1700" spc="45" dirty="0">
                <a:solidFill>
                  <a:srgbClr val="57585B"/>
                </a:solidFill>
                <a:latin typeface="Open Sans"/>
                <a:cs typeface="Open Sans"/>
              </a:rPr>
              <a:t> </a:t>
            </a:r>
            <a:r>
              <a:rPr sz="1700" dirty="0">
                <a:solidFill>
                  <a:srgbClr val="57585B"/>
                </a:solidFill>
                <a:latin typeface="Open Sans"/>
                <a:cs typeface="Open Sans"/>
              </a:rPr>
              <a:t>Jeff’s</a:t>
            </a:r>
            <a:r>
              <a:rPr sz="1700" spc="45" dirty="0">
                <a:solidFill>
                  <a:srgbClr val="57585B"/>
                </a:solidFill>
                <a:latin typeface="Open Sans"/>
                <a:cs typeface="Open Sans"/>
              </a:rPr>
              <a:t> </a:t>
            </a:r>
            <a:r>
              <a:rPr sz="1700" dirty="0">
                <a:solidFill>
                  <a:srgbClr val="57585B"/>
                </a:solidFill>
                <a:latin typeface="Open Sans"/>
                <a:cs typeface="Open Sans"/>
              </a:rPr>
              <a:t>node</a:t>
            </a:r>
            <a:r>
              <a:rPr sz="1700" spc="5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likely</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increase,</a:t>
            </a:r>
            <a:r>
              <a:rPr sz="1700" spc="45" dirty="0">
                <a:solidFill>
                  <a:srgbClr val="57585B"/>
                </a:solidFill>
                <a:latin typeface="Open Sans"/>
                <a:cs typeface="Open Sans"/>
              </a:rPr>
              <a:t> </a:t>
            </a:r>
            <a:r>
              <a:rPr sz="1700" dirty="0">
                <a:solidFill>
                  <a:srgbClr val="57585B"/>
                </a:solidFill>
                <a:latin typeface="Open Sans"/>
                <a:cs typeface="Open Sans"/>
              </a:rPr>
              <a:t>which</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spc="-10" dirty="0">
                <a:solidFill>
                  <a:srgbClr val="57585B"/>
                </a:solidFill>
                <a:latin typeface="Open Sans"/>
                <a:cs typeface="Open Sans"/>
              </a:rPr>
              <a:t>result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increased</a:t>
            </a:r>
            <a:r>
              <a:rPr sz="1700" spc="40" dirty="0">
                <a:solidFill>
                  <a:srgbClr val="57585B"/>
                </a:solidFill>
                <a:latin typeface="Open Sans"/>
                <a:cs typeface="Open Sans"/>
              </a:rPr>
              <a:t> </a:t>
            </a:r>
            <a:r>
              <a:rPr sz="1700" dirty="0">
                <a:solidFill>
                  <a:srgbClr val="57585B"/>
                </a:solidFill>
                <a:latin typeface="Open Sans"/>
                <a:cs typeface="Open Sans"/>
              </a:rPr>
              <a:t>income</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45" dirty="0">
                <a:solidFill>
                  <a:srgbClr val="57585B"/>
                </a:solidFill>
                <a:latin typeface="Open Sans"/>
                <a:cs typeface="Open Sans"/>
              </a:rPr>
              <a:t> </a:t>
            </a:r>
            <a:r>
              <a:rPr sz="1700" dirty="0">
                <a:solidFill>
                  <a:srgbClr val="57585B"/>
                </a:solidFill>
                <a:latin typeface="Open Sans"/>
                <a:cs typeface="Open Sans"/>
              </a:rPr>
              <a:t>transaction</a:t>
            </a:r>
            <a:r>
              <a:rPr sz="1700" spc="55" dirty="0">
                <a:solidFill>
                  <a:srgbClr val="57585B"/>
                </a:solidFill>
                <a:latin typeface="Open Sans"/>
                <a:cs typeface="Open Sans"/>
              </a:rPr>
              <a:t> </a:t>
            </a:r>
            <a:r>
              <a:rPr sz="1700" spc="-10" dirty="0">
                <a:solidFill>
                  <a:srgbClr val="57585B"/>
                </a:solidFill>
                <a:latin typeface="Open Sans"/>
                <a:cs typeface="Open Sans"/>
              </a:rPr>
              <a:t>fees.</a:t>
            </a:r>
            <a:endParaRPr sz="1700" dirty="0">
              <a:latin typeface="Open Sans"/>
              <a:cs typeface="Open Sans"/>
            </a:endParaRPr>
          </a:p>
          <a:p>
            <a:pPr marL="12700">
              <a:lnSpc>
                <a:spcPct val="100000"/>
              </a:lnSpc>
              <a:spcBef>
                <a:spcPts val="1780"/>
              </a:spcBef>
            </a:pPr>
            <a:r>
              <a:rPr sz="1700" b="1" dirty="0">
                <a:solidFill>
                  <a:srgbClr val="241B54"/>
                </a:solidFill>
                <a:latin typeface="Open Sans"/>
                <a:cs typeface="Open Sans"/>
              </a:rPr>
              <a:t>Increased</a:t>
            </a:r>
            <a:r>
              <a:rPr sz="1700" b="1" spc="45" dirty="0">
                <a:solidFill>
                  <a:srgbClr val="241B54"/>
                </a:solidFill>
                <a:latin typeface="Open Sans"/>
                <a:cs typeface="Open Sans"/>
              </a:rPr>
              <a:t> </a:t>
            </a:r>
            <a:r>
              <a:rPr lang="en-US" sz="1700" b="1" spc="45" dirty="0">
                <a:solidFill>
                  <a:srgbClr val="241B54"/>
                </a:solidFill>
                <a:latin typeface="Open Sans"/>
                <a:cs typeface="Open Sans"/>
              </a:rPr>
              <a:t>N</a:t>
            </a:r>
            <a:r>
              <a:rPr sz="1700" b="1" dirty="0">
                <a:solidFill>
                  <a:srgbClr val="241B54"/>
                </a:solidFill>
                <a:latin typeface="Open Sans"/>
                <a:cs typeface="Open Sans"/>
              </a:rPr>
              <a:t>etwork</a:t>
            </a:r>
            <a:r>
              <a:rPr sz="1700" b="1" spc="45" dirty="0">
                <a:solidFill>
                  <a:srgbClr val="241B54"/>
                </a:solidFill>
                <a:latin typeface="Open Sans"/>
                <a:cs typeface="Open Sans"/>
              </a:rPr>
              <a:t> </a:t>
            </a:r>
            <a:r>
              <a:rPr lang="en-US" sz="1700" b="1" spc="-10" dirty="0">
                <a:solidFill>
                  <a:srgbClr val="241B54"/>
                </a:solidFill>
                <a:latin typeface="Open Sans"/>
                <a:cs typeface="Open Sans"/>
              </a:rPr>
              <a:t>S</a:t>
            </a:r>
            <a:r>
              <a:rPr sz="1700" b="1" spc="-10" dirty="0">
                <a:solidFill>
                  <a:srgbClr val="241B54"/>
                </a:solidFill>
                <a:latin typeface="Open Sans"/>
                <a:cs typeface="Open Sans"/>
              </a:rPr>
              <a:t>ecurity</a:t>
            </a:r>
            <a:endParaRPr sz="1700" dirty="0">
              <a:latin typeface="Open Sans"/>
              <a:cs typeface="Open Sans"/>
            </a:endParaRPr>
          </a:p>
          <a:p>
            <a:pPr marL="12700" marR="5080">
              <a:lnSpc>
                <a:spcPct val="101800"/>
              </a:lnSpc>
              <a:spcBef>
                <a:spcPts val="615"/>
              </a:spcBef>
            </a:pPr>
            <a:r>
              <a:rPr sz="1700" dirty="0">
                <a:solidFill>
                  <a:srgbClr val="57585B"/>
                </a:solidFill>
                <a:latin typeface="Open Sans"/>
                <a:cs typeface="Open Sans"/>
              </a:rPr>
              <a:t>Jeff’s</a:t>
            </a:r>
            <a:r>
              <a:rPr sz="1700" spc="40" dirty="0">
                <a:solidFill>
                  <a:srgbClr val="57585B"/>
                </a:solidFill>
                <a:latin typeface="Open Sans"/>
                <a:cs typeface="Open Sans"/>
              </a:rPr>
              <a:t> </a:t>
            </a:r>
            <a:r>
              <a:rPr sz="1700" dirty="0">
                <a:solidFill>
                  <a:srgbClr val="57585B"/>
                </a:solidFill>
                <a:latin typeface="Open Sans"/>
                <a:cs typeface="Open Sans"/>
              </a:rPr>
              <a:t>role</a:t>
            </a:r>
            <a:r>
              <a:rPr sz="1700" spc="40" dirty="0">
                <a:solidFill>
                  <a:srgbClr val="57585B"/>
                </a:solidFill>
                <a:latin typeface="Open Sans"/>
                <a:cs typeface="Open Sans"/>
              </a:rPr>
              <a:t> </a:t>
            </a:r>
            <a:r>
              <a:rPr sz="1700" dirty="0">
                <a:solidFill>
                  <a:srgbClr val="57585B"/>
                </a:solidFill>
                <a:latin typeface="Open Sans"/>
                <a:cs typeface="Open Sans"/>
              </a:rPr>
              <a:t>as</a:t>
            </a:r>
            <a:r>
              <a:rPr sz="1700" spc="35" dirty="0">
                <a:solidFill>
                  <a:srgbClr val="57585B"/>
                </a:solidFill>
                <a:latin typeface="Open Sans"/>
                <a:cs typeface="Open Sans"/>
              </a:rPr>
              <a:t> </a:t>
            </a:r>
            <a:r>
              <a:rPr sz="1700" dirty="0">
                <a:solidFill>
                  <a:srgbClr val="57585B"/>
                </a:solidFill>
                <a:latin typeface="Open Sans"/>
                <a:cs typeface="Open Sans"/>
              </a:rPr>
              <a:t>an</a:t>
            </a:r>
            <a:r>
              <a:rPr sz="1700" spc="40" dirty="0">
                <a:solidFill>
                  <a:srgbClr val="57585B"/>
                </a:solidFill>
                <a:latin typeface="Open Sans"/>
                <a:cs typeface="Open Sans"/>
              </a:rPr>
              <a:t> </a:t>
            </a:r>
            <a:r>
              <a:rPr sz="1700" dirty="0">
                <a:solidFill>
                  <a:srgbClr val="57585B"/>
                </a:solidFill>
                <a:latin typeface="Open Sans"/>
                <a:cs typeface="Open Sans"/>
              </a:rPr>
              <a:t>intermediary</a:t>
            </a:r>
            <a:r>
              <a:rPr sz="1700" spc="35" dirty="0">
                <a:solidFill>
                  <a:srgbClr val="57585B"/>
                </a:solidFill>
                <a:latin typeface="Open Sans"/>
                <a:cs typeface="Open Sans"/>
              </a:rPr>
              <a:t> </a:t>
            </a:r>
            <a:r>
              <a:rPr sz="1700" dirty="0">
                <a:solidFill>
                  <a:srgbClr val="57585B"/>
                </a:solidFill>
                <a:latin typeface="Open Sans"/>
                <a:cs typeface="Open Sans"/>
              </a:rPr>
              <a:t>helps</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increase</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lang="en-US" sz="1700" spc="40" dirty="0">
                <a:solidFill>
                  <a:srgbClr val="57585B"/>
                </a:solidFill>
                <a:latin typeface="Open Sans"/>
                <a:cs typeface="Open Sans"/>
              </a:rPr>
              <a:t>network’s </a:t>
            </a:r>
            <a:r>
              <a:rPr sz="1700" dirty="0">
                <a:solidFill>
                  <a:srgbClr val="57585B"/>
                </a:solidFill>
                <a:latin typeface="Open Sans"/>
                <a:cs typeface="Open Sans"/>
              </a:rPr>
              <a:t>security</a:t>
            </a:r>
            <a:r>
              <a:rPr sz="1700" spc="35" dirty="0">
                <a:solidFill>
                  <a:srgbClr val="57585B"/>
                </a:solidFill>
                <a:latin typeface="Open Sans"/>
                <a:cs typeface="Open Sans"/>
              </a:rPr>
              <a:t> </a:t>
            </a:r>
            <a:r>
              <a:rPr sz="1700" spc="-25" dirty="0">
                <a:solidFill>
                  <a:srgbClr val="57585B"/>
                </a:solidFill>
                <a:latin typeface="Open Sans"/>
                <a:cs typeface="Open Sans"/>
              </a:rPr>
              <a:t>by </a:t>
            </a:r>
            <a:r>
              <a:rPr sz="1700" dirty="0">
                <a:solidFill>
                  <a:srgbClr val="57585B"/>
                </a:solidFill>
                <a:latin typeface="Open Sans"/>
                <a:cs typeface="Open Sans"/>
              </a:rPr>
              <a:t>adding</a:t>
            </a:r>
            <a:r>
              <a:rPr sz="1700" spc="50" dirty="0">
                <a:solidFill>
                  <a:srgbClr val="57585B"/>
                </a:solidFill>
                <a:latin typeface="Open Sans"/>
                <a:cs typeface="Open Sans"/>
              </a:rPr>
              <a:t> </a:t>
            </a:r>
            <a:r>
              <a:rPr sz="1700" dirty="0">
                <a:solidFill>
                  <a:srgbClr val="57585B"/>
                </a:solidFill>
                <a:latin typeface="Open Sans"/>
                <a:cs typeface="Open Sans"/>
              </a:rPr>
              <a:t>an</a:t>
            </a:r>
            <a:r>
              <a:rPr sz="1700" spc="50" dirty="0">
                <a:solidFill>
                  <a:srgbClr val="57585B"/>
                </a:solidFill>
                <a:latin typeface="Open Sans"/>
                <a:cs typeface="Open Sans"/>
              </a:rPr>
              <a:t> </a:t>
            </a:r>
            <a:r>
              <a:rPr sz="1700" dirty="0">
                <a:solidFill>
                  <a:srgbClr val="57585B"/>
                </a:solidFill>
                <a:latin typeface="Open Sans"/>
                <a:cs typeface="Open Sans"/>
              </a:rPr>
              <a:t>additional</a:t>
            </a:r>
            <a:r>
              <a:rPr sz="1700" spc="55" dirty="0">
                <a:solidFill>
                  <a:srgbClr val="57585B"/>
                </a:solidFill>
                <a:latin typeface="Open Sans"/>
                <a:cs typeface="Open Sans"/>
              </a:rPr>
              <a:t> </a:t>
            </a:r>
            <a:r>
              <a:rPr sz="1700" dirty="0">
                <a:solidFill>
                  <a:srgbClr val="57585B"/>
                </a:solidFill>
                <a:latin typeface="Open Sans"/>
                <a:cs typeface="Open Sans"/>
              </a:rPr>
              <a:t>layer</a:t>
            </a:r>
            <a:r>
              <a:rPr sz="1700" spc="50" dirty="0">
                <a:solidFill>
                  <a:srgbClr val="57585B"/>
                </a:solidFill>
                <a:latin typeface="Open Sans"/>
                <a:cs typeface="Open Sans"/>
              </a:rPr>
              <a:t> </a:t>
            </a:r>
            <a:r>
              <a:rPr sz="1700" dirty="0">
                <a:solidFill>
                  <a:srgbClr val="57585B"/>
                </a:solidFill>
                <a:latin typeface="Open Sans"/>
                <a:cs typeface="Open Sans"/>
              </a:rPr>
              <a:t>of</a:t>
            </a:r>
            <a:r>
              <a:rPr sz="1700" spc="55" dirty="0">
                <a:solidFill>
                  <a:srgbClr val="57585B"/>
                </a:solidFill>
                <a:latin typeface="Open Sans"/>
                <a:cs typeface="Open Sans"/>
              </a:rPr>
              <a:t> </a:t>
            </a:r>
            <a:r>
              <a:rPr sz="1700" dirty="0">
                <a:solidFill>
                  <a:srgbClr val="57585B"/>
                </a:solidFill>
                <a:latin typeface="Open Sans"/>
                <a:cs typeface="Open Sans"/>
              </a:rPr>
              <a:t>protection</a:t>
            </a:r>
            <a:r>
              <a:rPr sz="1700" spc="60" dirty="0">
                <a:solidFill>
                  <a:srgbClr val="57585B"/>
                </a:solidFill>
                <a:latin typeface="Open Sans"/>
                <a:cs typeface="Open Sans"/>
              </a:rPr>
              <a:t> </a:t>
            </a:r>
            <a:r>
              <a:rPr sz="1700" dirty="0">
                <a:solidFill>
                  <a:srgbClr val="57585B"/>
                </a:solidFill>
                <a:latin typeface="Open Sans"/>
                <a:cs typeface="Open Sans"/>
              </a:rPr>
              <a:t>between</a:t>
            </a:r>
            <a:r>
              <a:rPr sz="1700" spc="55" dirty="0">
                <a:solidFill>
                  <a:srgbClr val="57585B"/>
                </a:solidFill>
                <a:latin typeface="Open Sans"/>
                <a:cs typeface="Open Sans"/>
              </a:rPr>
              <a:t> </a:t>
            </a:r>
            <a:r>
              <a:rPr sz="1700" dirty="0">
                <a:solidFill>
                  <a:srgbClr val="57585B"/>
                </a:solidFill>
                <a:latin typeface="Open Sans"/>
                <a:cs typeface="Open Sans"/>
              </a:rPr>
              <a:t>Marcia</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Eve.</a:t>
            </a:r>
            <a:r>
              <a:rPr sz="1700" spc="55" dirty="0">
                <a:solidFill>
                  <a:srgbClr val="57585B"/>
                </a:solidFill>
                <a:latin typeface="Open Sans"/>
                <a:cs typeface="Open Sans"/>
              </a:rPr>
              <a:t> </a:t>
            </a:r>
            <a:r>
              <a:rPr sz="1700" dirty="0">
                <a:solidFill>
                  <a:srgbClr val="57585B"/>
                </a:solidFill>
                <a:latin typeface="Open Sans"/>
                <a:cs typeface="Open Sans"/>
              </a:rPr>
              <a:t>This</a:t>
            </a:r>
            <a:r>
              <a:rPr sz="1700" spc="60" dirty="0">
                <a:solidFill>
                  <a:srgbClr val="57585B"/>
                </a:solidFill>
                <a:latin typeface="Open Sans"/>
                <a:cs typeface="Open Sans"/>
              </a:rPr>
              <a:t> </a:t>
            </a:r>
            <a:r>
              <a:rPr sz="1700" spc="-25" dirty="0">
                <a:solidFill>
                  <a:srgbClr val="57585B"/>
                </a:solidFill>
                <a:latin typeface="Open Sans"/>
                <a:cs typeface="Open Sans"/>
              </a:rPr>
              <a:t>can </a:t>
            </a:r>
            <a:r>
              <a:rPr sz="1700" dirty="0">
                <a:solidFill>
                  <a:srgbClr val="57585B"/>
                </a:solidFill>
                <a:latin typeface="Open Sans"/>
                <a:cs typeface="Open Sans"/>
              </a:rPr>
              <a:t>increase</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lang="en-US" sz="1700" spc="50" dirty="0">
                <a:solidFill>
                  <a:srgbClr val="57585B"/>
                </a:solidFill>
                <a:latin typeface="Open Sans"/>
                <a:cs typeface="Open Sans"/>
              </a:rPr>
              <a:t>users’ </a:t>
            </a:r>
            <a:r>
              <a:rPr sz="1700" dirty="0">
                <a:solidFill>
                  <a:srgbClr val="57585B"/>
                </a:solidFill>
                <a:latin typeface="Open Sans"/>
                <a:cs typeface="Open Sans"/>
              </a:rPr>
              <a:t>confidence</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network,</a:t>
            </a:r>
            <a:r>
              <a:rPr sz="1700" spc="50" dirty="0">
                <a:solidFill>
                  <a:srgbClr val="57585B"/>
                </a:solidFill>
                <a:latin typeface="Open Sans"/>
                <a:cs typeface="Open Sans"/>
              </a:rPr>
              <a:t> </a:t>
            </a:r>
            <a:r>
              <a:rPr sz="1700" dirty="0">
                <a:solidFill>
                  <a:srgbClr val="57585B"/>
                </a:solidFill>
                <a:latin typeface="Open Sans"/>
                <a:cs typeface="Open Sans"/>
              </a:rPr>
              <a:t>making</a:t>
            </a:r>
            <a:r>
              <a:rPr sz="1700" spc="50"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more</a:t>
            </a:r>
            <a:r>
              <a:rPr sz="1700" spc="60" dirty="0">
                <a:solidFill>
                  <a:srgbClr val="57585B"/>
                </a:solidFill>
                <a:latin typeface="Open Sans"/>
                <a:cs typeface="Open Sans"/>
              </a:rPr>
              <a:t> </a:t>
            </a:r>
            <a:r>
              <a:rPr sz="1700" dirty="0">
                <a:solidFill>
                  <a:srgbClr val="57585B"/>
                </a:solidFill>
                <a:latin typeface="Open Sans"/>
                <a:cs typeface="Open Sans"/>
              </a:rPr>
              <a:t>attractive</a:t>
            </a:r>
            <a:r>
              <a:rPr sz="1700" spc="5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new</a:t>
            </a:r>
            <a:r>
              <a:rPr sz="1700" spc="35" dirty="0">
                <a:solidFill>
                  <a:srgbClr val="57585B"/>
                </a:solidFill>
                <a:latin typeface="Open Sans"/>
                <a:cs typeface="Open Sans"/>
              </a:rPr>
              <a:t> </a:t>
            </a:r>
            <a:r>
              <a:rPr sz="1700" dirty="0">
                <a:solidFill>
                  <a:srgbClr val="57585B"/>
                </a:solidFill>
                <a:latin typeface="Open Sans"/>
                <a:cs typeface="Open Sans"/>
              </a:rPr>
              <a:t>users</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dirty="0">
                <a:solidFill>
                  <a:srgbClr val="57585B"/>
                </a:solidFill>
                <a:latin typeface="Open Sans"/>
                <a:cs typeface="Open Sans"/>
              </a:rPr>
              <a:t>helping</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drive</a:t>
            </a:r>
            <a:r>
              <a:rPr sz="1700" spc="40" dirty="0">
                <a:solidFill>
                  <a:srgbClr val="57585B"/>
                </a:solidFill>
                <a:latin typeface="Open Sans"/>
                <a:cs typeface="Open Sans"/>
              </a:rPr>
              <a:t> </a:t>
            </a:r>
            <a:r>
              <a:rPr sz="1700" dirty="0">
                <a:solidFill>
                  <a:srgbClr val="57585B"/>
                </a:solidFill>
                <a:latin typeface="Open Sans"/>
                <a:cs typeface="Open Sans"/>
              </a:rPr>
              <a:t>growth.</a:t>
            </a:r>
            <a:r>
              <a:rPr sz="1700" spc="35" dirty="0">
                <a:solidFill>
                  <a:srgbClr val="57585B"/>
                </a:solidFill>
                <a:latin typeface="Open Sans"/>
                <a:cs typeface="Open Sans"/>
              </a:rPr>
              <a:t> </a:t>
            </a:r>
            <a:r>
              <a:rPr sz="1700" dirty="0">
                <a:solidFill>
                  <a:srgbClr val="57585B"/>
                </a:solidFill>
                <a:latin typeface="Open Sans"/>
                <a:cs typeface="Open Sans"/>
              </a:rPr>
              <a:t>Overall,</a:t>
            </a:r>
            <a:r>
              <a:rPr sz="1700" spc="40" dirty="0">
                <a:solidFill>
                  <a:srgbClr val="57585B"/>
                </a:solidFill>
                <a:latin typeface="Open Sans"/>
                <a:cs typeface="Open Sans"/>
              </a:rPr>
              <a:t> </a:t>
            </a:r>
            <a:r>
              <a:rPr sz="1700" dirty="0">
                <a:solidFill>
                  <a:srgbClr val="57585B"/>
                </a:solidFill>
                <a:latin typeface="Open Sans"/>
                <a:cs typeface="Open Sans"/>
              </a:rPr>
              <a:t>being</a:t>
            </a:r>
            <a:r>
              <a:rPr sz="1700" spc="40"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node</a:t>
            </a:r>
            <a:r>
              <a:rPr sz="1700" spc="45" dirty="0">
                <a:solidFill>
                  <a:srgbClr val="57585B"/>
                </a:solidFill>
                <a:latin typeface="Open Sans"/>
                <a:cs typeface="Open Sans"/>
              </a:rPr>
              <a:t> </a:t>
            </a:r>
            <a:r>
              <a:rPr sz="1700" dirty="0">
                <a:solidFill>
                  <a:srgbClr val="57585B"/>
                </a:solidFill>
                <a:latin typeface="Open Sans"/>
                <a:cs typeface="Open Sans"/>
              </a:rPr>
              <a:t>operator</a:t>
            </a:r>
            <a:r>
              <a:rPr sz="1700" spc="35" dirty="0">
                <a:solidFill>
                  <a:srgbClr val="57585B"/>
                </a:solidFill>
                <a:latin typeface="Open Sans"/>
                <a:cs typeface="Open Sans"/>
              </a:rPr>
              <a:t> </a:t>
            </a:r>
            <a:r>
              <a:rPr sz="1700" dirty="0">
                <a:solidFill>
                  <a:srgbClr val="57585B"/>
                </a:solidFill>
                <a:latin typeface="Open Sans"/>
                <a:cs typeface="Open Sans"/>
              </a:rPr>
              <a:t>in</a:t>
            </a:r>
            <a:r>
              <a:rPr sz="1700" spc="3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provide</a:t>
            </a:r>
            <a:r>
              <a:rPr sz="1700" spc="45" dirty="0">
                <a:solidFill>
                  <a:srgbClr val="57585B"/>
                </a:solidFill>
                <a:latin typeface="Open Sans"/>
                <a:cs typeface="Open Sans"/>
              </a:rPr>
              <a:t> </a:t>
            </a:r>
            <a:r>
              <a:rPr sz="1700" dirty="0">
                <a:solidFill>
                  <a:srgbClr val="57585B"/>
                </a:solidFill>
                <a:latin typeface="Open Sans"/>
                <a:cs typeface="Open Sans"/>
              </a:rPr>
              <a:t>Jeff</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steady</a:t>
            </a:r>
            <a:r>
              <a:rPr sz="1700" spc="45" dirty="0">
                <a:solidFill>
                  <a:srgbClr val="57585B"/>
                </a:solidFill>
                <a:latin typeface="Open Sans"/>
                <a:cs typeface="Open Sans"/>
              </a:rPr>
              <a:t> </a:t>
            </a:r>
            <a:r>
              <a:rPr sz="1700" dirty="0">
                <a:solidFill>
                  <a:srgbClr val="57585B"/>
                </a:solidFill>
                <a:latin typeface="Open Sans"/>
                <a:cs typeface="Open Sans"/>
              </a:rPr>
              <a:t>source</a:t>
            </a:r>
            <a:r>
              <a:rPr sz="1700" spc="5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income,</a:t>
            </a:r>
            <a:r>
              <a:rPr sz="1700" spc="45" dirty="0">
                <a:solidFill>
                  <a:srgbClr val="57585B"/>
                </a:solidFill>
                <a:latin typeface="Open Sans"/>
                <a:cs typeface="Open Sans"/>
              </a:rPr>
              <a:t> </a:t>
            </a:r>
            <a:r>
              <a:rPr sz="1700" dirty="0">
                <a:solidFill>
                  <a:srgbClr val="57585B"/>
                </a:solidFill>
                <a:latin typeface="Open Sans"/>
                <a:cs typeface="Open Sans"/>
              </a:rPr>
              <a:t>as</a:t>
            </a:r>
            <a:r>
              <a:rPr sz="1700" spc="50" dirty="0">
                <a:solidFill>
                  <a:srgbClr val="57585B"/>
                </a:solidFill>
                <a:latin typeface="Open Sans"/>
                <a:cs typeface="Open Sans"/>
              </a:rPr>
              <a:t> </a:t>
            </a:r>
            <a:r>
              <a:rPr sz="1700" dirty="0">
                <a:solidFill>
                  <a:srgbClr val="57585B"/>
                </a:solidFill>
                <a:latin typeface="Open Sans"/>
                <a:cs typeface="Open Sans"/>
              </a:rPr>
              <a:t>well</a:t>
            </a:r>
            <a:r>
              <a:rPr sz="1700" spc="50" dirty="0">
                <a:solidFill>
                  <a:srgbClr val="57585B"/>
                </a:solidFill>
                <a:latin typeface="Open Sans"/>
                <a:cs typeface="Open Sans"/>
              </a:rPr>
              <a:t> </a:t>
            </a:r>
            <a:r>
              <a:rPr sz="1700" spc="-25" dirty="0">
                <a:solidFill>
                  <a:srgbClr val="57585B"/>
                </a:solidFill>
                <a:latin typeface="Open Sans"/>
                <a:cs typeface="Open Sans"/>
              </a:rPr>
              <a:t>as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opportunity</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contribute</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lang="en-US" sz="1700" spc="50" dirty="0">
                <a:solidFill>
                  <a:srgbClr val="57585B"/>
                </a:solidFill>
                <a:latin typeface="Open Sans"/>
                <a:cs typeface="Open Sans"/>
              </a:rPr>
              <a:t>network’s </a:t>
            </a:r>
            <a:r>
              <a:rPr sz="1700" dirty="0">
                <a:solidFill>
                  <a:srgbClr val="57585B"/>
                </a:solidFill>
                <a:latin typeface="Open Sans"/>
                <a:cs typeface="Open Sans"/>
              </a:rPr>
              <a:t>growth</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development</a:t>
            </a:r>
            <a:r>
              <a:rPr sz="1700" spc="-10" dirty="0">
                <a:solidFill>
                  <a:srgbClr val="57585B"/>
                </a:solidFill>
                <a:latin typeface="Open Sans"/>
                <a:cs typeface="Open Sans"/>
              </a:rPr>
              <a:t>.</a:t>
            </a:r>
            <a:endParaRPr sz="1700" dirty="0">
              <a:latin typeface="Open Sans"/>
              <a:cs typeface="Open Sans"/>
            </a:endParaRPr>
          </a:p>
        </p:txBody>
      </p:sp>
      <p:pic>
        <p:nvPicPr>
          <p:cNvPr id="37" name="object 37"/>
          <p:cNvPicPr/>
          <p:nvPr/>
        </p:nvPicPr>
        <p:blipFill>
          <a:blip r:embed="rId8" cstate="print"/>
          <a:stretch>
            <a:fillRect/>
          </a:stretch>
        </p:blipFill>
        <p:spPr>
          <a:xfrm>
            <a:off x="10321013" y="5190302"/>
            <a:ext cx="466581" cy="467507"/>
          </a:xfrm>
          <a:prstGeom prst="rect">
            <a:avLst/>
          </a:prstGeom>
        </p:spPr>
      </p:pic>
      <p:sp>
        <p:nvSpPr>
          <p:cNvPr id="38" name="object 38"/>
          <p:cNvSpPr txBox="1"/>
          <p:nvPr/>
        </p:nvSpPr>
        <p:spPr>
          <a:xfrm>
            <a:off x="10455312" y="5223384"/>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2</a:t>
            </a:r>
            <a:endParaRPr sz="2350">
              <a:latin typeface="Open Sans"/>
              <a:cs typeface="Open Sans"/>
            </a:endParaRPr>
          </a:p>
        </p:txBody>
      </p:sp>
      <p:pic>
        <p:nvPicPr>
          <p:cNvPr id="39" name="object 39"/>
          <p:cNvPicPr/>
          <p:nvPr/>
        </p:nvPicPr>
        <p:blipFill>
          <a:blip r:embed="rId9" cstate="print"/>
          <a:stretch>
            <a:fillRect/>
          </a:stretch>
        </p:blipFill>
        <p:spPr>
          <a:xfrm>
            <a:off x="10321012" y="6807917"/>
            <a:ext cx="466582" cy="467501"/>
          </a:xfrm>
          <a:prstGeom prst="rect">
            <a:avLst/>
          </a:prstGeom>
        </p:spPr>
      </p:pic>
      <p:sp>
        <p:nvSpPr>
          <p:cNvPr id="40" name="object 40"/>
          <p:cNvSpPr txBox="1"/>
          <p:nvPr/>
        </p:nvSpPr>
        <p:spPr>
          <a:xfrm>
            <a:off x="10455312" y="6840994"/>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3</a:t>
            </a:r>
            <a:endParaRPr sz="2350">
              <a:latin typeface="Open Sans"/>
              <a:cs typeface="Open Sans"/>
            </a:endParaRPr>
          </a:p>
        </p:txBody>
      </p:sp>
      <p:pic>
        <p:nvPicPr>
          <p:cNvPr id="41" name="object 41"/>
          <p:cNvPicPr/>
          <p:nvPr/>
        </p:nvPicPr>
        <p:blipFill>
          <a:blip r:embed="rId10" cstate="print"/>
          <a:stretch>
            <a:fillRect/>
          </a:stretch>
        </p:blipFill>
        <p:spPr>
          <a:xfrm>
            <a:off x="10321012" y="8161667"/>
            <a:ext cx="466582" cy="467502"/>
          </a:xfrm>
          <a:prstGeom prst="rect">
            <a:avLst/>
          </a:prstGeom>
        </p:spPr>
      </p:pic>
      <p:sp>
        <p:nvSpPr>
          <p:cNvPr id="42" name="object 42"/>
          <p:cNvSpPr txBox="1"/>
          <p:nvPr/>
        </p:nvSpPr>
        <p:spPr>
          <a:xfrm>
            <a:off x="10455312" y="8194754"/>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4</a:t>
            </a:r>
            <a:endParaRPr sz="2350">
              <a:latin typeface="Open Sans"/>
              <a:cs typeface="Open Sans"/>
            </a:endParaRPr>
          </a:p>
        </p:txBody>
      </p:sp>
      <p:sp>
        <p:nvSpPr>
          <p:cNvPr id="43" name="object 43"/>
          <p:cNvSpPr txBox="1"/>
          <p:nvPr/>
        </p:nvSpPr>
        <p:spPr>
          <a:xfrm>
            <a:off x="10307429" y="2314192"/>
            <a:ext cx="8112759" cy="134493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By using</a:t>
            </a:r>
            <a:r>
              <a:rPr sz="1700" spc="-5" dirty="0">
                <a:solidFill>
                  <a:srgbClr val="57585B"/>
                </a:solidFill>
                <a:latin typeface="Open Sans"/>
                <a:cs typeface="Open Sans"/>
              </a:rPr>
              <a:t> </a:t>
            </a:r>
            <a:r>
              <a:rPr sz="1700" dirty="0">
                <a:solidFill>
                  <a:srgbClr val="57585B"/>
                </a:solidFill>
                <a:latin typeface="Open Sans"/>
                <a:cs typeface="Open Sans"/>
              </a:rPr>
              <a:t>Jeff as</a:t>
            </a:r>
            <a:r>
              <a:rPr sz="1700" spc="5" dirty="0">
                <a:solidFill>
                  <a:srgbClr val="57585B"/>
                </a:solidFill>
                <a:latin typeface="Open Sans"/>
                <a:cs typeface="Open Sans"/>
              </a:rPr>
              <a:t> </a:t>
            </a:r>
            <a:r>
              <a:rPr sz="1700" dirty="0">
                <a:solidFill>
                  <a:srgbClr val="57585B"/>
                </a:solidFill>
                <a:latin typeface="Open Sans"/>
                <a:cs typeface="Open Sans"/>
              </a:rPr>
              <a:t>an intermediary, Marcia</a:t>
            </a:r>
            <a:r>
              <a:rPr sz="1700" spc="-5" dirty="0">
                <a:solidFill>
                  <a:srgbClr val="57585B"/>
                </a:solidFill>
                <a:latin typeface="Open Sans"/>
                <a:cs typeface="Open Sans"/>
              </a:rPr>
              <a:t> </a:t>
            </a:r>
            <a:r>
              <a:rPr sz="1700" dirty="0">
                <a:solidFill>
                  <a:srgbClr val="57585B"/>
                </a:solidFill>
                <a:latin typeface="Open Sans"/>
                <a:cs typeface="Open Sans"/>
              </a:rPr>
              <a:t>and</a:t>
            </a:r>
            <a:r>
              <a:rPr sz="1700" spc="5" dirty="0">
                <a:solidFill>
                  <a:srgbClr val="57585B"/>
                </a:solidFill>
                <a:latin typeface="Open Sans"/>
                <a:cs typeface="Open Sans"/>
              </a:rPr>
              <a:t> </a:t>
            </a:r>
            <a:r>
              <a:rPr sz="1700" dirty="0">
                <a:solidFill>
                  <a:srgbClr val="57585B"/>
                </a:solidFill>
                <a:latin typeface="Open Sans"/>
                <a:cs typeface="Open Sans"/>
              </a:rPr>
              <a:t>Eve can complete the </a:t>
            </a:r>
            <a:r>
              <a:rPr sz="1700" spc="-10" dirty="0">
                <a:solidFill>
                  <a:srgbClr val="57585B"/>
                </a:solidFill>
                <a:latin typeface="Open Sans"/>
                <a:cs typeface="Open Sans"/>
              </a:rPr>
              <a:t>transaction </a:t>
            </a:r>
            <a:r>
              <a:rPr sz="1700" dirty="0">
                <a:solidFill>
                  <a:srgbClr val="57585B"/>
                </a:solidFill>
                <a:latin typeface="Open Sans"/>
                <a:cs typeface="Open Sans"/>
              </a:rPr>
              <a:t>without the</a:t>
            </a:r>
            <a:r>
              <a:rPr sz="1700" spc="-5" dirty="0">
                <a:solidFill>
                  <a:srgbClr val="57585B"/>
                </a:solidFill>
                <a:latin typeface="Open Sans"/>
                <a:cs typeface="Open Sans"/>
              </a:rPr>
              <a:t> </a:t>
            </a:r>
            <a:r>
              <a:rPr sz="1700" dirty="0">
                <a:solidFill>
                  <a:srgbClr val="57585B"/>
                </a:solidFill>
                <a:latin typeface="Open Sans"/>
                <a:cs typeface="Open Sans"/>
              </a:rPr>
              <a:t>need for</a:t>
            </a:r>
            <a:r>
              <a:rPr sz="1700" spc="-5" dirty="0">
                <a:solidFill>
                  <a:srgbClr val="57585B"/>
                </a:solidFill>
                <a:latin typeface="Open Sans"/>
                <a:cs typeface="Open Sans"/>
              </a:rPr>
              <a:t> </a:t>
            </a:r>
            <a:r>
              <a:rPr sz="1700" dirty="0">
                <a:solidFill>
                  <a:srgbClr val="57585B"/>
                </a:solidFill>
                <a:latin typeface="Open Sans"/>
                <a:cs typeface="Open Sans"/>
              </a:rPr>
              <a:t>a bank or other centralized institution, which can make </a:t>
            </a:r>
            <a:r>
              <a:rPr sz="1700" spc="-25" dirty="0">
                <a:solidFill>
                  <a:srgbClr val="57585B"/>
                </a:solidFill>
                <a:latin typeface="Open Sans"/>
                <a:cs typeface="Open Sans"/>
              </a:rPr>
              <a:t>the </a:t>
            </a:r>
            <a:r>
              <a:rPr sz="1700" dirty="0">
                <a:solidFill>
                  <a:srgbClr val="57585B"/>
                </a:solidFill>
                <a:latin typeface="Open Sans"/>
                <a:cs typeface="Open Sans"/>
              </a:rPr>
              <a:t>transaction faster, cheaper, and</a:t>
            </a:r>
            <a:r>
              <a:rPr sz="1700" spc="5" dirty="0">
                <a:solidFill>
                  <a:srgbClr val="57585B"/>
                </a:solidFill>
                <a:latin typeface="Open Sans"/>
                <a:cs typeface="Open Sans"/>
              </a:rPr>
              <a:t> </a:t>
            </a:r>
            <a:r>
              <a:rPr sz="1700" dirty="0">
                <a:solidFill>
                  <a:srgbClr val="57585B"/>
                </a:solidFill>
                <a:latin typeface="Open Sans"/>
                <a:cs typeface="Open Sans"/>
              </a:rPr>
              <a:t>more secure. Jeff</a:t>
            </a:r>
            <a:r>
              <a:rPr sz="1700" spc="5" dirty="0">
                <a:solidFill>
                  <a:srgbClr val="57585B"/>
                </a:solidFill>
                <a:latin typeface="Open Sans"/>
                <a:cs typeface="Open Sans"/>
              </a:rPr>
              <a:t> </a:t>
            </a:r>
            <a:r>
              <a:rPr sz="1700" dirty="0">
                <a:solidFill>
                  <a:srgbClr val="57585B"/>
                </a:solidFill>
                <a:latin typeface="Open Sans"/>
                <a:cs typeface="Open Sans"/>
              </a:rPr>
              <a:t>is</a:t>
            </a:r>
            <a:r>
              <a:rPr sz="1700" spc="-5" dirty="0">
                <a:solidFill>
                  <a:srgbClr val="57585B"/>
                </a:solidFill>
                <a:latin typeface="Open Sans"/>
                <a:cs typeface="Open Sans"/>
              </a:rPr>
              <a:t> </a:t>
            </a:r>
            <a:r>
              <a:rPr sz="1700" dirty="0">
                <a:solidFill>
                  <a:srgbClr val="57585B"/>
                </a:solidFill>
                <a:latin typeface="Open Sans"/>
                <a:cs typeface="Open Sans"/>
              </a:rPr>
              <a:t>a key</a:t>
            </a:r>
            <a:r>
              <a:rPr sz="1700" spc="5" dirty="0">
                <a:solidFill>
                  <a:srgbClr val="57585B"/>
                </a:solidFill>
                <a:latin typeface="Open Sans"/>
                <a:cs typeface="Open Sans"/>
              </a:rPr>
              <a:t> </a:t>
            </a:r>
            <a:r>
              <a:rPr sz="1700" dirty="0">
                <a:solidFill>
                  <a:srgbClr val="57585B"/>
                </a:solidFill>
                <a:latin typeface="Open Sans"/>
                <a:cs typeface="Open Sans"/>
              </a:rPr>
              <a:t>element in</a:t>
            </a:r>
            <a:r>
              <a:rPr sz="1700" spc="-5" dirty="0">
                <a:solidFill>
                  <a:srgbClr val="57585B"/>
                </a:solidFill>
                <a:latin typeface="Open Sans"/>
                <a:cs typeface="Open Sans"/>
              </a:rPr>
              <a:t> </a:t>
            </a:r>
            <a:r>
              <a:rPr sz="1700" spc="-20" dirty="0">
                <a:solidFill>
                  <a:srgbClr val="57585B"/>
                </a:solidFill>
                <a:latin typeface="Open Sans"/>
                <a:cs typeface="Open Sans"/>
              </a:rPr>
              <a:t>this</a:t>
            </a:r>
            <a:endParaRPr sz="1700">
              <a:latin typeface="Open Sans"/>
              <a:cs typeface="Open Sans"/>
            </a:endParaRPr>
          </a:p>
          <a:p>
            <a:pPr marL="12700" marR="323215">
              <a:lnSpc>
                <a:spcPct val="101800"/>
              </a:lnSpc>
            </a:pPr>
            <a:r>
              <a:rPr sz="1700" spc="-10" dirty="0">
                <a:solidFill>
                  <a:srgbClr val="57585B"/>
                </a:solidFill>
                <a:latin typeface="Open Sans"/>
                <a:cs typeface="Open Sans"/>
              </a:rPr>
              <a:t>peer-to-</a:t>
            </a:r>
            <a:r>
              <a:rPr sz="1700" dirty="0">
                <a:solidFill>
                  <a:srgbClr val="57585B"/>
                </a:solidFill>
                <a:latin typeface="Open Sans"/>
                <a:cs typeface="Open Sans"/>
              </a:rPr>
              <a:t>peer</a:t>
            </a:r>
            <a:r>
              <a:rPr sz="1700" spc="10" dirty="0">
                <a:solidFill>
                  <a:srgbClr val="57585B"/>
                </a:solidFill>
                <a:latin typeface="Open Sans"/>
                <a:cs typeface="Open Sans"/>
              </a:rPr>
              <a:t> </a:t>
            </a:r>
            <a:r>
              <a:rPr sz="1700" dirty="0">
                <a:solidFill>
                  <a:srgbClr val="57585B"/>
                </a:solidFill>
                <a:latin typeface="Open Sans"/>
                <a:cs typeface="Open Sans"/>
              </a:rPr>
              <a:t>transaction</a:t>
            </a:r>
            <a:r>
              <a:rPr sz="1700" spc="15" dirty="0">
                <a:solidFill>
                  <a:srgbClr val="57585B"/>
                </a:solidFill>
                <a:latin typeface="Open Sans"/>
                <a:cs typeface="Open Sans"/>
              </a:rPr>
              <a:t> </a:t>
            </a:r>
            <a:r>
              <a:rPr sz="1700" dirty="0">
                <a:solidFill>
                  <a:srgbClr val="57585B"/>
                </a:solidFill>
                <a:latin typeface="Open Sans"/>
                <a:cs typeface="Open Sans"/>
              </a:rPr>
              <a:t>process.</a:t>
            </a:r>
            <a:r>
              <a:rPr sz="1700" spc="15" dirty="0">
                <a:solidFill>
                  <a:srgbClr val="57585B"/>
                </a:solidFill>
                <a:latin typeface="Open Sans"/>
                <a:cs typeface="Open Sans"/>
              </a:rPr>
              <a:t> </a:t>
            </a:r>
            <a:r>
              <a:rPr sz="1700" dirty="0">
                <a:solidFill>
                  <a:srgbClr val="57585B"/>
                </a:solidFill>
                <a:latin typeface="Open Sans"/>
                <a:cs typeface="Open Sans"/>
              </a:rPr>
              <a:t>As</a:t>
            </a:r>
            <a:r>
              <a:rPr sz="1700" spc="30"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node</a:t>
            </a:r>
            <a:r>
              <a:rPr sz="1700" spc="35" dirty="0">
                <a:solidFill>
                  <a:srgbClr val="57585B"/>
                </a:solidFill>
                <a:latin typeface="Open Sans"/>
                <a:cs typeface="Open Sans"/>
              </a:rPr>
              <a:t> </a:t>
            </a:r>
            <a:r>
              <a:rPr sz="1700" dirty="0">
                <a:solidFill>
                  <a:srgbClr val="57585B"/>
                </a:solidFill>
                <a:latin typeface="Open Sans"/>
                <a:cs typeface="Open Sans"/>
              </a:rPr>
              <a:t>operator</a:t>
            </a:r>
            <a:r>
              <a:rPr sz="1700" spc="25" dirty="0">
                <a:solidFill>
                  <a:srgbClr val="57585B"/>
                </a:solidFill>
                <a:latin typeface="Open Sans"/>
                <a:cs typeface="Open Sans"/>
              </a:rPr>
              <a:t> </a:t>
            </a:r>
            <a:r>
              <a:rPr sz="1700" dirty="0">
                <a:solidFill>
                  <a:srgbClr val="57585B"/>
                </a:solidFill>
                <a:latin typeface="Open Sans"/>
                <a:cs typeface="Open Sans"/>
              </a:rPr>
              <a:t>in</a:t>
            </a:r>
            <a:r>
              <a:rPr sz="1700" spc="30"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Lightning</a:t>
            </a:r>
            <a:r>
              <a:rPr sz="1700" spc="30" dirty="0">
                <a:solidFill>
                  <a:srgbClr val="57585B"/>
                </a:solidFill>
                <a:latin typeface="Open Sans"/>
                <a:cs typeface="Open Sans"/>
              </a:rPr>
              <a:t> </a:t>
            </a:r>
            <a:r>
              <a:rPr sz="1700" spc="-10" dirty="0">
                <a:solidFill>
                  <a:srgbClr val="57585B"/>
                </a:solidFill>
                <a:latin typeface="Open Sans"/>
                <a:cs typeface="Open Sans"/>
              </a:rPr>
              <a:t>Network </a:t>
            </a:r>
            <a:r>
              <a:rPr sz="1700" dirty="0">
                <a:solidFill>
                  <a:srgbClr val="57585B"/>
                </a:solidFill>
                <a:latin typeface="Open Sans"/>
                <a:cs typeface="Open Sans"/>
              </a:rPr>
              <a:t>transaction,</a:t>
            </a:r>
            <a:r>
              <a:rPr sz="1700" spc="55" dirty="0">
                <a:solidFill>
                  <a:srgbClr val="57585B"/>
                </a:solidFill>
                <a:latin typeface="Open Sans"/>
                <a:cs typeface="Open Sans"/>
              </a:rPr>
              <a:t> </a:t>
            </a:r>
            <a:r>
              <a:rPr sz="1700" dirty="0">
                <a:solidFill>
                  <a:srgbClr val="57585B"/>
                </a:solidFill>
                <a:latin typeface="Open Sans"/>
                <a:cs typeface="Open Sans"/>
              </a:rPr>
              <a:t>Jeff</a:t>
            </a:r>
            <a:r>
              <a:rPr sz="1700" spc="55" dirty="0">
                <a:solidFill>
                  <a:srgbClr val="57585B"/>
                </a:solidFill>
                <a:latin typeface="Open Sans"/>
                <a:cs typeface="Open Sans"/>
              </a:rPr>
              <a:t> </a:t>
            </a:r>
            <a:r>
              <a:rPr sz="1700" dirty="0">
                <a:solidFill>
                  <a:srgbClr val="57585B"/>
                </a:solidFill>
                <a:latin typeface="Open Sans"/>
                <a:cs typeface="Open Sans"/>
              </a:rPr>
              <a:t>benefits</a:t>
            </a:r>
            <a:r>
              <a:rPr sz="1700" spc="55" dirty="0">
                <a:solidFill>
                  <a:srgbClr val="57585B"/>
                </a:solidFill>
                <a:latin typeface="Open Sans"/>
                <a:cs typeface="Open Sans"/>
              </a:rPr>
              <a:t> </a:t>
            </a:r>
            <a:r>
              <a:rPr sz="1700" dirty="0">
                <a:solidFill>
                  <a:srgbClr val="57585B"/>
                </a:solidFill>
                <a:latin typeface="Open Sans"/>
                <a:cs typeface="Open Sans"/>
              </a:rPr>
              <a:t>in</a:t>
            </a:r>
            <a:r>
              <a:rPr sz="1700" spc="50" dirty="0">
                <a:solidFill>
                  <a:srgbClr val="57585B"/>
                </a:solidFill>
                <a:latin typeface="Open Sans"/>
                <a:cs typeface="Open Sans"/>
              </a:rPr>
              <a:t> </a:t>
            </a:r>
            <a:r>
              <a:rPr sz="1700" dirty="0">
                <a:solidFill>
                  <a:srgbClr val="57585B"/>
                </a:solidFill>
                <a:latin typeface="Open Sans"/>
                <a:cs typeface="Open Sans"/>
              </a:rPr>
              <a:t>several</a:t>
            </a:r>
            <a:r>
              <a:rPr sz="1700" spc="50" dirty="0">
                <a:solidFill>
                  <a:srgbClr val="57585B"/>
                </a:solidFill>
                <a:latin typeface="Open Sans"/>
                <a:cs typeface="Open Sans"/>
              </a:rPr>
              <a:t> </a:t>
            </a:r>
            <a:r>
              <a:rPr sz="1700" spc="-10" dirty="0">
                <a:solidFill>
                  <a:srgbClr val="57585B"/>
                </a:solidFill>
                <a:latin typeface="Open Sans"/>
                <a:cs typeface="Open Sans"/>
              </a:rPr>
              <a:t>ways:</a:t>
            </a:r>
            <a:endParaRPr sz="1700">
              <a:latin typeface="Open Sans"/>
              <a:cs typeface="Open Sans"/>
            </a:endParaRPr>
          </a:p>
        </p:txBody>
      </p:sp>
      <p:sp>
        <p:nvSpPr>
          <p:cNvPr id="44" name="object 44"/>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45" name="object 45"/>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46" name="object 46"/>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47" name="object 47"/>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2129" y="56961"/>
              <a:ext cx="14281449"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68" y="593896"/>
            <a:ext cx="1273727" cy="678793"/>
          </a:xfrm>
          <a:prstGeom prst="rect">
            <a:avLst/>
          </a:prstGeom>
        </p:spPr>
      </p:pic>
      <p:sp>
        <p:nvSpPr>
          <p:cNvPr id="9" name="object 9"/>
          <p:cNvSpPr txBox="1"/>
          <p:nvPr/>
        </p:nvSpPr>
        <p:spPr>
          <a:xfrm>
            <a:off x="1119474" y="2412711"/>
            <a:ext cx="8606790" cy="817244"/>
          </a:xfrm>
          <a:prstGeom prst="rect">
            <a:avLst/>
          </a:prstGeom>
        </p:spPr>
        <p:txBody>
          <a:bodyPr vert="horz" wrap="square" lIns="0" tIns="12065" rIns="0" bIns="0" rtlCol="0">
            <a:spAutoFit/>
          </a:bodyPr>
          <a:lstStyle/>
          <a:p>
            <a:pPr marL="12700" marR="5080" algn="just">
              <a:lnSpc>
                <a:spcPct val="101800"/>
              </a:lnSpc>
              <a:spcBef>
                <a:spcPts val="95"/>
              </a:spcBef>
            </a:pP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summary,</a:t>
            </a:r>
            <a:r>
              <a:rPr sz="1700" spc="45" dirty="0">
                <a:solidFill>
                  <a:srgbClr val="57585B"/>
                </a:solidFill>
                <a:latin typeface="Open Sans"/>
                <a:cs typeface="Open Sans"/>
              </a:rPr>
              <a:t> </a:t>
            </a:r>
            <a:r>
              <a:rPr sz="1700" b="1" dirty="0">
                <a:solidFill>
                  <a:srgbClr val="57585B"/>
                </a:solidFill>
                <a:latin typeface="Open Sans"/>
                <a:cs typeface="Open Sans"/>
              </a:rPr>
              <a:t>on-chain</a:t>
            </a:r>
            <a:r>
              <a:rPr sz="1700" b="1" spc="50" dirty="0">
                <a:solidFill>
                  <a:srgbClr val="57585B"/>
                </a:solidFill>
                <a:latin typeface="Open Sans"/>
                <a:cs typeface="Open Sans"/>
              </a:rPr>
              <a:t> </a:t>
            </a:r>
            <a:r>
              <a:rPr sz="1700" b="1" dirty="0">
                <a:solidFill>
                  <a:srgbClr val="57585B"/>
                </a:solidFill>
                <a:latin typeface="Open Sans"/>
                <a:cs typeface="Open Sans"/>
              </a:rPr>
              <a:t>transactions</a:t>
            </a:r>
            <a:r>
              <a:rPr sz="1700" b="1" spc="45" dirty="0">
                <a:solidFill>
                  <a:srgbClr val="57585B"/>
                </a:solidFill>
                <a:latin typeface="Open Sans"/>
                <a:cs typeface="Open Sans"/>
              </a:rPr>
              <a:t> </a:t>
            </a:r>
            <a:r>
              <a:rPr sz="1700" b="1" dirty="0">
                <a:solidFill>
                  <a:srgbClr val="57585B"/>
                </a:solidFill>
                <a:latin typeface="Open Sans"/>
                <a:cs typeface="Open Sans"/>
              </a:rPr>
              <a:t>are</a:t>
            </a:r>
            <a:r>
              <a:rPr sz="1700" b="1" spc="50" dirty="0">
                <a:solidFill>
                  <a:srgbClr val="57585B"/>
                </a:solidFill>
                <a:latin typeface="Open Sans"/>
                <a:cs typeface="Open Sans"/>
              </a:rPr>
              <a:t> </a:t>
            </a:r>
            <a:r>
              <a:rPr sz="1700" b="1" dirty="0">
                <a:solidFill>
                  <a:srgbClr val="57585B"/>
                </a:solidFill>
                <a:latin typeface="Open Sans"/>
                <a:cs typeface="Open Sans"/>
              </a:rPr>
              <a:t>slower</a:t>
            </a:r>
            <a:r>
              <a:rPr sz="1700" b="1" spc="45" dirty="0">
                <a:solidFill>
                  <a:srgbClr val="57585B"/>
                </a:solidFill>
                <a:latin typeface="Open Sans"/>
                <a:cs typeface="Open Sans"/>
              </a:rPr>
              <a:t> </a:t>
            </a:r>
            <a:r>
              <a:rPr sz="1700" b="1" dirty="0">
                <a:solidFill>
                  <a:srgbClr val="57585B"/>
                </a:solidFill>
                <a:latin typeface="Open Sans"/>
                <a:cs typeface="Open Sans"/>
              </a:rPr>
              <a:t>but</a:t>
            </a:r>
            <a:r>
              <a:rPr sz="1700" b="1" spc="45" dirty="0">
                <a:solidFill>
                  <a:srgbClr val="57585B"/>
                </a:solidFill>
                <a:latin typeface="Open Sans"/>
                <a:cs typeface="Open Sans"/>
              </a:rPr>
              <a:t> </a:t>
            </a:r>
            <a:r>
              <a:rPr sz="1700" b="1" dirty="0">
                <a:solidFill>
                  <a:srgbClr val="57585B"/>
                </a:solidFill>
                <a:latin typeface="Open Sans"/>
                <a:cs typeface="Open Sans"/>
              </a:rPr>
              <a:t>more</a:t>
            </a:r>
            <a:r>
              <a:rPr sz="1700" b="1" spc="50" dirty="0">
                <a:solidFill>
                  <a:srgbClr val="57585B"/>
                </a:solidFill>
                <a:latin typeface="Open Sans"/>
                <a:cs typeface="Open Sans"/>
              </a:rPr>
              <a:t> </a:t>
            </a:r>
            <a:r>
              <a:rPr sz="1700" b="1" dirty="0">
                <a:solidFill>
                  <a:srgbClr val="57585B"/>
                </a:solidFill>
                <a:latin typeface="Open Sans"/>
                <a:cs typeface="Open Sans"/>
              </a:rPr>
              <a:t>secure,</a:t>
            </a:r>
            <a:r>
              <a:rPr sz="1700" b="1" spc="45" dirty="0">
                <a:solidFill>
                  <a:srgbClr val="57585B"/>
                </a:solidFill>
                <a:latin typeface="Open Sans"/>
                <a:cs typeface="Open Sans"/>
              </a:rPr>
              <a:t> </a:t>
            </a:r>
            <a:r>
              <a:rPr sz="1700" b="1" dirty="0">
                <a:solidFill>
                  <a:srgbClr val="57585B"/>
                </a:solidFill>
                <a:latin typeface="Open Sans"/>
                <a:cs typeface="Open Sans"/>
              </a:rPr>
              <a:t>while</a:t>
            </a:r>
            <a:r>
              <a:rPr sz="1700" b="1" spc="50" dirty="0">
                <a:solidFill>
                  <a:srgbClr val="57585B"/>
                </a:solidFill>
                <a:latin typeface="Open Sans"/>
                <a:cs typeface="Open Sans"/>
              </a:rPr>
              <a:t> </a:t>
            </a:r>
            <a:r>
              <a:rPr sz="1700" b="1" dirty="0">
                <a:solidFill>
                  <a:srgbClr val="57585B"/>
                </a:solidFill>
                <a:latin typeface="Open Sans"/>
                <a:cs typeface="Open Sans"/>
              </a:rPr>
              <a:t>off-</a:t>
            </a:r>
            <a:r>
              <a:rPr sz="1700" b="1" spc="-10" dirty="0">
                <a:solidFill>
                  <a:srgbClr val="57585B"/>
                </a:solidFill>
                <a:latin typeface="Open Sans"/>
                <a:cs typeface="Open Sans"/>
              </a:rPr>
              <a:t>chain </a:t>
            </a:r>
            <a:r>
              <a:rPr sz="1700" b="1" dirty="0">
                <a:solidFill>
                  <a:srgbClr val="57585B"/>
                </a:solidFill>
                <a:latin typeface="Open Sans"/>
                <a:cs typeface="Open Sans"/>
              </a:rPr>
              <a:t>(Lightning</a:t>
            </a:r>
            <a:r>
              <a:rPr sz="1700" b="1" spc="50" dirty="0">
                <a:solidFill>
                  <a:srgbClr val="57585B"/>
                </a:solidFill>
                <a:latin typeface="Open Sans"/>
                <a:cs typeface="Open Sans"/>
              </a:rPr>
              <a:t> </a:t>
            </a:r>
            <a:r>
              <a:rPr sz="1700" b="1" dirty="0">
                <a:solidFill>
                  <a:srgbClr val="57585B"/>
                </a:solidFill>
                <a:latin typeface="Open Sans"/>
                <a:cs typeface="Open Sans"/>
              </a:rPr>
              <a:t>Network)</a:t>
            </a:r>
            <a:r>
              <a:rPr sz="1700" b="1" spc="50" dirty="0">
                <a:solidFill>
                  <a:srgbClr val="57585B"/>
                </a:solidFill>
                <a:latin typeface="Open Sans"/>
                <a:cs typeface="Open Sans"/>
              </a:rPr>
              <a:t> </a:t>
            </a:r>
            <a:r>
              <a:rPr lang="en-US" sz="1700" b="1" spc="50" dirty="0">
                <a:solidFill>
                  <a:srgbClr val="57585B"/>
                </a:solidFill>
                <a:latin typeface="Open Sans"/>
                <a:cs typeface="Open Sans"/>
              </a:rPr>
              <a:t>ones </a:t>
            </a:r>
            <a:r>
              <a:rPr sz="1700" b="1" dirty="0">
                <a:solidFill>
                  <a:srgbClr val="57585B"/>
                </a:solidFill>
                <a:latin typeface="Open Sans"/>
                <a:cs typeface="Open Sans"/>
              </a:rPr>
              <a:t>are</a:t>
            </a:r>
            <a:r>
              <a:rPr sz="1700" b="1" spc="50" dirty="0">
                <a:solidFill>
                  <a:srgbClr val="57585B"/>
                </a:solidFill>
                <a:latin typeface="Open Sans"/>
                <a:cs typeface="Open Sans"/>
              </a:rPr>
              <a:t> </a:t>
            </a:r>
            <a:r>
              <a:rPr sz="1700" b="1" dirty="0">
                <a:solidFill>
                  <a:srgbClr val="57585B"/>
                </a:solidFill>
                <a:latin typeface="Open Sans"/>
                <a:cs typeface="Open Sans"/>
              </a:rPr>
              <a:t>faster</a:t>
            </a:r>
            <a:r>
              <a:rPr sz="1700" b="1" spc="50" dirty="0">
                <a:solidFill>
                  <a:srgbClr val="57585B"/>
                </a:solidFill>
                <a:latin typeface="Open Sans"/>
                <a:cs typeface="Open Sans"/>
              </a:rPr>
              <a:t> </a:t>
            </a:r>
            <a:r>
              <a:rPr sz="1700" b="1" dirty="0">
                <a:solidFill>
                  <a:srgbClr val="57585B"/>
                </a:solidFill>
                <a:latin typeface="Open Sans"/>
                <a:cs typeface="Open Sans"/>
              </a:rPr>
              <a:t>but</a:t>
            </a:r>
            <a:r>
              <a:rPr sz="1700" b="1" spc="50" dirty="0">
                <a:solidFill>
                  <a:srgbClr val="57585B"/>
                </a:solidFill>
                <a:latin typeface="Open Sans"/>
                <a:cs typeface="Open Sans"/>
              </a:rPr>
              <a:t> </a:t>
            </a:r>
            <a:r>
              <a:rPr sz="1700" b="1" dirty="0">
                <a:solidFill>
                  <a:srgbClr val="57585B"/>
                </a:solidFill>
                <a:latin typeface="Open Sans"/>
                <a:cs typeface="Open Sans"/>
              </a:rPr>
              <a:t>less</a:t>
            </a:r>
            <a:r>
              <a:rPr sz="1700" b="1" spc="50" dirty="0">
                <a:solidFill>
                  <a:srgbClr val="57585B"/>
                </a:solidFill>
                <a:latin typeface="Open Sans"/>
                <a:cs typeface="Open Sans"/>
              </a:rPr>
              <a:t> </a:t>
            </a:r>
            <a:r>
              <a:rPr sz="1700" b="1" dirty="0">
                <a:solidFill>
                  <a:srgbClr val="57585B"/>
                </a:solidFill>
                <a:latin typeface="Open Sans"/>
                <a:cs typeface="Open Sans"/>
              </a:rPr>
              <a:t>secure.</a:t>
            </a:r>
            <a:r>
              <a:rPr sz="1700" b="1" spc="55" dirty="0">
                <a:solidFill>
                  <a:srgbClr val="57585B"/>
                </a:solidFill>
                <a:latin typeface="Open Sans"/>
                <a:cs typeface="Open Sans"/>
              </a:rPr>
              <a:t> </a:t>
            </a:r>
            <a:r>
              <a:rPr sz="1700" dirty="0">
                <a:solidFill>
                  <a:srgbClr val="57585B"/>
                </a:solidFill>
                <a:latin typeface="Open Sans"/>
                <a:cs typeface="Open Sans"/>
              </a:rPr>
              <a:t>You</a:t>
            </a:r>
            <a:r>
              <a:rPr sz="1700" spc="50" dirty="0">
                <a:solidFill>
                  <a:srgbClr val="57585B"/>
                </a:solidFill>
                <a:latin typeface="Open Sans"/>
                <a:cs typeface="Open Sans"/>
              </a:rPr>
              <a:t> </a:t>
            </a:r>
            <a:r>
              <a:rPr sz="1700" dirty="0">
                <a:solidFill>
                  <a:srgbClr val="57585B"/>
                </a:solidFill>
                <a:latin typeface="Open Sans"/>
                <a:cs typeface="Open Sans"/>
              </a:rPr>
              <a:t>should</a:t>
            </a:r>
            <a:r>
              <a:rPr sz="1700" spc="55" dirty="0">
                <a:solidFill>
                  <a:srgbClr val="57585B"/>
                </a:solidFill>
                <a:latin typeface="Open Sans"/>
                <a:cs typeface="Open Sans"/>
              </a:rPr>
              <a:t> </a:t>
            </a:r>
            <a:r>
              <a:rPr sz="1700" dirty="0">
                <a:solidFill>
                  <a:srgbClr val="57585B"/>
                </a:solidFill>
                <a:latin typeface="Open Sans"/>
                <a:cs typeface="Open Sans"/>
              </a:rPr>
              <a:t>consider</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trade-</a:t>
            </a:r>
            <a:r>
              <a:rPr sz="1700" spc="-25" dirty="0">
                <a:solidFill>
                  <a:srgbClr val="57585B"/>
                </a:solidFill>
                <a:latin typeface="Open Sans"/>
                <a:cs typeface="Open Sans"/>
              </a:rPr>
              <a:t>off </a:t>
            </a:r>
            <a:r>
              <a:rPr sz="1700" dirty="0">
                <a:solidFill>
                  <a:srgbClr val="57585B"/>
                </a:solidFill>
                <a:latin typeface="Open Sans"/>
                <a:cs typeface="Open Sans"/>
              </a:rPr>
              <a:t>between</a:t>
            </a:r>
            <a:r>
              <a:rPr sz="1700" spc="50" dirty="0">
                <a:solidFill>
                  <a:srgbClr val="57585B"/>
                </a:solidFill>
                <a:latin typeface="Open Sans"/>
                <a:cs typeface="Open Sans"/>
              </a:rPr>
              <a:t> </a:t>
            </a:r>
            <a:r>
              <a:rPr sz="1700" dirty="0">
                <a:solidFill>
                  <a:srgbClr val="57585B"/>
                </a:solidFill>
                <a:latin typeface="Open Sans"/>
                <a:cs typeface="Open Sans"/>
              </a:rPr>
              <a:t>security</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speed</a:t>
            </a:r>
            <a:r>
              <a:rPr sz="1700" spc="50" dirty="0">
                <a:solidFill>
                  <a:srgbClr val="57585B"/>
                </a:solidFill>
                <a:latin typeface="Open Sans"/>
                <a:cs typeface="Open Sans"/>
              </a:rPr>
              <a:t> </a:t>
            </a:r>
            <a:r>
              <a:rPr sz="1700" dirty="0">
                <a:solidFill>
                  <a:srgbClr val="57585B"/>
                </a:solidFill>
                <a:latin typeface="Open Sans"/>
                <a:cs typeface="Open Sans"/>
              </a:rPr>
              <a:t>depending</a:t>
            </a:r>
            <a:r>
              <a:rPr sz="1700" spc="60" dirty="0">
                <a:solidFill>
                  <a:srgbClr val="57585B"/>
                </a:solidFill>
                <a:latin typeface="Open Sans"/>
                <a:cs typeface="Open Sans"/>
              </a:rPr>
              <a:t> </a:t>
            </a:r>
            <a:r>
              <a:rPr sz="1700" dirty="0">
                <a:solidFill>
                  <a:srgbClr val="57585B"/>
                </a:solidFill>
                <a:latin typeface="Open Sans"/>
                <a:cs typeface="Open Sans"/>
              </a:rPr>
              <a:t>on</a:t>
            </a:r>
            <a:r>
              <a:rPr sz="1700" spc="60"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spc="-10" dirty="0">
                <a:solidFill>
                  <a:srgbClr val="57585B"/>
                </a:solidFill>
                <a:latin typeface="Open Sans"/>
                <a:cs typeface="Open Sans"/>
              </a:rPr>
              <a:t>needs.</a:t>
            </a:r>
            <a:endParaRPr sz="1700" dirty="0">
              <a:latin typeface="Open Sans"/>
              <a:cs typeface="Open Sans"/>
            </a:endParaRPr>
          </a:p>
        </p:txBody>
      </p:sp>
      <p:sp>
        <p:nvSpPr>
          <p:cNvPr id="10" name="object 10"/>
          <p:cNvSpPr txBox="1"/>
          <p:nvPr/>
        </p:nvSpPr>
        <p:spPr>
          <a:xfrm>
            <a:off x="1118595" y="3538167"/>
            <a:ext cx="8552180" cy="1877060"/>
          </a:xfrm>
          <a:prstGeom prst="rect">
            <a:avLst/>
          </a:prstGeom>
        </p:spPr>
        <p:txBody>
          <a:bodyPr vert="horz" wrap="square" lIns="0" tIns="11430" rIns="0" bIns="0" rtlCol="0">
            <a:spAutoFit/>
          </a:bodyPr>
          <a:lstStyle/>
          <a:p>
            <a:pPr marL="25400">
              <a:lnSpc>
                <a:spcPct val="100000"/>
              </a:lnSpc>
              <a:spcBef>
                <a:spcPts val="90"/>
              </a:spcBef>
            </a:pPr>
            <a:r>
              <a:rPr sz="2150" b="1" dirty="0">
                <a:solidFill>
                  <a:srgbClr val="241B54"/>
                </a:solidFill>
                <a:latin typeface="Open Sans"/>
                <a:cs typeface="Open Sans"/>
              </a:rPr>
              <a:t>Example</a:t>
            </a:r>
            <a:r>
              <a:rPr sz="2150" b="1" spc="-130" dirty="0">
                <a:solidFill>
                  <a:srgbClr val="241B54"/>
                </a:solidFill>
                <a:latin typeface="Open Sans"/>
                <a:cs typeface="Open Sans"/>
              </a:rPr>
              <a:t> </a:t>
            </a:r>
            <a:r>
              <a:rPr sz="2150" b="1" spc="-25" dirty="0">
                <a:solidFill>
                  <a:srgbClr val="241B54"/>
                </a:solidFill>
                <a:latin typeface="Open Sans"/>
                <a:cs typeface="Open Sans"/>
              </a:rPr>
              <a:t>2:</a:t>
            </a:r>
            <a:endParaRPr sz="2150">
              <a:latin typeface="Open Sans"/>
              <a:cs typeface="Open Sans"/>
            </a:endParaRPr>
          </a:p>
          <a:p>
            <a:pPr marL="12700" marR="5080">
              <a:lnSpc>
                <a:spcPct val="101800"/>
              </a:lnSpc>
              <a:spcBef>
                <a:spcPts val="1614"/>
              </a:spcBef>
            </a:pPr>
            <a:r>
              <a:rPr sz="1700" dirty="0">
                <a:solidFill>
                  <a:srgbClr val="57585B"/>
                </a:solidFill>
                <a:latin typeface="Open Sans"/>
                <a:cs typeface="Open Sans"/>
              </a:rPr>
              <a:t>Mina</a:t>
            </a:r>
            <a:r>
              <a:rPr sz="1700" spc="45" dirty="0">
                <a:solidFill>
                  <a:srgbClr val="57585B"/>
                </a:solidFill>
                <a:latin typeface="Open Sans"/>
                <a:cs typeface="Open Sans"/>
              </a:rPr>
              <a:t> </a:t>
            </a:r>
            <a:r>
              <a:rPr sz="1700" dirty="0">
                <a:solidFill>
                  <a:srgbClr val="57585B"/>
                </a:solidFill>
                <a:latin typeface="Open Sans"/>
                <a:cs typeface="Open Sans"/>
              </a:rPr>
              <a:t>has</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serious</a:t>
            </a:r>
            <a:r>
              <a:rPr sz="1700" spc="45" dirty="0">
                <a:solidFill>
                  <a:srgbClr val="57585B"/>
                </a:solidFill>
                <a:latin typeface="Open Sans"/>
                <a:cs typeface="Open Sans"/>
              </a:rPr>
              <a:t> </a:t>
            </a:r>
            <a:r>
              <a:rPr sz="1700" dirty="0">
                <a:solidFill>
                  <a:srgbClr val="57585B"/>
                </a:solidFill>
                <a:latin typeface="Open Sans"/>
                <a:cs typeface="Open Sans"/>
              </a:rPr>
              <a:t>love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McDonald’s;</a:t>
            </a:r>
            <a:r>
              <a:rPr sz="1700" spc="50" dirty="0">
                <a:solidFill>
                  <a:srgbClr val="57585B"/>
                </a:solidFill>
                <a:latin typeface="Open Sans"/>
                <a:cs typeface="Open Sans"/>
              </a:rPr>
              <a:t> </a:t>
            </a:r>
            <a:r>
              <a:rPr sz="1700" dirty="0">
                <a:solidFill>
                  <a:srgbClr val="57585B"/>
                </a:solidFill>
                <a:latin typeface="Open Sans"/>
                <a:cs typeface="Open Sans"/>
              </a:rPr>
              <a:t>she</a:t>
            </a:r>
            <a:r>
              <a:rPr sz="1700" spc="50" dirty="0">
                <a:solidFill>
                  <a:srgbClr val="57585B"/>
                </a:solidFill>
                <a:latin typeface="Open Sans"/>
                <a:cs typeface="Open Sans"/>
              </a:rPr>
              <a:t> </a:t>
            </a:r>
            <a:r>
              <a:rPr sz="1700" dirty="0">
                <a:solidFill>
                  <a:srgbClr val="57585B"/>
                </a:solidFill>
                <a:latin typeface="Open Sans"/>
                <a:cs typeface="Open Sans"/>
              </a:rPr>
              <a:t>goes</a:t>
            </a:r>
            <a:r>
              <a:rPr sz="1700" spc="45" dirty="0">
                <a:solidFill>
                  <a:srgbClr val="57585B"/>
                </a:solidFill>
                <a:latin typeface="Open Sans"/>
                <a:cs typeface="Open Sans"/>
              </a:rPr>
              <a:t> </a:t>
            </a:r>
            <a:r>
              <a:rPr sz="1700" dirty="0">
                <a:solidFill>
                  <a:srgbClr val="57585B"/>
                </a:solidFill>
                <a:latin typeface="Open Sans"/>
                <a:cs typeface="Open Sans"/>
              </a:rPr>
              <a:t>there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breakfast,</a:t>
            </a:r>
            <a:r>
              <a:rPr sz="1700" spc="45" dirty="0">
                <a:solidFill>
                  <a:srgbClr val="57585B"/>
                </a:solidFill>
                <a:latin typeface="Open Sans"/>
                <a:cs typeface="Open Sans"/>
              </a:rPr>
              <a:t> </a:t>
            </a:r>
            <a:r>
              <a:rPr sz="1700" dirty="0">
                <a:solidFill>
                  <a:srgbClr val="57585B"/>
                </a:solidFill>
                <a:latin typeface="Open Sans"/>
                <a:cs typeface="Open Sans"/>
              </a:rPr>
              <a:t>lunch,</a:t>
            </a:r>
            <a:r>
              <a:rPr sz="1700" spc="4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dinner</a:t>
            </a:r>
            <a:r>
              <a:rPr sz="1700" spc="50" dirty="0">
                <a:solidFill>
                  <a:srgbClr val="57585B"/>
                </a:solidFill>
                <a:latin typeface="Open Sans"/>
                <a:cs typeface="Open Sans"/>
              </a:rPr>
              <a:t> </a:t>
            </a:r>
            <a:r>
              <a:rPr sz="1700" dirty="0">
                <a:solidFill>
                  <a:srgbClr val="57585B"/>
                </a:solidFill>
                <a:latin typeface="Open Sans"/>
                <a:cs typeface="Open Sans"/>
              </a:rPr>
              <a:t>every</a:t>
            </a:r>
            <a:r>
              <a:rPr sz="1700" spc="50" dirty="0">
                <a:solidFill>
                  <a:srgbClr val="57585B"/>
                </a:solidFill>
                <a:latin typeface="Open Sans"/>
                <a:cs typeface="Open Sans"/>
              </a:rPr>
              <a:t> </a:t>
            </a:r>
            <a:r>
              <a:rPr sz="1700" dirty="0">
                <a:solidFill>
                  <a:srgbClr val="57585B"/>
                </a:solidFill>
                <a:latin typeface="Open Sans"/>
                <a:cs typeface="Open Sans"/>
              </a:rPr>
              <a:t>day!</a:t>
            </a:r>
            <a:r>
              <a:rPr sz="1700" spc="50" dirty="0">
                <a:solidFill>
                  <a:srgbClr val="57585B"/>
                </a:solidFill>
                <a:latin typeface="Open Sans"/>
                <a:cs typeface="Open Sans"/>
              </a:rPr>
              <a:t> </a:t>
            </a:r>
            <a:r>
              <a:rPr sz="1700" dirty="0">
                <a:solidFill>
                  <a:srgbClr val="57585B"/>
                </a:solidFill>
                <a:latin typeface="Open Sans"/>
                <a:cs typeface="Open Sans"/>
              </a:rPr>
              <a:t>But</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5" dirty="0">
                <a:solidFill>
                  <a:srgbClr val="57585B"/>
                </a:solidFill>
                <a:latin typeface="Open Sans"/>
                <a:cs typeface="Open Sans"/>
              </a:rPr>
              <a:t> </a:t>
            </a:r>
            <a:r>
              <a:rPr sz="1700" dirty="0">
                <a:solidFill>
                  <a:srgbClr val="57585B"/>
                </a:solidFill>
                <a:latin typeface="Open Sans"/>
                <a:cs typeface="Open Sans"/>
              </a:rPr>
              <a:t>so</a:t>
            </a:r>
            <a:r>
              <a:rPr sz="1700" spc="55" dirty="0">
                <a:solidFill>
                  <a:srgbClr val="57585B"/>
                </a:solidFill>
                <a:latin typeface="Open Sans"/>
                <a:cs typeface="Open Sans"/>
              </a:rPr>
              <a:t> </a:t>
            </a:r>
            <a:r>
              <a:rPr sz="1700" dirty="0">
                <a:solidFill>
                  <a:srgbClr val="57585B"/>
                </a:solidFill>
                <a:latin typeface="Open Sans"/>
                <a:cs typeface="Open Sans"/>
              </a:rPr>
              <a:t>many</a:t>
            </a:r>
            <a:r>
              <a:rPr sz="1700" spc="50" dirty="0">
                <a:solidFill>
                  <a:srgbClr val="57585B"/>
                </a:solidFill>
                <a:latin typeface="Open Sans"/>
                <a:cs typeface="Open Sans"/>
              </a:rPr>
              <a:t> </a:t>
            </a:r>
            <a:r>
              <a:rPr sz="1700" dirty="0">
                <a:solidFill>
                  <a:srgbClr val="57585B"/>
                </a:solidFill>
                <a:latin typeface="Open Sans"/>
                <a:cs typeface="Open Sans"/>
              </a:rPr>
              <a:t>different</a:t>
            </a:r>
            <a:r>
              <a:rPr sz="1700" spc="60" dirty="0">
                <a:solidFill>
                  <a:srgbClr val="57585B"/>
                </a:solidFill>
                <a:latin typeface="Open Sans"/>
                <a:cs typeface="Open Sans"/>
              </a:rPr>
              <a:t> </a:t>
            </a:r>
            <a:r>
              <a:rPr sz="1700" dirty="0">
                <a:solidFill>
                  <a:srgbClr val="57585B"/>
                </a:solidFill>
                <a:latin typeface="Open Sans"/>
                <a:cs typeface="Open Sans"/>
              </a:rPr>
              <a:t>payment</a:t>
            </a:r>
            <a:r>
              <a:rPr sz="1700" spc="50" dirty="0">
                <a:solidFill>
                  <a:srgbClr val="57585B"/>
                </a:solidFill>
                <a:latin typeface="Open Sans"/>
                <a:cs typeface="Open Sans"/>
              </a:rPr>
              <a:t> </a:t>
            </a:r>
            <a:r>
              <a:rPr sz="1700" dirty="0">
                <a:solidFill>
                  <a:srgbClr val="57585B"/>
                </a:solidFill>
                <a:latin typeface="Open Sans"/>
                <a:cs typeface="Open Sans"/>
              </a:rPr>
              <a:t>options</a:t>
            </a:r>
            <a:r>
              <a:rPr sz="1700" spc="55" dirty="0">
                <a:solidFill>
                  <a:srgbClr val="57585B"/>
                </a:solidFill>
                <a:latin typeface="Open Sans"/>
                <a:cs typeface="Open Sans"/>
              </a:rPr>
              <a:t> </a:t>
            </a:r>
            <a:r>
              <a:rPr sz="1700" dirty="0">
                <a:solidFill>
                  <a:srgbClr val="57585B"/>
                </a:solidFill>
                <a:latin typeface="Open Sans"/>
                <a:cs typeface="Open Sans"/>
              </a:rPr>
              <a:t>available,</a:t>
            </a:r>
            <a:r>
              <a:rPr sz="1700" spc="50" dirty="0">
                <a:solidFill>
                  <a:srgbClr val="57585B"/>
                </a:solidFill>
                <a:latin typeface="Open Sans"/>
                <a:cs typeface="Open Sans"/>
              </a:rPr>
              <a:t> </a:t>
            </a:r>
            <a:r>
              <a:rPr sz="1700" dirty="0">
                <a:solidFill>
                  <a:srgbClr val="57585B"/>
                </a:solidFill>
                <a:latin typeface="Open Sans"/>
                <a:cs typeface="Open Sans"/>
              </a:rPr>
              <a:t>she’s</a:t>
            </a:r>
            <a:r>
              <a:rPr sz="1700" spc="60" dirty="0">
                <a:solidFill>
                  <a:srgbClr val="57585B"/>
                </a:solidFill>
                <a:latin typeface="Open Sans"/>
                <a:cs typeface="Open Sans"/>
              </a:rPr>
              <a:t> </a:t>
            </a:r>
            <a:r>
              <a:rPr sz="1700" spc="-25" dirty="0">
                <a:solidFill>
                  <a:srgbClr val="57585B"/>
                </a:solidFill>
                <a:latin typeface="Open Sans"/>
                <a:cs typeface="Open Sans"/>
              </a:rPr>
              <a:t>not </a:t>
            </a:r>
            <a:r>
              <a:rPr sz="1700" dirty="0">
                <a:solidFill>
                  <a:srgbClr val="57585B"/>
                </a:solidFill>
                <a:latin typeface="Open Sans"/>
                <a:cs typeface="Open Sans"/>
              </a:rPr>
              <a:t>sure</a:t>
            </a:r>
            <a:r>
              <a:rPr sz="1700" spc="45" dirty="0">
                <a:solidFill>
                  <a:srgbClr val="57585B"/>
                </a:solidFill>
                <a:latin typeface="Open Sans"/>
                <a:cs typeface="Open Sans"/>
              </a:rPr>
              <a:t> </a:t>
            </a:r>
            <a:r>
              <a:rPr sz="1700" dirty="0">
                <a:solidFill>
                  <a:srgbClr val="57585B"/>
                </a:solidFill>
                <a:latin typeface="Open Sans"/>
                <a:cs typeface="Open Sans"/>
              </a:rPr>
              <a:t>which</a:t>
            </a:r>
            <a:r>
              <a:rPr sz="1700" spc="40"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best</a:t>
            </a:r>
            <a:r>
              <a:rPr sz="1700" spc="45" dirty="0">
                <a:solidFill>
                  <a:srgbClr val="57585B"/>
                </a:solidFill>
                <a:latin typeface="Open Sans"/>
                <a:cs typeface="Open Sans"/>
              </a:rPr>
              <a:t> </a:t>
            </a:r>
            <a:r>
              <a:rPr sz="1700" dirty="0">
                <a:solidFill>
                  <a:srgbClr val="57585B"/>
                </a:solidFill>
                <a:latin typeface="Open Sans"/>
                <a:cs typeface="Open Sans"/>
              </a:rPr>
              <a:t>choice.</a:t>
            </a:r>
            <a:r>
              <a:rPr sz="1700" spc="40" dirty="0">
                <a:solidFill>
                  <a:srgbClr val="57585B"/>
                </a:solidFill>
                <a:latin typeface="Open Sans"/>
                <a:cs typeface="Open Sans"/>
              </a:rPr>
              <a:t> </a:t>
            </a:r>
            <a:r>
              <a:rPr sz="1700" dirty="0">
                <a:solidFill>
                  <a:srgbClr val="57585B"/>
                </a:solidFill>
                <a:latin typeface="Open Sans"/>
                <a:cs typeface="Open Sans"/>
              </a:rPr>
              <a:t>Luckily,</a:t>
            </a:r>
            <a:r>
              <a:rPr sz="1700" spc="45" dirty="0">
                <a:solidFill>
                  <a:srgbClr val="57585B"/>
                </a:solidFill>
                <a:latin typeface="Open Sans"/>
                <a:cs typeface="Open Sans"/>
              </a:rPr>
              <a:t> </a:t>
            </a:r>
            <a:r>
              <a:rPr sz="1700" dirty="0">
                <a:solidFill>
                  <a:srgbClr val="57585B"/>
                </a:solidFill>
                <a:latin typeface="Open Sans"/>
                <a:cs typeface="Open Sans"/>
              </a:rPr>
              <a:t>she’s</a:t>
            </a:r>
            <a:r>
              <a:rPr sz="1700" spc="45" dirty="0">
                <a:solidFill>
                  <a:srgbClr val="57585B"/>
                </a:solidFill>
                <a:latin typeface="Open Sans"/>
                <a:cs typeface="Open Sans"/>
              </a:rPr>
              <a:t> </a:t>
            </a:r>
            <a:r>
              <a:rPr sz="1700" dirty="0">
                <a:solidFill>
                  <a:srgbClr val="57585B"/>
                </a:solidFill>
                <a:latin typeface="Open Sans"/>
                <a:cs typeface="Open Sans"/>
              </a:rPr>
              <a:t>learned</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little</a:t>
            </a:r>
            <a:r>
              <a:rPr sz="1700" spc="50" dirty="0">
                <a:solidFill>
                  <a:srgbClr val="57585B"/>
                </a:solidFill>
                <a:latin typeface="Open Sans"/>
                <a:cs typeface="Open Sans"/>
              </a:rPr>
              <a:t> </a:t>
            </a:r>
            <a:r>
              <a:rPr sz="1700" dirty="0">
                <a:solidFill>
                  <a:srgbClr val="57585B"/>
                </a:solidFill>
                <a:latin typeface="Open Sans"/>
                <a:cs typeface="Open Sans"/>
              </a:rPr>
              <a:t>bit</a:t>
            </a:r>
            <a:r>
              <a:rPr sz="1700" spc="40" dirty="0">
                <a:solidFill>
                  <a:srgbClr val="57585B"/>
                </a:solidFill>
                <a:latin typeface="Open Sans"/>
                <a:cs typeface="Open Sans"/>
              </a:rPr>
              <a:t> </a:t>
            </a:r>
            <a:r>
              <a:rPr sz="1700" dirty="0">
                <a:solidFill>
                  <a:srgbClr val="57585B"/>
                </a:solidFill>
                <a:latin typeface="Open Sans"/>
                <a:cs typeface="Open Sans"/>
              </a:rPr>
              <a:t>about</a:t>
            </a:r>
            <a:r>
              <a:rPr sz="1700" spc="40" dirty="0">
                <a:solidFill>
                  <a:srgbClr val="57585B"/>
                </a:solidFill>
                <a:latin typeface="Open Sans"/>
                <a:cs typeface="Open Sans"/>
              </a:rPr>
              <a:t> </a:t>
            </a:r>
            <a:r>
              <a:rPr sz="1700" dirty="0">
                <a:solidFill>
                  <a:srgbClr val="57585B"/>
                </a:solidFill>
                <a:latin typeface="Open Sans"/>
                <a:cs typeface="Open Sans"/>
              </a:rPr>
              <a:t>Bitcoin</a:t>
            </a:r>
            <a:r>
              <a:rPr sz="1700" spc="40"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After</a:t>
            </a:r>
            <a:r>
              <a:rPr sz="1700" spc="45" dirty="0">
                <a:solidFill>
                  <a:srgbClr val="57585B"/>
                </a:solidFill>
                <a:latin typeface="Open Sans"/>
                <a:cs typeface="Open Sans"/>
              </a:rPr>
              <a:t> </a:t>
            </a:r>
            <a:r>
              <a:rPr sz="1700" dirty="0">
                <a:solidFill>
                  <a:srgbClr val="57585B"/>
                </a:solidFill>
                <a:latin typeface="Open Sans"/>
                <a:cs typeface="Open Sans"/>
              </a:rPr>
              <a:t>comparing</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tables</a:t>
            </a:r>
            <a:r>
              <a:rPr sz="1700" spc="45" dirty="0">
                <a:solidFill>
                  <a:srgbClr val="57585B"/>
                </a:solidFill>
                <a:latin typeface="Open Sans"/>
                <a:cs typeface="Open Sans"/>
              </a:rPr>
              <a:t> </a:t>
            </a:r>
            <a:r>
              <a:rPr sz="1700" dirty="0">
                <a:solidFill>
                  <a:srgbClr val="57585B"/>
                </a:solidFill>
                <a:latin typeface="Open Sans"/>
                <a:cs typeface="Open Sans"/>
              </a:rPr>
              <a:t>below,</a:t>
            </a:r>
            <a:r>
              <a:rPr sz="1700" spc="45" dirty="0">
                <a:solidFill>
                  <a:srgbClr val="57585B"/>
                </a:solidFill>
                <a:latin typeface="Open Sans"/>
                <a:cs typeface="Open Sans"/>
              </a:rPr>
              <a:t> </a:t>
            </a:r>
            <a:r>
              <a:rPr sz="1700" dirty="0">
                <a:solidFill>
                  <a:srgbClr val="57585B"/>
                </a:solidFill>
                <a:latin typeface="Open Sans"/>
                <a:cs typeface="Open Sans"/>
              </a:rPr>
              <a:t>Mina</a:t>
            </a:r>
            <a:r>
              <a:rPr sz="1700" spc="50" dirty="0">
                <a:solidFill>
                  <a:srgbClr val="57585B"/>
                </a:solidFill>
                <a:latin typeface="Open Sans"/>
                <a:cs typeface="Open Sans"/>
              </a:rPr>
              <a:t> </a:t>
            </a:r>
            <a:r>
              <a:rPr sz="1700" dirty="0">
                <a:solidFill>
                  <a:srgbClr val="57585B"/>
                </a:solidFill>
                <a:latin typeface="Open Sans"/>
                <a:cs typeface="Open Sans"/>
              </a:rPr>
              <a:t>has</a:t>
            </a:r>
            <a:r>
              <a:rPr sz="1700" spc="45" dirty="0">
                <a:solidFill>
                  <a:srgbClr val="57585B"/>
                </a:solidFill>
                <a:latin typeface="Open Sans"/>
                <a:cs typeface="Open Sans"/>
              </a:rPr>
              <a:t> </a:t>
            </a:r>
            <a:r>
              <a:rPr sz="1700" dirty="0">
                <a:solidFill>
                  <a:srgbClr val="57585B"/>
                </a:solidFill>
                <a:latin typeface="Open Sans"/>
                <a:cs typeface="Open Sans"/>
              </a:rPr>
              <a:t>no</a:t>
            </a:r>
            <a:r>
              <a:rPr sz="1700" spc="45" dirty="0">
                <a:solidFill>
                  <a:srgbClr val="57585B"/>
                </a:solidFill>
                <a:latin typeface="Open Sans"/>
                <a:cs typeface="Open Sans"/>
              </a:rPr>
              <a:t> </a:t>
            </a:r>
            <a:r>
              <a:rPr sz="1700" dirty="0">
                <a:solidFill>
                  <a:srgbClr val="57585B"/>
                </a:solidFill>
                <a:latin typeface="Open Sans"/>
                <a:cs typeface="Open Sans"/>
              </a:rPr>
              <a:t>doubt</a:t>
            </a:r>
            <a:r>
              <a:rPr sz="1700" spc="50" dirty="0">
                <a:solidFill>
                  <a:srgbClr val="57585B"/>
                </a:solidFill>
                <a:latin typeface="Open Sans"/>
                <a:cs typeface="Open Sans"/>
              </a:rPr>
              <a:t> </a:t>
            </a:r>
            <a:r>
              <a:rPr sz="1700" spc="-20" dirty="0">
                <a:solidFill>
                  <a:srgbClr val="57585B"/>
                </a:solidFill>
                <a:latin typeface="Open Sans"/>
                <a:cs typeface="Open Sans"/>
              </a:rPr>
              <a:t>that </a:t>
            </a:r>
            <a:r>
              <a:rPr sz="1700" dirty="0">
                <a:solidFill>
                  <a:srgbClr val="57585B"/>
                </a:solidFill>
                <a:latin typeface="Open Sans"/>
                <a:cs typeface="Open Sans"/>
              </a:rPr>
              <a:t>using</a:t>
            </a:r>
            <a:r>
              <a:rPr sz="1700" spc="3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35" dirty="0">
                <a:solidFill>
                  <a:srgbClr val="57585B"/>
                </a:solidFill>
                <a:latin typeface="Open Sans"/>
                <a:cs typeface="Open Sans"/>
              </a:rPr>
              <a:t> </a:t>
            </a:r>
            <a:r>
              <a:rPr sz="1700" dirty="0">
                <a:solidFill>
                  <a:srgbClr val="57585B"/>
                </a:solidFill>
                <a:latin typeface="Open Sans"/>
                <a:cs typeface="Open Sans"/>
              </a:rPr>
              <a:t>payment</a:t>
            </a:r>
            <a:r>
              <a:rPr sz="1700" spc="40" dirty="0">
                <a:solidFill>
                  <a:srgbClr val="57585B"/>
                </a:solidFill>
                <a:latin typeface="Open Sans"/>
                <a:cs typeface="Open Sans"/>
              </a:rPr>
              <a:t> </a:t>
            </a:r>
            <a:r>
              <a:rPr sz="1700" dirty="0">
                <a:solidFill>
                  <a:srgbClr val="57585B"/>
                </a:solidFill>
                <a:latin typeface="Open Sans"/>
                <a:cs typeface="Open Sans"/>
              </a:rPr>
              <a:t>method</a:t>
            </a:r>
            <a:r>
              <a:rPr sz="1700" spc="40"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way</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spc="-25" dirty="0">
                <a:solidFill>
                  <a:srgbClr val="57585B"/>
                </a:solidFill>
                <a:latin typeface="Open Sans"/>
                <a:cs typeface="Open Sans"/>
              </a:rPr>
              <a:t>go.</a:t>
            </a:r>
            <a:endParaRPr sz="1700">
              <a:latin typeface="Open Sans"/>
              <a:cs typeface="Open Sans"/>
            </a:endParaRPr>
          </a:p>
        </p:txBody>
      </p:sp>
      <p:sp>
        <p:nvSpPr>
          <p:cNvPr id="11" name="object 11"/>
          <p:cNvSpPr txBox="1"/>
          <p:nvPr/>
        </p:nvSpPr>
        <p:spPr>
          <a:xfrm>
            <a:off x="10306640" y="4190950"/>
            <a:ext cx="8555355" cy="134493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Mina</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0" dirty="0">
                <a:solidFill>
                  <a:srgbClr val="57585B"/>
                </a:solidFill>
                <a:latin typeface="Open Sans"/>
                <a:cs typeface="Open Sans"/>
              </a:rPr>
              <a:t> </a:t>
            </a:r>
            <a:r>
              <a:rPr sz="1700" dirty="0">
                <a:solidFill>
                  <a:srgbClr val="57585B"/>
                </a:solidFill>
                <a:latin typeface="Open Sans"/>
                <a:cs typeface="Open Sans"/>
              </a:rPr>
              <a:t>also</a:t>
            </a:r>
            <a:r>
              <a:rPr sz="1700" spc="6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fan</a:t>
            </a:r>
            <a:r>
              <a:rPr sz="1700" spc="50" dirty="0">
                <a:solidFill>
                  <a:srgbClr val="57585B"/>
                </a:solidFill>
                <a:latin typeface="Open Sans"/>
                <a:cs typeface="Open Sans"/>
              </a:rPr>
              <a:t> </a:t>
            </a:r>
            <a:r>
              <a:rPr sz="1700" dirty="0">
                <a:solidFill>
                  <a:srgbClr val="57585B"/>
                </a:solidFill>
                <a:latin typeface="Open Sans"/>
                <a:cs typeface="Open Sans"/>
              </a:rPr>
              <a:t>of</a:t>
            </a:r>
            <a:r>
              <a:rPr sz="1700" spc="60" dirty="0">
                <a:solidFill>
                  <a:srgbClr val="57585B"/>
                </a:solidFill>
                <a:latin typeface="Open Sans"/>
                <a:cs typeface="Open Sans"/>
              </a:rPr>
              <a:t> </a:t>
            </a:r>
            <a:r>
              <a:rPr sz="1700" dirty="0">
                <a:solidFill>
                  <a:srgbClr val="57585B"/>
                </a:solidFill>
                <a:latin typeface="Open Sans"/>
                <a:cs typeface="Open Sans"/>
              </a:rPr>
              <a:t>fast,</a:t>
            </a:r>
            <a:r>
              <a:rPr sz="1700" spc="50" dirty="0">
                <a:solidFill>
                  <a:srgbClr val="57585B"/>
                </a:solidFill>
                <a:latin typeface="Open Sans"/>
                <a:cs typeface="Open Sans"/>
              </a:rPr>
              <a:t> </a:t>
            </a:r>
            <a:r>
              <a:rPr sz="1700" dirty="0">
                <a:solidFill>
                  <a:srgbClr val="57585B"/>
                </a:solidFill>
                <a:latin typeface="Open Sans"/>
                <a:cs typeface="Open Sans"/>
              </a:rPr>
              <a:t>secure,</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cost-effective</a:t>
            </a:r>
            <a:r>
              <a:rPr sz="1700" spc="55" dirty="0">
                <a:solidFill>
                  <a:srgbClr val="57585B"/>
                </a:solidFill>
                <a:latin typeface="Open Sans"/>
                <a:cs typeface="Open Sans"/>
              </a:rPr>
              <a:t> </a:t>
            </a:r>
            <a:r>
              <a:rPr sz="1700" dirty="0">
                <a:solidFill>
                  <a:srgbClr val="57585B"/>
                </a:solidFill>
                <a:latin typeface="Open Sans"/>
                <a:cs typeface="Open Sans"/>
              </a:rPr>
              <a:t>transactions,</a:t>
            </a:r>
            <a:r>
              <a:rPr sz="1700" spc="60" dirty="0">
                <a:solidFill>
                  <a:srgbClr val="57585B"/>
                </a:solidFill>
                <a:latin typeface="Open Sans"/>
                <a:cs typeface="Open Sans"/>
              </a:rPr>
              <a:t> </a:t>
            </a:r>
            <a:r>
              <a:rPr sz="1700" dirty="0">
                <a:solidFill>
                  <a:srgbClr val="57585B"/>
                </a:solidFill>
                <a:latin typeface="Open Sans"/>
                <a:cs typeface="Open Sans"/>
              </a:rPr>
              <a:t>so</a:t>
            </a:r>
            <a:r>
              <a:rPr sz="1700" spc="55" dirty="0">
                <a:solidFill>
                  <a:srgbClr val="57585B"/>
                </a:solidFill>
                <a:latin typeface="Open Sans"/>
                <a:cs typeface="Open Sans"/>
              </a:rPr>
              <a:t> </a:t>
            </a:r>
            <a:r>
              <a:rPr sz="1700" dirty="0">
                <a:solidFill>
                  <a:srgbClr val="57585B"/>
                </a:solidFill>
                <a:latin typeface="Open Sans"/>
                <a:cs typeface="Open Sans"/>
              </a:rPr>
              <a:t>she</a:t>
            </a:r>
            <a:r>
              <a:rPr sz="1700" spc="55" dirty="0">
                <a:solidFill>
                  <a:srgbClr val="57585B"/>
                </a:solidFill>
                <a:latin typeface="Open Sans"/>
                <a:cs typeface="Open Sans"/>
              </a:rPr>
              <a:t> </a:t>
            </a:r>
            <a:r>
              <a:rPr sz="1700" dirty="0">
                <a:solidFill>
                  <a:srgbClr val="57585B"/>
                </a:solidFill>
                <a:latin typeface="Open Sans"/>
                <a:cs typeface="Open Sans"/>
              </a:rPr>
              <a:t>decided</a:t>
            </a:r>
            <a:r>
              <a:rPr sz="1700" spc="55"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use</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her</a:t>
            </a:r>
            <a:r>
              <a:rPr sz="1700" spc="45" dirty="0">
                <a:solidFill>
                  <a:srgbClr val="57585B"/>
                </a:solidFill>
                <a:latin typeface="Open Sans"/>
                <a:cs typeface="Open Sans"/>
              </a:rPr>
              <a:t> </a:t>
            </a:r>
            <a:r>
              <a:rPr sz="1700" dirty="0">
                <a:solidFill>
                  <a:srgbClr val="57585B"/>
                </a:solidFill>
                <a:latin typeface="Open Sans"/>
                <a:cs typeface="Open Sans"/>
              </a:rPr>
              <a:t>purchases</a:t>
            </a:r>
            <a:r>
              <a:rPr sz="1700" spc="45" dirty="0">
                <a:solidFill>
                  <a:srgbClr val="57585B"/>
                </a:solidFill>
                <a:latin typeface="Open Sans"/>
                <a:cs typeface="Open Sans"/>
              </a:rPr>
              <a:t> </a:t>
            </a:r>
            <a:r>
              <a:rPr sz="1700" dirty="0">
                <a:solidFill>
                  <a:srgbClr val="57585B"/>
                </a:solidFill>
                <a:latin typeface="Open Sans"/>
                <a:cs typeface="Open Sans"/>
              </a:rPr>
              <a:t>at</a:t>
            </a:r>
            <a:r>
              <a:rPr sz="1700" spc="45" dirty="0">
                <a:solidFill>
                  <a:srgbClr val="57585B"/>
                </a:solidFill>
                <a:latin typeface="Open Sans"/>
                <a:cs typeface="Open Sans"/>
              </a:rPr>
              <a:t> </a:t>
            </a:r>
            <a:r>
              <a:rPr sz="1700" dirty="0">
                <a:solidFill>
                  <a:srgbClr val="57585B"/>
                </a:solidFill>
                <a:latin typeface="Open Sans"/>
                <a:cs typeface="Open Sans"/>
              </a:rPr>
              <a:t>McDonald’s.</a:t>
            </a:r>
            <a:r>
              <a:rPr sz="1700" spc="45" dirty="0">
                <a:solidFill>
                  <a:srgbClr val="57585B"/>
                </a:solidFill>
                <a:latin typeface="Open Sans"/>
                <a:cs typeface="Open Sans"/>
              </a:rPr>
              <a:t> </a:t>
            </a:r>
            <a:r>
              <a:rPr sz="1700" dirty="0">
                <a:solidFill>
                  <a:srgbClr val="57585B"/>
                </a:solidFill>
                <a:latin typeface="Open Sans"/>
                <a:cs typeface="Open Sans"/>
              </a:rPr>
              <a:t>With</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she</a:t>
            </a:r>
            <a:r>
              <a:rPr sz="1700" spc="50" dirty="0">
                <a:solidFill>
                  <a:srgbClr val="57585B"/>
                </a:solidFill>
                <a:latin typeface="Open Sans"/>
                <a:cs typeface="Open Sans"/>
              </a:rPr>
              <a:t> </a:t>
            </a:r>
            <a:r>
              <a:rPr sz="1700" dirty="0">
                <a:solidFill>
                  <a:srgbClr val="57585B"/>
                </a:solidFill>
                <a:latin typeface="Open Sans"/>
                <a:cs typeface="Open Sans"/>
              </a:rPr>
              <a:t>can</a:t>
            </a:r>
            <a:r>
              <a:rPr sz="1700" spc="45" dirty="0">
                <a:solidFill>
                  <a:srgbClr val="57585B"/>
                </a:solidFill>
                <a:latin typeface="Open Sans"/>
                <a:cs typeface="Open Sans"/>
              </a:rPr>
              <a:t> </a:t>
            </a:r>
            <a:r>
              <a:rPr sz="1700" dirty="0">
                <a:solidFill>
                  <a:srgbClr val="57585B"/>
                </a:solidFill>
                <a:latin typeface="Open Sans"/>
                <a:cs typeface="Open Sans"/>
              </a:rPr>
              <a:t>enjoy</a:t>
            </a:r>
            <a:r>
              <a:rPr sz="1700" spc="50" dirty="0">
                <a:solidFill>
                  <a:srgbClr val="57585B"/>
                </a:solidFill>
                <a:latin typeface="Open Sans"/>
                <a:cs typeface="Open Sans"/>
              </a:rPr>
              <a:t> </a:t>
            </a:r>
            <a:r>
              <a:rPr sz="1700" spc="-25" dirty="0">
                <a:solidFill>
                  <a:srgbClr val="57585B"/>
                </a:solidFill>
                <a:latin typeface="Open Sans"/>
                <a:cs typeface="Open Sans"/>
              </a:rPr>
              <a:t>her </a:t>
            </a:r>
            <a:r>
              <a:rPr sz="1700" dirty="0">
                <a:solidFill>
                  <a:srgbClr val="57585B"/>
                </a:solidFill>
                <a:latin typeface="Open Sans"/>
                <a:cs typeface="Open Sans"/>
              </a:rPr>
              <a:t>meals</a:t>
            </a:r>
            <a:r>
              <a:rPr sz="1700" spc="60" dirty="0">
                <a:solidFill>
                  <a:srgbClr val="57585B"/>
                </a:solidFill>
                <a:latin typeface="Open Sans"/>
                <a:cs typeface="Open Sans"/>
              </a:rPr>
              <a:t> </a:t>
            </a:r>
            <a:r>
              <a:rPr sz="1700" dirty="0">
                <a:solidFill>
                  <a:srgbClr val="57585B"/>
                </a:solidFill>
                <a:latin typeface="Open Sans"/>
                <a:cs typeface="Open Sans"/>
              </a:rPr>
              <a:t>even</a:t>
            </a:r>
            <a:r>
              <a:rPr sz="1700" spc="60" dirty="0">
                <a:solidFill>
                  <a:srgbClr val="57585B"/>
                </a:solidFill>
                <a:latin typeface="Open Sans"/>
                <a:cs typeface="Open Sans"/>
              </a:rPr>
              <a:t> </a:t>
            </a:r>
            <a:r>
              <a:rPr sz="1700" dirty="0">
                <a:solidFill>
                  <a:srgbClr val="57585B"/>
                </a:solidFill>
                <a:latin typeface="Open Sans"/>
                <a:cs typeface="Open Sans"/>
              </a:rPr>
              <a:t>more</a:t>
            </a:r>
            <a:r>
              <a:rPr sz="1700" spc="60" dirty="0">
                <a:solidFill>
                  <a:srgbClr val="57585B"/>
                </a:solidFill>
                <a:latin typeface="Open Sans"/>
                <a:cs typeface="Open Sans"/>
              </a:rPr>
              <a:t> </a:t>
            </a:r>
            <a:r>
              <a:rPr sz="1700" dirty="0">
                <a:solidFill>
                  <a:srgbClr val="57585B"/>
                </a:solidFill>
                <a:latin typeface="Open Sans"/>
                <a:cs typeface="Open Sans"/>
              </a:rPr>
              <a:t>knowing</a:t>
            </a:r>
            <a:r>
              <a:rPr sz="1700" spc="60"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her</a:t>
            </a:r>
            <a:r>
              <a:rPr sz="1700" spc="55" dirty="0">
                <a:solidFill>
                  <a:srgbClr val="57585B"/>
                </a:solidFill>
                <a:latin typeface="Open Sans"/>
                <a:cs typeface="Open Sans"/>
              </a:rPr>
              <a:t> </a:t>
            </a:r>
            <a:r>
              <a:rPr sz="1700" dirty="0">
                <a:solidFill>
                  <a:srgbClr val="57585B"/>
                </a:solidFill>
                <a:latin typeface="Open Sans"/>
                <a:cs typeface="Open Sans"/>
              </a:rPr>
              <a:t>payments</a:t>
            </a:r>
            <a:r>
              <a:rPr sz="1700" spc="55" dirty="0">
                <a:solidFill>
                  <a:srgbClr val="57585B"/>
                </a:solidFill>
                <a:latin typeface="Open Sans"/>
                <a:cs typeface="Open Sans"/>
              </a:rPr>
              <a:t> </a:t>
            </a:r>
            <a:r>
              <a:rPr sz="1700" dirty="0">
                <a:solidFill>
                  <a:srgbClr val="57585B"/>
                </a:solidFill>
                <a:latin typeface="Open Sans"/>
                <a:cs typeface="Open Sans"/>
              </a:rPr>
              <a:t>are</a:t>
            </a:r>
            <a:r>
              <a:rPr sz="1700" spc="60" dirty="0">
                <a:solidFill>
                  <a:srgbClr val="57585B"/>
                </a:solidFill>
                <a:latin typeface="Open Sans"/>
                <a:cs typeface="Open Sans"/>
              </a:rPr>
              <a:t> </a:t>
            </a:r>
            <a:r>
              <a:rPr sz="1700" dirty="0">
                <a:solidFill>
                  <a:srgbClr val="57585B"/>
                </a:solidFill>
                <a:latin typeface="Open Sans"/>
                <a:cs typeface="Open Sans"/>
              </a:rPr>
              <a:t>processed</a:t>
            </a:r>
            <a:r>
              <a:rPr sz="1700" spc="60" dirty="0">
                <a:solidFill>
                  <a:srgbClr val="57585B"/>
                </a:solidFill>
                <a:latin typeface="Open Sans"/>
                <a:cs typeface="Open Sans"/>
              </a:rPr>
              <a:t> </a:t>
            </a:r>
            <a:r>
              <a:rPr sz="1700" dirty="0">
                <a:solidFill>
                  <a:srgbClr val="57585B"/>
                </a:solidFill>
                <a:latin typeface="Open Sans"/>
                <a:cs typeface="Open Sans"/>
              </a:rPr>
              <a:t>instantly,</a:t>
            </a:r>
            <a:r>
              <a:rPr sz="1700" spc="55" dirty="0">
                <a:solidFill>
                  <a:srgbClr val="57585B"/>
                </a:solidFill>
                <a:latin typeface="Open Sans"/>
                <a:cs typeface="Open Sans"/>
              </a:rPr>
              <a:t> </a:t>
            </a:r>
            <a:r>
              <a:rPr sz="1700" dirty="0">
                <a:solidFill>
                  <a:srgbClr val="57585B"/>
                </a:solidFill>
                <a:latin typeface="Open Sans"/>
                <a:cs typeface="Open Sans"/>
              </a:rPr>
              <a:t>securely,</a:t>
            </a:r>
            <a:r>
              <a:rPr sz="1700" spc="5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low</a:t>
            </a:r>
            <a:r>
              <a:rPr sz="1700" spc="55" dirty="0">
                <a:solidFill>
                  <a:srgbClr val="57585B"/>
                </a:solidFill>
                <a:latin typeface="Open Sans"/>
                <a:cs typeface="Open Sans"/>
              </a:rPr>
              <a:t> </a:t>
            </a:r>
            <a:r>
              <a:rPr sz="1700" dirty="0">
                <a:solidFill>
                  <a:srgbClr val="57585B"/>
                </a:solidFill>
                <a:latin typeface="Open Sans"/>
                <a:cs typeface="Open Sans"/>
              </a:rPr>
              <a:t>fees.</a:t>
            </a:r>
            <a:r>
              <a:rPr sz="1700" spc="55" dirty="0">
                <a:solidFill>
                  <a:srgbClr val="57585B"/>
                </a:solidFill>
                <a:latin typeface="Open Sans"/>
                <a:cs typeface="Open Sans"/>
              </a:rPr>
              <a:t> </a:t>
            </a:r>
            <a:r>
              <a:rPr sz="1700" dirty="0">
                <a:solidFill>
                  <a:srgbClr val="57585B"/>
                </a:solidFill>
                <a:latin typeface="Open Sans"/>
                <a:cs typeface="Open Sans"/>
              </a:rPr>
              <a:t>Plus,</a:t>
            </a:r>
            <a:r>
              <a:rPr sz="1700" spc="50" dirty="0">
                <a:solidFill>
                  <a:srgbClr val="57585B"/>
                </a:solidFill>
                <a:latin typeface="Open Sans"/>
                <a:cs typeface="Open Sans"/>
              </a:rPr>
              <a:t> </a:t>
            </a:r>
            <a:r>
              <a:rPr sz="1700" dirty="0">
                <a:solidFill>
                  <a:srgbClr val="57585B"/>
                </a:solidFill>
                <a:latin typeface="Open Sans"/>
                <a:cs typeface="Open Sans"/>
              </a:rPr>
              <a:t>since</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Lightning</a:t>
            </a:r>
            <a:r>
              <a:rPr sz="1700" spc="55" dirty="0">
                <a:solidFill>
                  <a:srgbClr val="57585B"/>
                </a:solidFill>
                <a:latin typeface="Open Sans"/>
                <a:cs typeface="Open Sans"/>
              </a:rPr>
              <a:t> </a:t>
            </a:r>
            <a:r>
              <a:rPr sz="1700" dirty="0">
                <a:solidFill>
                  <a:srgbClr val="57585B"/>
                </a:solidFill>
                <a:latin typeface="Open Sans"/>
                <a:cs typeface="Open Sans"/>
              </a:rPr>
              <a:t>Network</a:t>
            </a:r>
            <a:r>
              <a:rPr sz="1700" spc="50" dirty="0">
                <a:solidFill>
                  <a:srgbClr val="57585B"/>
                </a:solidFill>
                <a:latin typeface="Open Sans"/>
                <a:cs typeface="Open Sans"/>
              </a:rPr>
              <a:t> </a:t>
            </a:r>
            <a:r>
              <a:rPr sz="1700" dirty="0">
                <a:solidFill>
                  <a:srgbClr val="57585B"/>
                </a:solidFill>
                <a:latin typeface="Open Sans"/>
                <a:cs typeface="Open Sans"/>
              </a:rPr>
              <a:t>provides</a:t>
            </a:r>
            <a:r>
              <a:rPr sz="1700" spc="55" dirty="0">
                <a:solidFill>
                  <a:srgbClr val="57585B"/>
                </a:solidFill>
                <a:latin typeface="Open Sans"/>
                <a:cs typeface="Open Sans"/>
              </a:rPr>
              <a:t> </a:t>
            </a:r>
            <a:r>
              <a:rPr sz="1700" dirty="0">
                <a:solidFill>
                  <a:srgbClr val="57585B"/>
                </a:solidFill>
                <a:latin typeface="Open Sans"/>
                <a:cs typeface="Open Sans"/>
              </a:rPr>
              <a:t>financial</a:t>
            </a:r>
            <a:r>
              <a:rPr sz="1700" spc="55" dirty="0">
                <a:solidFill>
                  <a:srgbClr val="57585B"/>
                </a:solidFill>
                <a:latin typeface="Open Sans"/>
                <a:cs typeface="Open Sans"/>
              </a:rPr>
              <a:t> </a:t>
            </a:r>
            <a:r>
              <a:rPr sz="1700" dirty="0">
                <a:solidFill>
                  <a:srgbClr val="57585B"/>
                </a:solidFill>
                <a:latin typeface="Open Sans"/>
                <a:cs typeface="Open Sans"/>
              </a:rPr>
              <a:t>inclusion,</a:t>
            </a:r>
            <a:r>
              <a:rPr sz="1700" spc="50" dirty="0">
                <a:solidFill>
                  <a:srgbClr val="57585B"/>
                </a:solidFill>
                <a:latin typeface="Open Sans"/>
                <a:cs typeface="Open Sans"/>
              </a:rPr>
              <a:t> </a:t>
            </a:r>
            <a:r>
              <a:rPr sz="1700" spc="-20" dirty="0">
                <a:solidFill>
                  <a:srgbClr val="57585B"/>
                </a:solidFill>
                <a:latin typeface="Open Sans"/>
                <a:cs typeface="Open Sans"/>
              </a:rPr>
              <a:t>Mina </a:t>
            </a:r>
            <a:r>
              <a:rPr sz="1700" dirty="0">
                <a:solidFill>
                  <a:srgbClr val="57585B"/>
                </a:solidFill>
                <a:latin typeface="Open Sans"/>
                <a:cs typeface="Open Sans"/>
              </a:rPr>
              <a:t>can</a:t>
            </a:r>
            <a:r>
              <a:rPr sz="1700" spc="25" dirty="0">
                <a:solidFill>
                  <a:srgbClr val="57585B"/>
                </a:solidFill>
                <a:latin typeface="Open Sans"/>
                <a:cs typeface="Open Sans"/>
              </a:rPr>
              <a:t> </a:t>
            </a:r>
            <a:r>
              <a:rPr sz="1700" dirty="0">
                <a:solidFill>
                  <a:srgbClr val="57585B"/>
                </a:solidFill>
                <a:latin typeface="Open Sans"/>
                <a:cs typeface="Open Sans"/>
              </a:rPr>
              <a:t>now</a:t>
            </a:r>
            <a:r>
              <a:rPr sz="1700" spc="25" dirty="0">
                <a:solidFill>
                  <a:srgbClr val="57585B"/>
                </a:solidFill>
                <a:latin typeface="Open Sans"/>
                <a:cs typeface="Open Sans"/>
              </a:rPr>
              <a:t> </a:t>
            </a:r>
            <a:r>
              <a:rPr sz="1700" dirty="0">
                <a:solidFill>
                  <a:srgbClr val="57585B"/>
                </a:solidFill>
                <a:latin typeface="Open Sans"/>
                <a:cs typeface="Open Sans"/>
              </a:rPr>
              <a:t>pay</a:t>
            </a:r>
            <a:r>
              <a:rPr sz="1700" spc="25" dirty="0">
                <a:solidFill>
                  <a:srgbClr val="57585B"/>
                </a:solidFill>
                <a:latin typeface="Open Sans"/>
                <a:cs typeface="Open Sans"/>
              </a:rPr>
              <a:t> </a:t>
            </a:r>
            <a:r>
              <a:rPr sz="1700" dirty="0">
                <a:solidFill>
                  <a:srgbClr val="57585B"/>
                </a:solidFill>
                <a:latin typeface="Open Sans"/>
                <a:cs typeface="Open Sans"/>
              </a:rPr>
              <a:t>for</a:t>
            </a:r>
            <a:r>
              <a:rPr sz="1700" spc="30" dirty="0">
                <a:solidFill>
                  <a:srgbClr val="57585B"/>
                </a:solidFill>
                <a:latin typeface="Open Sans"/>
                <a:cs typeface="Open Sans"/>
              </a:rPr>
              <a:t> </a:t>
            </a:r>
            <a:r>
              <a:rPr sz="1700" dirty="0">
                <a:solidFill>
                  <a:srgbClr val="57585B"/>
                </a:solidFill>
                <a:latin typeface="Open Sans"/>
                <a:cs typeface="Open Sans"/>
              </a:rPr>
              <a:t>her</a:t>
            </a:r>
            <a:r>
              <a:rPr sz="1700" spc="25" dirty="0">
                <a:solidFill>
                  <a:srgbClr val="57585B"/>
                </a:solidFill>
                <a:latin typeface="Open Sans"/>
                <a:cs typeface="Open Sans"/>
              </a:rPr>
              <a:t> </a:t>
            </a:r>
            <a:r>
              <a:rPr sz="1700" dirty="0">
                <a:solidFill>
                  <a:srgbClr val="57585B"/>
                </a:solidFill>
                <a:latin typeface="Open Sans"/>
                <a:cs typeface="Open Sans"/>
              </a:rPr>
              <a:t>meals</a:t>
            </a:r>
            <a:r>
              <a:rPr sz="1700" spc="30" dirty="0">
                <a:solidFill>
                  <a:srgbClr val="57585B"/>
                </a:solidFill>
                <a:latin typeface="Open Sans"/>
                <a:cs typeface="Open Sans"/>
              </a:rPr>
              <a:t> </a:t>
            </a:r>
            <a:r>
              <a:rPr sz="1700" dirty="0">
                <a:solidFill>
                  <a:srgbClr val="57585B"/>
                </a:solidFill>
                <a:latin typeface="Open Sans"/>
                <a:cs typeface="Open Sans"/>
              </a:rPr>
              <a:t>even</a:t>
            </a:r>
            <a:r>
              <a:rPr sz="1700" spc="35" dirty="0">
                <a:solidFill>
                  <a:srgbClr val="57585B"/>
                </a:solidFill>
                <a:latin typeface="Open Sans"/>
                <a:cs typeface="Open Sans"/>
              </a:rPr>
              <a:t> </a:t>
            </a:r>
            <a:r>
              <a:rPr sz="1700" dirty="0">
                <a:solidFill>
                  <a:srgbClr val="57585B"/>
                </a:solidFill>
                <a:latin typeface="Open Sans"/>
                <a:cs typeface="Open Sans"/>
              </a:rPr>
              <a:t>if</a:t>
            </a:r>
            <a:r>
              <a:rPr sz="1700" spc="25" dirty="0">
                <a:solidFill>
                  <a:srgbClr val="57585B"/>
                </a:solidFill>
                <a:latin typeface="Open Sans"/>
                <a:cs typeface="Open Sans"/>
              </a:rPr>
              <a:t> </a:t>
            </a:r>
            <a:r>
              <a:rPr sz="1700" dirty="0">
                <a:solidFill>
                  <a:srgbClr val="57585B"/>
                </a:solidFill>
                <a:latin typeface="Open Sans"/>
                <a:cs typeface="Open Sans"/>
              </a:rPr>
              <a:t>she</a:t>
            </a:r>
            <a:r>
              <a:rPr sz="1700" spc="35" dirty="0">
                <a:solidFill>
                  <a:srgbClr val="57585B"/>
                </a:solidFill>
                <a:latin typeface="Open Sans"/>
                <a:cs typeface="Open Sans"/>
              </a:rPr>
              <a:t> </a:t>
            </a:r>
            <a:r>
              <a:rPr sz="1700" dirty="0">
                <a:solidFill>
                  <a:srgbClr val="57585B"/>
                </a:solidFill>
                <a:latin typeface="Open Sans"/>
                <a:cs typeface="Open Sans"/>
              </a:rPr>
              <a:t>is</a:t>
            </a:r>
            <a:r>
              <a:rPr sz="1700" spc="30" dirty="0">
                <a:solidFill>
                  <a:srgbClr val="57585B"/>
                </a:solidFill>
                <a:latin typeface="Open Sans"/>
                <a:cs typeface="Open Sans"/>
              </a:rPr>
              <a:t> </a:t>
            </a:r>
            <a:r>
              <a:rPr sz="1700" dirty="0">
                <a:solidFill>
                  <a:srgbClr val="57585B"/>
                </a:solidFill>
                <a:latin typeface="Open Sans"/>
                <a:cs typeface="Open Sans"/>
              </a:rPr>
              <a:t>in</a:t>
            </a:r>
            <a:r>
              <a:rPr sz="1700" spc="25" dirty="0">
                <a:solidFill>
                  <a:srgbClr val="57585B"/>
                </a:solidFill>
                <a:latin typeface="Open Sans"/>
                <a:cs typeface="Open Sans"/>
              </a:rPr>
              <a:t> </a:t>
            </a:r>
            <a:r>
              <a:rPr sz="1700" dirty="0">
                <a:solidFill>
                  <a:srgbClr val="57585B"/>
                </a:solidFill>
                <a:latin typeface="Open Sans"/>
                <a:cs typeface="Open Sans"/>
              </a:rPr>
              <a:t>a</a:t>
            </a:r>
            <a:r>
              <a:rPr sz="1700" spc="30" dirty="0">
                <a:solidFill>
                  <a:srgbClr val="57585B"/>
                </a:solidFill>
                <a:latin typeface="Open Sans"/>
                <a:cs typeface="Open Sans"/>
              </a:rPr>
              <a:t> </a:t>
            </a:r>
            <a:r>
              <a:rPr sz="1700" dirty="0">
                <a:solidFill>
                  <a:srgbClr val="57585B"/>
                </a:solidFill>
                <a:latin typeface="Open Sans"/>
                <a:cs typeface="Open Sans"/>
              </a:rPr>
              <a:t>remote</a:t>
            </a:r>
            <a:r>
              <a:rPr sz="1700" spc="30" dirty="0">
                <a:solidFill>
                  <a:srgbClr val="57585B"/>
                </a:solidFill>
                <a:latin typeface="Open Sans"/>
                <a:cs typeface="Open Sans"/>
              </a:rPr>
              <a:t> </a:t>
            </a:r>
            <a:r>
              <a:rPr sz="1700" dirty="0">
                <a:solidFill>
                  <a:srgbClr val="57585B"/>
                </a:solidFill>
                <a:latin typeface="Open Sans"/>
                <a:cs typeface="Open Sans"/>
              </a:rPr>
              <a:t>area</a:t>
            </a:r>
            <a:r>
              <a:rPr sz="1700" spc="30" dirty="0">
                <a:solidFill>
                  <a:srgbClr val="57585B"/>
                </a:solidFill>
                <a:latin typeface="Open Sans"/>
                <a:cs typeface="Open Sans"/>
              </a:rPr>
              <a:t> </a:t>
            </a:r>
            <a:r>
              <a:rPr sz="1700" dirty="0">
                <a:solidFill>
                  <a:srgbClr val="57585B"/>
                </a:solidFill>
                <a:latin typeface="Open Sans"/>
                <a:cs typeface="Open Sans"/>
              </a:rPr>
              <a:t>in</a:t>
            </a:r>
            <a:r>
              <a:rPr sz="1700" spc="30" dirty="0">
                <a:solidFill>
                  <a:srgbClr val="57585B"/>
                </a:solidFill>
                <a:latin typeface="Open Sans"/>
                <a:cs typeface="Open Sans"/>
              </a:rPr>
              <a:t> </a:t>
            </a:r>
            <a:r>
              <a:rPr sz="1700" dirty="0">
                <a:solidFill>
                  <a:srgbClr val="57585B"/>
                </a:solidFill>
                <a:latin typeface="Open Sans"/>
                <a:cs typeface="Open Sans"/>
              </a:rPr>
              <a:t>El</a:t>
            </a:r>
            <a:r>
              <a:rPr sz="1700" spc="25" dirty="0">
                <a:solidFill>
                  <a:srgbClr val="57585B"/>
                </a:solidFill>
                <a:latin typeface="Open Sans"/>
                <a:cs typeface="Open Sans"/>
              </a:rPr>
              <a:t> </a:t>
            </a:r>
            <a:r>
              <a:rPr sz="1700" spc="-10" dirty="0">
                <a:solidFill>
                  <a:srgbClr val="57585B"/>
                </a:solidFill>
                <a:latin typeface="Open Sans"/>
                <a:cs typeface="Open Sans"/>
              </a:rPr>
              <a:t>Salvador.</a:t>
            </a:r>
            <a:endParaRPr sz="1700">
              <a:latin typeface="Open Sans"/>
              <a:cs typeface="Open Sans"/>
            </a:endParaRPr>
          </a:p>
        </p:txBody>
      </p:sp>
      <p:sp>
        <p:nvSpPr>
          <p:cNvPr id="12" name="object 12"/>
          <p:cNvSpPr txBox="1"/>
          <p:nvPr/>
        </p:nvSpPr>
        <p:spPr>
          <a:xfrm>
            <a:off x="10306640" y="9205948"/>
            <a:ext cx="8367395" cy="817244"/>
          </a:xfrm>
          <a:prstGeom prst="rect">
            <a:avLst/>
          </a:prstGeom>
        </p:spPr>
        <p:txBody>
          <a:bodyPr vert="horz" wrap="square" lIns="0" tIns="12065" rIns="0" bIns="0" rtlCol="0">
            <a:spAutoFit/>
          </a:bodyPr>
          <a:lstStyle/>
          <a:p>
            <a:pPr marL="12700" marR="5080" algn="just">
              <a:lnSpc>
                <a:spcPct val="101800"/>
              </a:lnSpc>
              <a:spcBef>
                <a:spcPts val="95"/>
              </a:spcBef>
            </a:pPr>
            <a:r>
              <a:rPr sz="1700" dirty="0">
                <a:solidFill>
                  <a:srgbClr val="57585B"/>
                </a:solidFill>
                <a:latin typeface="Open Sans"/>
                <a:cs typeface="Open Sans"/>
              </a:rPr>
              <a:t>Mina</a:t>
            </a:r>
            <a:r>
              <a:rPr sz="1700" spc="35"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fund</a:t>
            </a:r>
            <a:r>
              <a:rPr sz="1700" spc="35"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35" dirty="0">
                <a:solidFill>
                  <a:srgbClr val="57585B"/>
                </a:solidFill>
                <a:latin typeface="Open Sans"/>
                <a:cs typeface="Open Sans"/>
              </a:rPr>
              <a:t> </a:t>
            </a:r>
            <a:r>
              <a:rPr sz="1700" dirty="0">
                <a:solidFill>
                  <a:srgbClr val="57585B"/>
                </a:solidFill>
                <a:latin typeface="Open Sans"/>
                <a:cs typeface="Open Sans"/>
              </a:rPr>
              <a:t>any</a:t>
            </a:r>
            <a:r>
              <a:rPr sz="1700" spc="40" dirty="0">
                <a:solidFill>
                  <a:srgbClr val="57585B"/>
                </a:solidFill>
                <a:latin typeface="Open Sans"/>
                <a:cs typeface="Open Sans"/>
              </a:rPr>
              <a:t> </a:t>
            </a:r>
            <a:r>
              <a:rPr sz="1700" dirty="0">
                <a:solidFill>
                  <a:srgbClr val="57585B"/>
                </a:solidFill>
                <a:latin typeface="Open Sans"/>
                <a:cs typeface="Open Sans"/>
              </a:rPr>
              <a:t>amount</a:t>
            </a:r>
            <a:r>
              <a:rPr sz="1700" spc="3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she</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comfortable</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35" dirty="0">
                <a:solidFill>
                  <a:srgbClr val="57585B"/>
                </a:solidFill>
                <a:latin typeface="Open Sans"/>
                <a:cs typeface="Open Sans"/>
              </a:rPr>
              <a:t> </a:t>
            </a:r>
            <a:r>
              <a:rPr sz="1700" spc="-25" dirty="0">
                <a:solidFill>
                  <a:srgbClr val="57585B"/>
                </a:solidFill>
                <a:latin typeface="Open Sans"/>
                <a:cs typeface="Open Sans"/>
              </a:rPr>
              <a:t>but </a:t>
            </a:r>
            <a:r>
              <a:rPr sz="1700" dirty="0">
                <a:solidFill>
                  <a:srgbClr val="57585B"/>
                </a:solidFill>
                <a:latin typeface="Open Sans"/>
                <a:cs typeface="Open Sans"/>
              </a:rPr>
              <a:t>it’s</a:t>
            </a:r>
            <a:r>
              <a:rPr sz="1700" spc="45" dirty="0">
                <a:solidFill>
                  <a:srgbClr val="57585B"/>
                </a:solidFill>
                <a:latin typeface="Open Sans"/>
                <a:cs typeface="Open Sans"/>
              </a:rPr>
              <a:t> </a:t>
            </a:r>
            <a:r>
              <a:rPr sz="1700" dirty="0">
                <a:solidFill>
                  <a:srgbClr val="57585B"/>
                </a:solidFill>
                <a:latin typeface="Open Sans"/>
                <a:cs typeface="Open Sans"/>
              </a:rPr>
              <a:t>important</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note</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amount</a:t>
            </a:r>
            <a:r>
              <a:rPr sz="1700" spc="45"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she</a:t>
            </a:r>
            <a:r>
              <a:rPr sz="1700" spc="50" dirty="0">
                <a:solidFill>
                  <a:srgbClr val="57585B"/>
                </a:solidFill>
                <a:latin typeface="Open Sans"/>
                <a:cs typeface="Open Sans"/>
              </a:rPr>
              <a:t> </a:t>
            </a:r>
            <a:r>
              <a:rPr sz="1700" dirty="0">
                <a:solidFill>
                  <a:srgbClr val="57585B"/>
                </a:solidFill>
                <a:latin typeface="Open Sans"/>
                <a:cs typeface="Open Sans"/>
              </a:rPr>
              <a:t>locks</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0" dirty="0">
                <a:solidFill>
                  <a:srgbClr val="57585B"/>
                </a:solidFill>
                <a:latin typeface="Open Sans"/>
                <a:cs typeface="Open Sans"/>
              </a:rPr>
              <a:t> </a:t>
            </a:r>
            <a:r>
              <a:rPr sz="1700" spc="-10" dirty="0">
                <a:solidFill>
                  <a:srgbClr val="57585B"/>
                </a:solidFill>
                <a:latin typeface="Open Sans"/>
                <a:cs typeface="Open Sans"/>
              </a:rPr>
              <a:t>wallet </a:t>
            </a:r>
            <a:r>
              <a:rPr sz="1700" dirty="0">
                <a:solidFill>
                  <a:srgbClr val="57585B"/>
                </a:solidFill>
                <a:latin typeface="Open Sans"/>
                <a:cs typeface="Open Sans"/>
              </a:rPr>
              <a:t>cannot</a:t>
            </a:r>
            <a:r>
              <a:rPr sz="1700" spc="35" dirty="0">
                <a:solidFill>
                  <a:srgbClr val="57585B"/>
                </a:solidFill>
                <a:latin typeface="Open Sans"/>
                <a:cs typeface="Open Sans"/>
              </a:rPr>
              <a:t> </a:t>
            </a:r>
            <a:r>
              <a:rPr sz="1700" dirty="0">
                <a:solidFill>
                  <a:srgbClr val="57585B"/>
                </a:solidFill>
                <a:latin typeface="Open Sans"/>
                <a:cs typeface="Open Sans"/>
              </a:rPr>
              <a:t>be</a:t>
            </a:r>
            <a:r>
              <a:rPr sz="1700" spc="35" dirty="0">
                <a:solidFill>
                  <a:srgbClr val="57585B"/>
                </a:solidFill>
                <a:latin typeface="Open Sans"/>
                <a:cs typeface="Open Sans"/>
              </a:rPr>
              <a:t> </a:t>
            </a:r>
            <a:r>
              <a:rPr sz="1700" dirty="0">
                <a:solidFill>
                  <a:srgbClr val="57585B"/>
                </a:solidFill>
                <a:latin typeface="Open Sans"/>
                <a:cs typeface="Open Sans"/>
              </a:rPr>
              <a:t>used</a:t>
            </a:r>
            <a:r>
              <a:rPr sz="1700" spc="35"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35" dirty="0">
                <a:solidFill>
                  <a:srgbClr val="57585B"/>
                </a:solidFill>
                <a:latin typeface="Open Sans"/>
                <a:cs typeface="Open Sans"/>
              </a:rPr>
              <a:t> </a:t>
            </a:r>
            <a:r>
              <a:rPr sz="1700" dirty="0">
                <a:solidFill>
                  <a:srgbClr val="57585B"/>
                </a:solidFill>
                <a:latin typeface="Open Sans"/>
                <a:cs typeface="Open Sans"/>
              </a:rPr>
              <a:t>on-chain</a:t>
            </a:r>
            <a:r>
              <a:rPr sz="1700" spc="35" dirty="0">
                <a:solidFill>
                  <a:srgbClr val="57585B"/>
                </a:solidFill>
                <a:latin typeface="Open Sans"/>
                <a:cs typeface="Open Sans"/>
              </a:rPr>
              <a:t> </a:t>
            </a:r>
            <a:r>
              <a:rPr sz="1700" spc="-10" dirty="0">
                <a:solidFill>
                  <a:srgbClr val="57585B"/>
                </a:solidFill>
                <a:latin typeface="Open Sans"/>
                <a:cs typeface="Open Sans"/>
              </a:rPr>
              <a:t>transactions.</a:t>
            </a:r>
            <a:endParaRPr sz="1700" dirty="0">
              <a:latin typeface="Open Sans"/>
              <a:cs typeface="Open Sans"/>
            </a:endParaRPr>
          </a:p>
        </p:txBody>
      </p:sp>
      <p:sp>
        <p:nvSpPr>
          <p:cNvPr id="13" name="object 13"/>
          <p:cNvSpPr txBox="1"/>
          <p:nvPr/>
        </p:nvSpPr>
        <p:spPr>
          <a:xfrm>
            <a:off x="10306640" y="5874856"/>
            <a:ext cx="3020695" cy="292798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get</a:t>
            </a:r>
            <a:r>
              <a:rPr sz="1700" spc="50" dirty="0">
                <a:solidFill>
                  <a:srgbClr val="57585B"/>
                </a:solidFill>
                <a:latin typeface="Open Sans"/>
                <a:cs typeface="Open Sans"/>
              </a:rPr>
              <a:t> </a:t>
            </a:r>
            <a:r>
              <a:rPr sz="1700" dirty="0">
                <a:solidFill>
                  <a:srgbClr val="57585B"/>
                </a:solidFill>
                <a:latin typeface="Open Sans"/>
                <a:cs typeface="Open Sans"/>
              </a:rPr>
              <a:t>started</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spc="-10" dirty="0">
                <a:solidFill>
                  <a:srgbClr val="57585B"/>
                </a:solidFill>
                <a:latin typeface="Open Sans"/>
                <a:cs typeface="Open Sans"/>
              </a:rPr>
              <a:t>Lightning, </a:t>
            </a:r>
            <a:r>
              <a:rPr sz="1700" dirty="0">
                <a:solidFill>
                  <a:srgbClr val="57585B"/>
                </a:solidFill>
                <a:latin typeface="Open Sans"/>
                <a:cs typeface="Open Sans"/>
              </a:rPr>
              <a:t>Mina</a:t>
            </a:r>
            <a:r>
              <a:rPr sz="1700" spc="50" dirty="0">
                <a:solidFill>
                  <a:srgbClr val="57585B"/>
                </a:solidFill>
                <a:latin typeface="Open Sans"/>
                <a:cs typeface="Open Sans"/>
              </a:rPr>
              <a:t> </a:t>
            </a:r>
            <a:r>
              <a:rPr sz="1700" dirty="0">
                <a:solidFill>
                  <a:srgbClr val="57585B"/>
                </a:solidFill>
                <a:latin typeface="Open Sans"/>
                <a:cs typeface="Open Sans"/>
              </a:rPr>
              <a:t>first</a:t>
            </a:r>
            <a:r>
              <a:rPr sz="1700" spc="55" dirty="0">
                <a:solidFill>
                  <a:srgbClr val="57585B"/>
                </a:solidFill>
                <a:latin typeface="Open Sans"/>
                <a:cs typeface="Open Sans"/>
              </a:rPr>
              <a:t> </a:t>
            </a:r>
            <a:r>
              <a:rPr sz="1700" dirty="0">
                <a:solidFill>
                  <a:srgbClr val="57585B"/>
                </a:solidFill>
                <a:latin typeface="Open Sans"/>
                <a:cs typeface="Open Sans"/>
              </a:rPr>
              <a:t>downloads</a:t>
            </a:r>
            <a:r>
              <a:rPr sz="1700" spc="60" dirty="0">
                <a:solidFill>
                  <a:srgbClr val="57585B"/>
                </a:solidFill>
                <a:latin typeface="Open Sans"/>
                <a:cs typeface="Open Sans"/>
              </a:rPr>
              <a:t> </a:t>
            </a:r>
            <a:r>
              <a:rPr sz="1700" spc="-50" dirty="0">
                <a:solidFill>
                  <a:srgbClr val="57585B"/>
                </a:solidFill>
                <a:latin typeface="Open Sans"/>
                <a:cs typeface="Open Sans"/>
              </a:rPr>
              <a:t>a </a:t>
            </a:r>
            <a:r>
              <a:rPr sz="1700" dirty="0">
                <a:solidFill>
                  <a:srgbClr val="57585B"/>
                </a:solidFill>
                <a:latin typeface="Open Sans"/>
                <a:cs typeface="Open Sans"/>
              </a:rPr>
              <a:t>Lightning</a:t>
            </a:r>
            <a:r>
              <a:rPr sz="1700" spc="50"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on</a:t>
            </a:r>
            <a:r>
              <a:rPr sz="1700" spc="55" dirty="0">
                <a:solidFill>
                  <a:srgbClr val="57585B"/>
                </a:solidFill>
                <a:latin typeface="Open Sans"/>
                <a:cs typeface="Open Sans"/>
              </a:rPr>
              <a:t> </a:t>
            </a:r>
            <a:r>
              <a:rPr sz="1700" spc="-25" dirty="0">
                <a:solidFill>
                  <a:srgbClr val="57585B"/>
                </a:solidFill>
                <a:latin typeface="Open Sans"/>
                <a:cs typeface="Open Sans"/>
              </a:rPr>
              <a:t>her </a:t>
            </a:r>
            <a:r>
              <a:rPr sz="1700" dirty="0">
                <a:solidFill>
                  <a:srgbClr val="57585B"/>
                </a:solidFill>
                <a:latin typeface="Open Sans"/>
                <a:cs typeface="Open Sans"/>
              </a:rPr>
              <a:t>phone.</a:t>
            </a:r>
            <a:r>
              <a:rPr sz="1700" spc="35" dirty="0">
                <a:solidFill>
                  <a:srgbClr val="57585B"/>
                </a:solidFill>
                <a:latin typeface="Open Sans"/>
                <a:cs typeface="Open Sans"/>
              </a:rPr>
              <a:t> </a:t>
            </a:r>
            <a:r>
              <a:rPr sz="1700" dirty="0">
                <a:solidFill>
                  <a:srgbClr val="57585B"/>
                </a:solidFill>
                <a:latin typeface="Open Sans"/>
                <a:cs typeface="Open Sans"/>
              </a:rPr>
              <a:t>She</a:t>
            </a:r>
            <a:r>
              <a:rPr sz="1700" spc="35" dirty="0">
                <a:solidFill>
                  <a:srgbClr val="57585B"/>
                </a:solidFill>
                <a:latin typeface="Open Sans"/>
                <a:cs typeface="Open Sans"/>
              </a:rPr>
              <a:t> </a:t>
            </a:r>
            <a:r>
              <a:rPr sz="1700" dirty="0">
                <a:solidFill>
                  <a:srgbClr val="57585B"/>
                </a:solidFill>
                <a:latin typeface="Open Sans"/>
                <a:cs typeface="Open Sans"/>
              </a:rPr>
              <a:t>then</a:t>
            </a:r>
            <a:r>
              <a:rPr sz="1700" spc="35" dirty="0">
                <a:solidFill>
                  <a:srgbClr val="57585B"/>
                </a:solidFill>
                <a:latin typeface="Open Sans"/>
                <a:cs typeface="Open Sans"/>
              </a:rPr>
              <a:t> </a:t>
            </a:r>
            <a:r>
              <a:rPr sz="1700" dirty="0">
                <a:solidFill>
                  <a:srgbClr val="57585B"/>
                </a:solidFill>
                <a:latin typeface="Open Sans"/>
                <a:cs typeface="Open Sans"/>
              </a:rPr>
              <a:t>funds</a:t>
            </a:r>
            <a:r>
              <a:rPr sz="1700" spc="35" dirty="0">
                <a:solidFill>
                  <a:srgbClr val="57585B"/>
                </a:solidFill>
                <a:latin typeface="Open Sans"/>
                <a:cs typeface="Open Sans"/>
              </a:rPr>
              <a:t> </a:t>
            </a:r>
            <a:r>
              <a:rPr sz="1700" spc="-25" dirty="0">
                <a:solidFill>
                  <a:srgbClr val="57585B"/>
                </a:solidFill>
                <a:latin typeface="Open Sans"/>
                <a:cs typeface="Open Sans"/>
              </a:rPr>
              <a:t>her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by</a:t>
            </a:r>
            <a:r>
              <a:rPr sz="1700" spc="45" dirty="0">
                <a:solidFill>
                  <a:srgbClr val="57585B"/>
                </a:solidFill>
                <a:latin typeface="Open Sans"/>
                <a:cs typeface="Open Sans"/>
              </a:rPr>
              <a:t> </a:t>
            </a:r>
            <a:r>
              <a:rPr sz="1700" dirty="0">
                <a:solidFill>
                  <a:srgbClr val="57585B"/>
                </a:solidFill>
                <a:latin typeface="Open Sans"/>
                <a:cs typeface="Open Sans"/>
              </a:rPr>
              <a:t>sending</a:t>
            </a:r>
            <a:r>
              <a:rPr sz="1700" spc="40" dirty="0">
                <a:solidFill>
                  <a:srgbClr val="57585B"/>
                </a:solidFill>
                <a:latin typeface="Open Sans"/>
                <a:cs typeface="Open Sans"/>
              </a:rPr>
              <a:t> </a:t>
            </a:r>
            <a:r>
              <a:rPr sz="1700" spc="-20" dirty="0">
                <a:solidFill>
                  <a:srgbClr val="57585B"/>
                </a:solidFill>
                <a:latin typeface="Open Sans"/>
                <a:cs typeface="Open Sans"/>
              </a:rPr>
              <a:t>some </a:t>
            </a:r>
            <a:r>
              <a:rPr sz="1700" dirty="0">
                <a:solidFill>
                  <a:srgbClr val="57585B"/>
                </a:solidFill>
                <a:latin typeface="Open Sans"/>
                <a:cs typeface="Open Sans"/>
              </a:rPr>
              <a:t>bitcoins</a:t>
            </a:r>
            <a:r>
              <a:rPr sz="1700" spc="35" dirty="0">
                <a:solidFill>
                  <a:srgbClr val="57585B"/>
                </a:solidFill>
                <a:latin typeface="Open Sans"/>
                <a:cs typeface="Open Sans"/>
              </a:rPr>
              <a:t> </a:t>
            </a:r>
            <a:r>
              <a:rPr sz="1700" dirty="0">
                <a:solidFill>
                  <a:srgbClr val="57585B"/>
                </a:solidFill>
                <a:latin typeface="Open Sans"/>
                <a:cs typeface="Open Sans"/>
              </a:rPr>
              <a:t>from</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spc="-10" dirty="0">
                <a:solidFill>
                  <a:srgbClr val="57585B"/>
                </a:solidFill>
                <a:latin typeface="Open Sans"/>
                <a:cs typeface="Open Sans"/>
              </a:rPr>
              <a:t>regular </a:t>
            </a:r>
            <a:r>
              <a:rPr sz="1700" dirty="0">
                <a:solidFill>
                  <a:srgbClr val="57585B"/>
                </a:solidFill>
                <a:latin typeface="Open Sans"/>
                <a:cs typeface="Open Sans"/>
              </a:rPr>
              <a:t>Bitcoin</a:t>
            </a:r>
            <a:r>
              <a:rPr sz="1700" spc="35" dirty="0">
                <a:solidFill>
                  <a:srgbClr val="57585B"/>
                </a:solidFill>
                <a:latin typeface="Open Sans"/>
                <a:cs typeface="Open Sans"/>
              </a:rPr>
              <a:t> </a:t>
            </a:r>
            <a:r>
              <a:rPr sz="1700" dirty="0">
                <a:solidFill>
                  <a:srgbClr val="57585B"/>
                </a:solidFill>
                <a:latin typeface="Open Sans"/>
                <a:cs typeface="Open Sans"/>
              </a:rPr>
              <a:t>wallet</a:t>
            </a:r>
            <a:r>
              <a:rPr sz="1700" spc="3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35" dirty="0">
                <a:solidFill>
                  <a:srgbClr val="57585B"/>
                </a:solidFill>
                <a:latin typeface="Open Sans"/>
                <a:cs typeface="Open Sans"/>
              </a:rPr>
              <a:t> </a:t>
            </a:r>
            <a:r>
              <a:rPr sz="1700" spc="-25" dirty="0">
                <a:solidFill>
                  <a:srgbClr val="57585B"/>
                </a:solidFill>
                <a:latin typeface="Open Sans"/>
                <a:cs typeface="Open Sans"/>
              </a:rPr>
              <a:t>new </a:t>
            </a:r>
            <a:r>
              <a:rPr sz="1700" dirty="0">
                <a:solidFill>
                  <a:srgbClr val="57585B"/>
                </a:solidFill>
                <a:latin typeface="Open Sans"/>
                <a:cs typeface="Open Sans"/>
              </a:rPr>
              <a:t>Lightning</a:t>
            </a:r>
            <a:r>
              <a:rPr sz="1700" spc="55" dirty="0">
                <a:solidFill>
                  <a:srgbClr val="57585B"/>
                </a:solidFill>
                <a:latin typeface="Open Sans"/>
                <a:cs typeface="Open Sans"/>
              </a:rPr>
              <a:t> </a:t>
            </a:r>
            <a:r>
              <a:rPr sz="1700" dirty="0">
                <a:solidFill>
                  <a:srgbClr val="57585B"/>
                </a:solidFill>
                <a:latin typeface="Open Sans"/>
                <a:cs typeface="Open Sans"/>
              </a:rPr>
              <a:t>wallet.</a:t>
            </a:r>
            <a:r>
              <a:rPr sz="1700" spc="55" dirty="0">
                <a:solidFill>
                  <a:srgbClr val="57585B"/>
                </a:solidFill>
                <a:latin typeface="Open Sans"/>
                <a:cs typeface="Open Sans"/>
              </a:rPr>
              <a:t> </a:t>
            </a:r>
            <a:r>
              <a:rPr sz="1700" dirty="0">
                <a:solidFill>
                  <a:srgbClr val="57585B"/>
                </a:solidFill>
                <a:latin typeface="Open Sans"/>
                <a:cs typeface="Open Sans"/>
              </a:rPr>
              <a:t>This</a:t>
            </a:r>
            <a:r>
              <a:rPr sz="1700" spc="55" dirty="0">
                <a:solidFill>
                  <a:srgbClr val="57585B"/>
                </a:solidFill>
                <a:latin typeface="Open Sans"/>
                <a:cs typeface="Open Sans"/>
              </a:rPr>
              <a:t> </a:t>
            </a:r>
            <a:r>
              <a:rPr sz="1700" spc="-10" dirty="0">
                <a:solidFill>
                  <a:srgbClr val="57585B"/>
                </a:solidFill>
                <a:latin typeface="Open Sans"/>
                <a:cs typeface="Open Sans"/>
              </a:rPr>
              <a:t>process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called</a:t>
            </a:r>
            <a:r>
              <a:rPr sz="1700" spc="45" dirty="0">
                <a:solidFill>
                  <a:srgbClr val="57585B"/>
                </a:solidFill>
                <a:latin typeface="Open Sans"/>
                <a:cs typeface="Open Sans"/>
              </a:rPr>
              <a:t> </a:t>
            </a:r>
            <a:r>
              <a:rPr sz="1700" dirty="0">
                <a:solidFill>
                  <a:srgbClr val="57585B"/>
                </a:solidFill>
                <a:latin typeface="Open Sans"/>
                <a:cs typeface="Open Sans"/>
              </a:rPr>
              <a:t>“funding</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10" dirty="0">
                <a:solidFill>
                  <a:srgbClr val="57585B"/>
                </a:solidFill>
                <a:latin typeface="Open Sans"/>
                <a:cs typeface="Open Sans"/>
              </a:rPr>
              <a:t>wallet” </a:t>
            </a:r>
            <a:r>
              <a:rPr sz="1700" dirty="0">
                <a:solidFill>
                  <a:srgbClr val="57585B"/>
                </a:solidFill>
                <a:latin typeface="Open Sans"/>
                <a:cs typeface="Open Sans"/>
              </a:rPr>
              <a:t>or</a:t>
            </a:r>
            <a:r>
              <a:rPr sz="1700" spc="35" dirty="0">
                <a:solidFill>
                  <a:srgbClr val="57585B"/>
                </a:solidFill>
                <a:latin typeface="Open Sans"/>
                <a:cs typeface="Open Sans"/>
              </a:rPr>
              <a:t> </a:t>
            </a:r>
            <a:r>
              <a:rPr sz="1700" dirty="0">
                <a:solidFill>
                  <a:srgbClr val="57585B"/>
                </a:solidFill>
                <a:latin typeface="Open Sans"/>
                <a:cs typeface="Open Sans"/>
              </a:rPr>
              <a:t>“funding</a:t>
            </a:r>
            <a:r>
              <a:rPr sz="1700" spc="3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spc="-10" dirty="0">
                <a:solidFill>
                  <a:srgbClr val="57585B"/>
                </a:solidFill>
                <a:latin typeface="Open Sans"/>
                <a:cs typeface="Open Sans"/>
              </a:rPr>
              <a:t>payment channel.”</a:t>
            </a:r>
            <a:endParaRPr sz="1700">
              <a:latin typeface="Open Sans"/>
              <a:cs typeface="Open Sans"/>
            </a:endParaRPr>
          </a:p>
        </p:txBody>
      </p:sp>
      <p:pic>
        <p:nvPicPr>
          <p:cNvPr id="14" name="object 14"/>
          <p:cNvPicPr/>
          <p:nvPr/>
        </p:nvPicPr>
        <p:blipFill>
          <a:blip r:embed="rId6" cstate="print"/>
          <a:stretch>
            <a:fillRect/>
          </a:stretch>
        </p:blipFill>
        <p:spPr>
          <a:xfrm>
            <a:off x="1131211" y="8570586"/>
            <a:ext cx="4176584" cy="532737"/>
          </a:xfrm>
          <a:prstGeom prst="rect">
            <a:avLst/>
          </a:prstGeom>
        </p:spPr>
      </p:pic>
      <p:pic>
        <p:nvPicPr>
          <p:cNvPr id="15" name="object 15"/>
          <p:cNvPicPr/>
          <p:nvPr/>
        </p:nvPicPr>
        <p:blipFill>
          <a:blip r:embed="rId7" cstate="print"/>
          <a:stretch>
            <a:fillRect/>
          </a:stretch>
        </p:blipFill>
        <p:spPr>
          <a:xfrm>
            <a:off x="5610635" y="8570586"/>
            <a:ext cx="4176584" cy="532737"/>
          </a:xfrm>
          <a:prstGeom prst="rect">
            <a:avLst/>
          </a:prstGeom>
        </p:spPr>
      </p:pic>
      <p:pic>
        <p:nvPicPr>
          <p:cNvPr id="16" name="object 16"/>
          <p:cNvPicPr/>
          <p:nvPr/>
        </p:nvPicPr>
        <p:blipFill>
          <a:blip r:embed="rId8" cstate="print"/>
          <a:stretch>
            <a:fillRect/>
          </a:stretch>
        </p:blipFill>
        <p:spPr>
          <a:xfrm>
            <a:off x="1131211" y="7497803"/>
            <a:ext cx="4176584" cy="532748"/>
          </a:xfrm>
          <a:prstGeom prst="rect">
            <a:avLst/>
          </a:prstGeom>
        </p:spPr>
      </p:pic>
      <p:pic>
        <p:nvPicPr>
          <p:cNvPr id="17" name="object 17"/>
          <p:cNvPicPr/>
          <p:nvPr/>
        </p:nvPicPr>
        <p:blipFill>
          <a:blip r:embed="rId9" cstate="print"/>
          <a:stretch>
            <a:fillRect/>
          </a:stretch>
        </p:blipFill>
        <p:spPr>
          <a:xfrm>
            <a:off x="5610635" y="7497803"/>
            <a:ext cx="4176584" cy="532748"/>
          </a:xfrm>
          <a:prstGeom prst="rect">
            <a:avLst/>
          </a:prstGeom>
        </p:spPr>
      </p:pic>
      <p:graphicFrame>
        <p:nvGraphicFramePr>
          <p:cNvPr id="18" name="object 18"/>
          <p:cNvGraphicFramePr>
            <a:graphicFrameLocks noGrp="1"/>
          </p:cNvGraphicFramePr>
          <p:nvPr/>
        </p:nvGraphicFramePr>
        <p:xfrm>
          <a:off x="1122196" y="6488221"/>
          <a:ext cx="4175759" cy="3136265"/>
        </p:xfrm>
        <a:graphic>
          <a:graphicData uri="http://schemas.openxmlformats.org/drawingml/2006/table">
            <a:tbl>
              <a:tblPr firstRow="1" bandRow="1">
                <a:tableStyleId>{2D5ABB26-0587-4C30-8999-92F81FD0307C}</a:tableStyleId>
              </a:tblPr>
              <a:tblGrid>
                <a:gridCol w="1286510">
                  <a:extLst>
                    <a:ext uri="{9D8B030D-6E8A-4147-A177-3AD203B41FA5}">
                      <a16:colId xmlns:a16="http://schemas.microsoft.com/office/drawing/2014/main" val="20000"/>
                    </a:ext>
                  </a:extLst>
                </a:gridCol>
                <a:gridCol w="1344930">
                  <a:extLst>
                    <a:ext uri="{9D8B030D-6E8A-4147-A177-3AD203B41FA5}">
                      <a16:colId xmlns:a16="http://schemas.microsoft.com/office/drawing/2014/main" val="20001"/>
                    </a:ext>
                  </a:extLst>
                </a:gridCol>
                <a:gridCol w="1544319">
                  <a:extLst>
                    <a:ext uri="{9D8B030D-6E8A-4147-A177-3AD203B41FA5}">
                      <a16:colId xmlns:a16="http://schemas.microsoft.com/office/drawing/2014/main" val="20002"/>
                    </a:ext>
                  </a:extLst>
                </a:gridCol>
              </a:tblGrid>
              <a:tr h="462280">
                <a:tc>
                  <a:txBody>
                    <a:bodyPr/>
                    <a:lstStyle/>
                    <a:p>
                      <a:pPr algn="ctr">
                        <a:lnSpc>
                          <a:spcPct val="100000"/>
                        </a:lnSpc>
                        <a:spcBef>
                          <a:spcPts val="1070"/>
                        </a:spcBef>
                      </a:pPr>
                      <a:r>
                        <a:rPr sz="1100" b="1" spc="-10" dirty="0">
                          <a:solidFill>
                            <a:srgbClr val="FFFFFF"/>
                          </a:solidFill>
                          <a:latin typeface="Open Sans"/>
                          <a:cs typeface="Open Sans"/>
                        </a:rPr>
                        <a:t>Benefits</a:t>
                      </a:r>
                      <a:endParaRPr sz="1100">
                        <a:latin typeface="Open Sans"/>
                        <a:cs typeface="Open Sans"/>
                      </a:endParaRPr>
                    </a:p>
                  </a:txBody>
                  <a:tcPr marL="0" marR="0" marT="135890" marB="0">
                    <a:lnL w="19050">
                      <a:solidFill>
                        <a:srgbClr val="241B54"/>
                      </a:solidFill>
                      <a:prstDash val="solid"/>
                    </a:lnL>
                    <a:lnR w="28575">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tc>
                  <a:txBody>
                    <a:bodyPr/>
                    <a:lstStyle/>
                    <a:p>
                      <a:pPr algn="ctr">
                        <a:lnSpc>
                          <a:spcPct val="100000"/>
                        </a:lnSpc>
                        <a:spcBef>
                          <a:spcPts val="1070"/>
                        </a:spcBef>
                      </a:pPr>
                      <a:r>
                        <a:rPr sz="1100" b="1" spc="-10" dirty="0">
                          <a:solidFill>
                            <a:srgbClr val="FFFFFF"/>
                          </a:solidFill>
                          <a:latin typeface="Open Sans"/>
                          <a:cs typeface="Open Sans"/>
                        </a:rPr>
                        <a:t>Lightning</a:t>
                      </a:r>
                      <a:endParaRPr sz="1100">
                        <a:latin typeface="Open Sans"/>
                        <a:cs typeface="Open Sans"/>
                      </a:endParaRPr>
                    </a:p>
                  </a:txBody>
                  <a:tcPr marL="0" marR="0" marT="135890" marB="0">
                    <a:lnL w="28575">
                      <a:solidFill>
                        <a:srgbClr val="241B54"/>
                      </a:solidFill>
                      <a:prstDash val="solid"/>
                    </a:lnL>
                    <a:lnR w="28575">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tc>
                  <a:txBody>
                    <a:bodyPr/>
                    <a:lstStyle/>
                    <a:p>
                      <a:pPr marL="198755" marR="188595" indent="177165">
                        <a:lnSpc>
                          <a:spcPct val="103200"/>
                        </a:lnSpc>
                        <a:spcBef>
                          <a:spcPts val="315"/>
                        </a:spcBef>
                      </a:pPr>
                      <a:r>
                        <a:rPr sz="1100" b="1" spc="-10" dirty="0">
                          <a:solidFill>
                            <a:srgbClr val="FFFFFF"/>
                          </a:solidFill>
                          <a:latin typeface="Open Sans"/>
                          <a:cs typeface="Open Sans"/>
                        </a:rPr>
                        <a:t>Traditional </a:t>
                      </a:r>
                      <a:r>
                        <a:rPr sz="1100" b="1" dirty="0">
                          <a:solidFill>
                            <a:srgbClr val="FFFFFF"/>
                          </a:solidFill>
                          <a:latin typeface="Open Sans"/>
                          <a:cs typeface="Open Sans"/>
                        </a:rPr>
                        <a:t>Banking</a:t>
                      </a:r>
                      <a:r>
                        <a:rPr sz="1100" b="1" spc="135" dirty="0">
                          <a:solidFill>
                            <a:srgbClr val="FFFFFF"/>
                          </a:solidFill>
                          <a:latin typeface="Open Sans"/>
                          <a:cs typeface="Open Sans"/>
                        </a:rPr>
                        <a:t> </a:t>
                      </a:r>
                      <a:r>
                        <a:rPr sz="1100" b="1" spc="-10" dirty="0">
                          <a:solidFill>
                            <a:srgbClr val="FFFFFF"/>
                          </a:solidFill>
                          <a:latin typeface="Open Sans"/>
                          <a:cs typeface="Open Sans"/>
                        </a:rPr>
                        <a:t>System</a:t>
                      </a:r>
                      <a:endParaRPr sz="1100">
                        <a:latin typeface="Open Sans"/>
                        <a:cs typeface="Open Sans"/>
                      </a:endParaRPr>
                    </a:p>
                  </a:txBody>
                  <a:tcPr marL="0" marR="0" marT="40005" marB="0">
                    <a:lnL w="28575">
                      <a:solidFill>
                        <a:srgbClr val="241B54"/>
                      </a:solidFill>
                      <a:prstDash val="solid"/>
                    </a:lnL>
                    <a:lnR w="19050">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extLst>
                  <a:ext uri="{0D108BD9-81ED-4DB2-BD59-A6C34878D82A}">
                    <a16:rowId xmlns:a16="http://schemas.microsoft.com/office/drawing/2014/main" val="10000"/>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Speed</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Fast</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270" algn="ctr">
                        <a:lnSpc>
                          <a:spcPct val="100000"/>
                        </a:lnSpc>
                      </a:pPr>
                      <a:r>
                        <a:rPr sz="1100" spc="-20" dirty="0">
                          <a:solidFill>
                            <a:srgbClr val="57585B"/>
                          </a:solidFill>
                          <a:latin typeface="Open Sans"/>
                          <a:cs typeface="Open Sans"/>
                        </a:rPr>
                        <a:t>Slow</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1"/>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Transparency</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10" dirty="0">
                          <a:solidFill>
                            <a:srgbClr val="57585B"/>
                          </a:solidFill>
                          <a:latin typeface="Open Sans"/>
                          <a:cs typeface="Open Sans"/>
                        </a:rPr>
                        <a:t>Transparent</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905" algn="ctr">
                        <a:lnSpc>
                          <a:spcPct val="100000"/>
                        </a:lnSpc>
                      </a:pPr>
                      <a:r>
                        <a:rPr sz="1100" spc="-10" dirty="0">
                          <a:solidFill>
                            <a:srgbClr val="57585B"/>
                          </a:solidFill>
                          <a:latin typeface="Open Sans"/>
                          <a:cs typeface="Open Sans"/>
                        </a:rPr>
                        <a:t>Opaque</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2"/>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Security</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10" dirty="0">
                          <a:solidFill>
                            <a:srgbClr val="57585B"/>
                          </a:solidFill>
                          <a:latin typeface="Open Sans"/>
                          <a:cs typeface="Open Sans"/>
                        </a:rPr>
                        <a:t>Secure</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905" algn="ctr">
                        <a:lnSpc>
                          <a:spcPct val="100000"/>
                        </a:lnSpc>
                      </a:pPr>
                      <a:r>
                        <a:rPr sz="1100" spc="-10" dirty="0">
                          <a:solidFill>
                            <a:srgbClr val="57585B"/>
                          </a:solidFill>
                          <a:latin typeface="Open Sans"/>
                          <a:cs typeface="Open Sans"/>
                        </a:rPr>
                        <a:t>Vulnerable</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3"/>
                  </a:ext>
                </a:extLst>
              </a:tr>
              <a:tr h="534035">
                <a:tc>
                  <a:txBody>
                    <a:bodyPr/>
                    <a:lstStyle/>
                    <a:p>
                      <a:pPr marL="481330" marR="209550" indent="-266700">
                        <a:lnSpc>
                          <a:spcPct val="103200"/>
                        </a:lnSpc>
                        <a:spcBef>
                          <a:spcPts val="690"/>
                        </a:spcBef>
                      </a:pPr>
                      <a:r>
                        <a:rPr sz="1100" b="1" spc="-10" dirty="0">
                          <a:solidFill>
                            <a:srgbClr val="57585B"/>
                          </a:solidFill>
                          <a:latin typeface="Open Sans"/>
                          <a:cs typeface="Open Sans"/>
                        </a:rPr>
                        <a:t>Transaction </a:t>
                      </a:r>
                      <a:r>
                        <a:rPr sz="1100" b="1" spc="-20" dirty="0">
                          <a:solidFill>
                            <a:srgbClr val="57585B"/>
                          </a:solidFill>
                          <a:latin typeface="Open Sans"/>
                          <a:cs typeface="Open Sans"/>
                        </a:rPr>
                        <a:t>Fees</a:t>
                      </a:r>
                      <a:endParaRPr sz="1100">
                        <a:latin typeface="Open Sans"/>
                        <a:cs typeface="Open Sans"/>
                      </a:endParaRPr>
                    </a:p>
                  </a:txBody>
                  <a:tcPr marL="0" marR="0" marT="87630" marB="0">
                    <a:lnL w="19050">
                      <a:solidFill>
                        <a:srgbClr val="241B54"/>
                      </a:solidFill>
                      <a:prstDash val="solid"/>
                    </a:lnL>
                    <a:lnR w="28575">
                      <a:solidFill>
                        <a:srgbClr val="241B54"/>
                      </a:solidFill>
                      <a:prstDash val="solid"/>
                    </a:lnR>
                    <a:lnT w="28575">
                      <a:solidFill>
                        <a:srgbClr val="241B54"/>
                      </a:solidFill>
                      <a:prstDash val="solid"/>
                    </a:lnT>
                    <a:lnB w="19050">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25" dirty="0">
                          <a:solidFill>
                            <a:srgbClr val="57585B"/>
                          </a:solidFill>
                          <a:latin typeface="Open Sans"/>
                          <a:cs typeface="Open Sans"/>
                        </a:rPr>
                        <a:t>Low</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19050">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270"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19050">
                      <a:solidFill>
                        <a:srgbClr val="241B54"/>
                      </a:solidFill>
                      <a:prstDash val="solid"/>
                    </a:lnB>
                  </a:tcPr>
                </a:tc>
                <a:extLst>
                  <a:ext uri="{0D108BD9-81ED-4DB2-BD59-A6C34878D82A}">
                    <a16:rowId xmlns:a16="http://schemas.microsoft.com/office/drawing/2014/main" val="10004"/>
                  </a:ext>
                </a:extLst>
              </a:tr>
              <a:tr h="532130">
                <a:tc>
                  <a:txBody>
                    <a:bodyPr/>
                    <a:lstStyle/>
                    <a:p>
                      <a:pPr marL="314325" marR="308610" indent="2540">
                        <a:lnSpc>
                          <a:spcPct val="103200"/>
                        </a:lnSpc>
                        <a:spcBef>
                          <a:spcPts val="725"/>
                        </a:spcBef>
                      </a:pPr>
                      <a:r>
                        <a:rPr sz="1100" b="1" spc="-10" dirty="0">
                          <a:solidFill>
                            <a:srgbClr val="57585B"/>
                          </a:solidFill>
                          <a:latin typeface="Open Sans"/>
                          <a:cs typeface="Open Sans"/>
                        </a:rPr>
                        <a:t>Financial Inclusion</a:t>
                      </a:r>
                      <a:endParaRPr sz="1100">
                        <a:latin typeface="Open Sans"/>
                        <a:cs typeface="Open Sans"/>
                      </a:endParaRPr>
                    </a:p>
                  </a:txBody>
                  <a:tcPr marL="0" marR="0" marT="92075" marB="0">
                    <a:lnL w="19050">
                      <a:solidFill>
                        <a:srgbClr val="241B54"/>
                      </a:solidFill>
                      <a:prstDash val="solid"/>
                    </a:lnL>
                    <a:lnR w="28575">
                      <a:solidFill>
                        <a:srgbClr val="241B54"/>
                      </a:solidFill>
                      <a:prstDash val="solid"/>
                    </a:lnR>
                    <a:lnT w="19050">
                      <a:solidFill>
                        <a:srgbClr val="241B54"/>
                      </a:solidFill>
                      <a:prstDash val="solid"/>
                    </a:lnT>
                    <a:lnB w="19050">
                      <a:solidFill>
                        <a:srgbClr val="241B54"/>
                      </a:solidFill>
                      <a:prstDash val="solid"/>
                    </a:lnB>
                  </a:tcPr>
                </a:tc>
                <a:tc>
                  <a:txBody>
                    <a:bodyPr/>
                    <a:lstStyle/>
                    <a:p>
                      <a:pPr>
                        <a:lnSpc>
                          <a:spcPct val="100000"/>
                        </a:lnSpc>
                        <a:spcBef>
                          <a:spcPts val="1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1270" marB="0">
                    <a:lnL w="28575">
                      <a:solidFill>
                        <a:srgbClr val="241B54"/>
                      </a:solidFill>
                      <a:prstDash val="solid"/>
                    </a:lnL>
                    <a:lnR w="28575">
                      <a:solidFill>
                        <a:srgbClr val="241B54"/>
                      </a:solidFill>
                      <a:prstDash val="solid"/>
                    </a:lnR>
                    <a:lnT w="19050">
                      <a:solidFill>
                        <a:srgbClr val="241B54"/>
                      </a:solidFill>
                      <a:prstDash val="solid"/>
                    </a:lnT>
                    <a:lnB w="19050">
                      <a:solidFill>
                        <a:srgbClr val="241B54"/>
                      </a:solidFill>
                      <a:prstDash val="solid"/>
                    </a:lnB>
                  </a:tcPr>
                </a:tc>
                <a:tc>
                  <a:txBody>
                    <a:bodyPr/>
                    <a:lstStyle/>
                    <a:p>
                      <a:pPr>
                        <a:lnSpc>
                          <a:spcPct val="100000"/>
                        </a:lnSpc>
                        <a:spcBef>
                          <a:spcPts val="10"/>
                        </a:spcBef>
                      </a:pPr>
                      <a:endParaRPr sz="1250">
                        <a:latin typeface="Times New Roman"/>
                        <a:cs typeface="Times New Roman"/>
                      </a:endParaRPr>
                    </a:p>
                    <a:p>
                      <a:pPr marL="1905" algn="ctr">
                        <a:lnSpc>
                          <a:spcPct val="100000"/>
                        </a:lnSpc>
                      </a:pPr>
                      <a:r>
                        <a:rPr sz="1100" spc="-10" dirty="0">
                          <a:solidFill>
                            <a:srgbClr val="57585B"/>
                          </a:solidFill>
                          <a:latin typeface="Open Sans"/>
                          <a:cs typeface="Open Sans"/>
                        </a:rPr>
                        <a:t>Limited</a:t>
                      </a:r>
                      <a:endParaRPr sz="1100">
                        <a:latin typeface="Open Sans"/>
                        <a:cs typeface="Open Sans"/>
                      </a:endParaRPr>
                    </a:p>
                  </a:txBody>
                  <a:tcPr marL="0" marR="0" marT="1270" marB="0">
                    <a:lnL w="28575">
                      <a:solidFill>
                        <a:srgbClr val="241B54"/>
                      </a:solidFill>
                      <a:prstDash val="solid"/>
                    </a:lnL>
                    <a:lnR w="19050">
                      <a:solidFill>
                        <a:srgbClr val="241B54"/>
                      </a:solidFill>
                      <a:prstDash val="solid"/>
                    </a:lnR>
                    <a:lnT w="19050">
                      <a:solidFill>
                        <a:srgbClr val="241B54"/>
                      </a:solidFill>
                      <a:prstDash val="solid"/>
                    </a:lnT>
                    <a:lnB w="19050">
                      <a:solidFill>
                        <a:srgbClr val="241B54"/>
                      </a:solidFill>
                      <a:prstDash val="solid"/>
                    </a:lnB>
                  </a:tcPr>
                </a:tc>
                <a:extLst>
                  <a:ext uri="{0D108BD9-81ED-4DB2-BD59-A6C34878D82A}">
                    <a16:rowId xmlns:a16="http://schemas.microsoft.com/office/drawing/2014/main" val="10005"/>
                  </a:ext>
                </a:extLst>
              </a:tr>
            </a:tbl>
          </a:graphicData>
        </a:graphic>
      </p:graphicFrame>
      <p:graphicFrame>
        <p:nvGraphicFramePr>
          <p:cNvPr id="19" name="object 19"/>
          <p:cNvGraphicFramePr>
            <a:graphicFrameLocks noGrp="1"/>
          </p:cNvGraphicFramePr>
          <p:nvPr>
            <p:extLst>
              <p:ext uri="{D42A27DB-BD31-4B8C-83A1-F6EECF244321}">
                <p14:modId xmlns:p14="http://schemas.microsoft.com/office/powerpoint/2010/main" val="131367104"/>
              </p:ext>
            </p:extLst>
          </p:nvPr>
        </p:nvGraphicFramePr>
        <p:xfrm>
          <a:off x="5601641" y="6488221"/>
          <a:ext cx="4175759" cy="3136265"/>
        </p:xfrm>
        <a:graphic>
          <a:graphicData uri="http://schemas.openxmlformats.org/drawingml/2006/table">
            <a:tbl>
              <a:tblPr firstRow="1" bandRow="1">
                <a:tableStyleId>{2D5ABB26-0587-4C30-8999-92F81FD0307C}</a:tableStyleId>
              </a:tblPr>
              <a:tblGrid>
                <a:gridCol w="1286510">
                  <a:extLst>
                    <a:ext uri="{9D8B030D-6E8A-4147-A177-3AD203B41FA5}">
                      <a16:colId xmlns:a16="http://schemas.microsoft.com/office/drawing/2014/main" val="20000"/>
                    </a:ext>
                  </a:extLst>
                </a:gridCol>
                <a:gridCol w="1344930">
                  <a:extLst>
                    <a:ext uri="{9D8B030D-6E8A-4147-A177-3AD203B41FA5}">
                      <a16:colId xmlns:a16="http://schemas.microsoft.com/office/drawing/2014/main" val="20001"/>
                    </a:ext>
                  </a:extLst>
                </a:gridCol>
                <a:gridCol w="1544319">
                  <a:extLst>
                    <a:ext uri="{9D8B030D-6E8A-4147-A177-3AD203B41FA5}">
                      <a16:colId xmlns:a16="http://schemas.microsoft.com/office/drawing/2014/main" val="20002"/>
                    </a:ext>
                  </a:extLst>
                </a:gridCol>
              </a:tblGrid>
              <a:tr h="462280">
                <a:tc>
                  <a:txBody>
                    <a:bodyPr/>
                    <a:lstStyle/>
                    <a:p>
                      <a:pPr algn="ctr">
                        <a:lnSpc>
                          <a:spcPct val="100000"/>
                        </a:lnSpc>
                        <a:spcBef>
                          <a:spcPts val="1070"/>
                        </a:spcBef>
                      </a:pPr>
                      <a:r>
                        <a:rPr sz="1100" b="1" spc="-10" dirty="0">
                          <a:solidFill>
                            <a:srgbClr val="FFFFFF"/>
                          </a:solidFill>
                          <a:latin typeface="Open Sans"/>
                          <a:cs typeface="Open Sans"/>
                        </a:rPr>
                        <a:t>Benefits</a:t>
                      </a:r>
                      <a:endParaRPr sz="1100">
                        <a:latin typeface="Open Sans"/>
                        <a:cs typeface="Open Sans"/>
                      </a:endParaRPr>
                    </a:p>
                  </a:txBody>
                  <a:tcPr marL="0" marR="0" marT="135890" marB="0">
                    <a:lnL w="19050">
                      <a:solidFill>
                        <a:srgbClr val="241B54"/>
                      </a:solidFill>
                      <a:prstDash val="solid"/>
                    </a:lnL>
                    <a:lnR w="28575">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tc>
                  <a:txBody>
                    <a:bodyPr/>
                    <a:lstStyle/>
                    <a:p>
                      <a:pPr algn="ctr">
                        <a:lnSpc>
                          <a:spcPct val="100000"/>
                        </a:lnSpc>
                        <a:spcBef>
                          <a:spcPts val="1070"/>
                        </a:spcBef>
                      </a:pPr>
                      <a:r>
                        <a:rPr sz="1100" b="1" spc="-10" dirty="0">
                          <a:solidFill>
                            <a:srgbClr val="FFFFFF"/>
                          </a:solidFill>
                          <a:latin typeface="Open Sans"/>
                          <a:cs typeface="Open Sans"/>
                        </a:rPr>
                        <a:t>Lightning</a:t>
                      </a:r>
                      <a:endParaRPr sz="1100">
                        <a:latin typeface="Open Sans"/>
                        <a:cs typeface="Open Sans"/>
                      </a:endParaRPr>
                    </a:p>
                  </a:txBody>
                  <a:tcPr marL="0" marR="0" marT="135890" marB="0">
                    <a:lnL w="28575">
                      <a:solidFill>
                        <a:srgbClr val="241B54"/>
                      </a:solidFill>
                      <a:prstDash val="solid"/>
                    </a:lnL>
                    <a:lnR w="28575">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tc>
                  <a:txBody>
                    <a:bodyPr/>
                    <a:lstStyle/>
                    <a:p>
                      <a:pPr marL="198755" marR="188595" indent="177165">
                        <a:lnSpc>
                          <a:spcPct val="103200"/>
                        </a:lnSpc>
                        <a:spcBef>
                          <a:spcPts val="315"/>
                        </a:spcBef>
                      </a:pPr>
                      <a:r>
                        <a:rPr sz="1100" b="1" spc="-10" dirty="0">
                          <a:solidFill>
                            <a:srgbClr val="FFFFFF"/>
                          </a:solidFill>
                          <a:latin typeface="Open Sans"/>
                          <a:cs typeface="Open Sans"/>
                        </a:rPr>
                        <a:t>Traditional </a:t>
                      </a:r>
                      <a:r>
                        <a:rPr sz="1100" b="1" dirty="0">
                          <a:solidFill>
                            <a:srgbClr val="FFFFFF"/>
                          </a:solidFill>
                          <a:latin typeface="Open Sans"/>
                          <a:cs typeface="Open Sans"/>
                        </a:rPr>
                        <a:t>Banking</a:t>
                      </a:r>
                      <a:r>
                        <a:rPr sz="1100" b="1" spc="135" dirty="0">
                          <a:solidFill>
                            <a:srgbClr val="FFFFFF"/>
                          </a:solidFill>
                          <a:latin typeface="Open Sans"/>
                          <a:cs typeface="Open Sans"/>
                        </a:rPr>
                        <a:t> </a:t>
                      </a:r>
                      <a:r>
                        <a:rPr sz="1100" b="1" spc="-10" dirty="0">
                          <a:solidFill>
                            <a:srgbClr val="FFFFFF"/>
                          </a:solidFill>
                          <a:latin typeface="Open Sans"/>
                          <a:cs typeface="Open Sans"/>
                        </a:rPr>
                        <a:t>System</a:t>
                      </a:r>
                      <a:endParaRPr sz="1100">
                        <a:latin typeface="Open Sans"/>
                        <a:cs typeface="Open Sans"/>
                      </a:endParaRPr>
                    </a:p>
                  </a:txBody>
                  <a:tcPr marL="0" marR="0" marT="40005" marB="0">
                    <a:lnL w="28575">
                      <a:solidFill>
                        <a:srgbClr val="241B54"/>
                      </a:solidFill>
                      <a:prstDash val="solid"/>
                    </a:lnL>
                    <a:lnR w="19050">
                      <a:solidFill>
                        <a:srgbClr val="241B54"/>
                      </a:solidFill>
                      <a:prstDash val="solid"/>
                    </a:lnR>
                    <a:lnT w="19050">
                      <a:solidFill>
                        <a:srgbClr val="241B54"/>
                      </a:solidFill>
                      <a:prstDash val="solid"/>
                    </a:lnT>
                    <a:lnB w="28575">
                      <a:solidFill>
                        <a:srgbClr val="241B54"/>
                      </a:solidFill>
                      <a:prstDash val="solid"/>
                    </a:lnB>
                    <a:solidFill>
                      <a:srgbClr val="241B54">
                        <a:alpha val="59999"/>
                      </a:srgbClr>
                    </a:solidFill>
                  </a:tcPr>
                </a:tc>
                <a:extLst>
                  <a:ext uri="{0D108BD9-81ED-4DB2-BD59-A6C34878D82A}">
                    <a16:rowId xmlns:a16="http://schemas.microsoft.com/office/drawing/2014/main" val="10000"/>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Scalability</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905" algn="ctr">
                        <a:lnSpc>
                          <a:spcPct val="100000"/>
                        </a:lnSpc>
                      </a:pPr>
                      <a:r>
                        <a:rPr sz="1100" spc="-25" dirty="0">
                          <a:solidFill>
                            <a:srgbClr val="57585B"/>
                          </a:solidFill>
                          <a:latin typeface="Open Sans"/>
                          <a:cs typeface="Open Sans"/>
                        </a:rPr>
                        <a:t>Low</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1"/>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Privacy</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905" algn="ctr">
                        <a:lnSpc>
                          <a:spcPct val="100000"/>
                        </a:lnSpc>
                      </a:pPr>
                      <a:r>
                        <a:rPr sz="1100" spc="-10" dirty="0">
                          <a:solidFill>
                            <a:srgbClr val="57585B"/>
                          </a:solidFill>
                          <a:latin typeface="Open Sans"/>
                          <a:cs typeface="Open Sans"/>
                        </a:rPr>
                        <a:t>Moderate</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2"/>
                  </a:ext>
                </a:extLst>
              </a:tr>
              <a:tr h="535940">
                <a:tc>
                  <a:txBody>
                    <a:bodyPr/>
                    <a:lstStyle/>
                    <a:p>
                      <a:pPr>
                        <a:lnSpc>
                          <a:spcPct val="100000"/>
                        </a:lnSpc>
                        <a:spcBef>
                          <a:spcPts val="30"/>
                        </a:spcBef>
                      </a:pPr>
                      <a:endParaRPr sz="1250">
                        <a:latin typeface="Times New Roman"/>
                        <a:cs typeface="Times New Roman"/>
                      </a:endParaRPr>
                    </a:p>
                    <a:p>
                      <a:pPr algn="ctr">
                        <a:lnSpc>
                          <a:spcPct val="100000"/>
                        </a:lnSpc>
                      </a:pPr>
                      <a:r>
                        <a:rPr sz="1100" b="1" spc="-10" dirty="0">
                          <a:solidFill>
                            <a:srgbClr val="57585B"/>
                          </a:solidFill>
                          <a:latin typeface="Open Sans"/>
                          <a:cs typeface="Open Sans"/>
                        </a:rPr>
                        <a:t>Interoperability</a:t>
                      </a:r>
                      <a:endParaRPr sz="1100">
                        <a:latin typeface="Open Sans"/>
                        <a:cs typeface="Open Sans"/>
                      </a:endParaRPr>
                    </a:p>
                  </a:txBody>
                  <a:tcPr marL="0" marR="0" marT="3810" marB="0">
                    <a:lnL w="19050">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28575">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905" algn="ctr">
                        <a:lnSpc>
                          <a:spcPct val="100000"/>
                        </a:lnSpc>
                      </a:pPr>
                      <a:r>
                        <a:rPr sz="1100" spc="-25" dirty="0">
                          <a:solidFill>
                            <a:srgbClr val="57585B"/>
                          </a:solidFill>
                          <a:latin typeface="Open Sans"/>
                          <a:cs typeface="Open Sans"/>
                        </a:rPr>
                        <a:t>Low</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28575">
                      <a:solidFill>
                        <a:srgbClr val="241B54"/>
                      </a:solidFill>
                      <a:prstDash val="solid"/>
                    </a:lnB>
                  </a:tcPr>
                </a:tc>
                <a:extLst>
                  <a:ext uri="{0D108BD9-81ED-4DB2-BD59-A6C34878D82A}">
                    <a16:rowId xmlns:a16="http://schemas.microsoft.com/office/drawing/2014/main" val="10003"/>
                  </a:ext>
                </a:extLst>
              </a:tr>
              <a:tr h="534035">
                <a:tc>
                  <a:txBody>
                    <a:bodyPr/>
                    <a:lstStyle/>
                    <a:p>
                      <a:pPr marL="220345" marR="215265" indent="231775">
                        <a:lnSpc>
                          <a:spcPct val="103200"/>
                        </a:lnSpc>
                        <a:spcBef>
                          <a:spcPts val="575"/>
                        </a:spcBef>
                      </a:pPr>
                      <a:r>
                        <a:rPr sz="1100" b="1" spc="-10" dirty="0">
                          <a:solidFill>
                            <a:srgbClr val="57585B"/>
                          </a:solidFill>
                          <a:latin typeface="Open Sans"/>
                          <a:cs typeface="Open Sans"/>
                        </a:rPr>
                        <a:t>Legal Compliance</a:t>
                      </a:r>
                      <a:endParaRPr sz="1100">
                        <a:latin typeface="Open Sans"/>
                        <a:cs typeface="Open Sans"/>
                      </a:endParaRPr>
                    </a:p>
                  </a:txBody>
                  <a:tcPr marL="0" marR="0" marT="73025" marB="0">
                    <a:lnL w="19050">
                      <a:solidFill>
                        <a:srgbClr val="241B54"/>
                      </a:solidFill>
                      <a:prstDash val="solid"/>
                    </a:lnL>
                    <a:lnR w="28575">
                      <a:solidFill>
                        <a:srgbClr val="241B54"/>
                      </a:solidFill>
                      <a:prstDash val="solid"/>
                    </a:lnR>
                    <a:lnT w="28575">
                      <a:solidFill>
                        <a:srgbClr val="241B54"/>
                      </a:solidFill>
                      <a:prstDash val="solid"/>
                    </a:lnT>
                    <a:lnB w="19050">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algn="ctr">
                        <a:lnSpc>
                          <a:spcPct val="100000"/>
                        </a:lnSpc>
                      </a:pPr>
                      <a:r>
                        <a:rPr sz="1100" spc="-10" dirty="0">
                          <a:solidFill>
                            <a:srgbClr val="57585B"/>
                          </a:solidFill>
                          <a:latin typeface="Open Sans"/>
                          <a:cs typeface="Open Sans"/>
                        </a:rPr>
                        <a:t>Moderate</a:t>
                      </a:r>
                      <a:endParaRPr sz="1100">
                        <a:latin typeface="Open Sans"/>
                        <a:cs typeface="Open Sans"/>
                      </a:endParaRPr>
                    </a:p>
                  </a:txBody>
                  <a:tcPr marL="0" marR="0" marT="3810" marB="0">
                    <a:lnL w="28575">
                      <a:solidFill>
                        <a:srgbClr val="241B54"/>
                      </a:solidFill>
                      <a:prstDash val="solid"/>
                    </a:lnL>
                    <a:lnR w="28575">
                      <a:solidFill>
                        <a:srgbClr val="241B54"/>
                      </a:solidFill>
                      <a:prstDash val="solid"/>
                    </a:lnR>
                    <a:lnT w="28575">
                      <a:solidFill>
                        <a:srgbClr val="241B54"/>
                      </a:solidFill>
                      <a:prstDash val="solid"/>
                    </a:lnT>
                    <a:lnB w="19050">
                      <a:solidFill>
                        <a:srgbClr val="241B54"/>
                      </a:solidFill>
                      <a:prstDash val="solid"/>
                    </a:lnB>
                  </a:tcPr>
                </a:tc>
                <a:tc>
                  <a:txBody>
                    <a:bodyPr/>
                    <a:lstStyle/>
                    <a:p>
                      <a:pPr>
                        <a:lnSpc>
                          <a:spcPct val="100000"/>
                        </a:lnSpc>
                        <a:spcBef>
                          <a:spcPts val="30"/>
                        </a:spcBef>
                      </a:pPr>
                      <a:endParaRPr sz="1250">
                        <a:latin typeface="Times New Roman"/>
                        <a:cs typeface="Times New Roman"/>
                      </a:endParaRPr>
                    </a:p>
                    <a:p>
                      <a:pPr marL="1270"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3810" marB="0">
                    <a:lnL w="28575">
                      <a:solidFill>
                        <a:srgbClr val="241B54"/>
                      </a:solidFill>
                      <a:prstDash val="solid"/>
                    </a:lnL>
                    <a:lnR w="19050">
                      <a:solidFill>
                        <a:srgbClr val="241B54"/>
                      </a:solidFill>
                      <a:prstDash val="solid"/>
                    </a:lnR>
                    <a:lnT w="28575">
                      <a:solidFill>
                        <a:srgbClr val="241B54"/>
                      </a:solidFill>
                      <a:prstDash val="solid"/>
                    </a:lnT>
                    <a:lnB w="19050">
                      <a:solidFill>
                        <a:srgbClr val="241B54"/>
                      </a:solidFill>
                      <a:prstDash val="solid"/>
                    </a:lnB>
                  </a:tcPr>
                </a:tc>
                <a:extLst>
                  <a:ext uri="{0D108BD9-81ED-4DB2-BD59-A6C34878D82A}">
                    <a16:rowId xmlns:a16="http://schemas.microsoft.com/office/drawing/2014/main" val="10004"/>
                  </a:ext>
                </a:extLst>
              </a:tr>
              <a:tr h="532130">
                <a:tc>
                  <a:txBody>
                    <a:bodyPr/>
                    <a:lstStyle/>
                    <a:p>
                      <a:pPr algn="ctr">
                        <a:lnSpc>
                          <a:spcPct val="100000"/>
                        </a:lnSpc>
                        <a:spcBef>
                          <a:spcPts val="770"/>
                        </a:spcBef>
                      </a:pPr>
                      <a:r>
                        <a:rPr sz="1100" b="1" spc="-20" dirty="0">
                          <a:solidFill>
                            <a:srgbClr val="57585B"/>
                          </a:solidFill>
                          <a:latin typeface="Open Sans"/>
                          <a:cs typeface="Open Sans"/>
                        </a:rPr>
                        <a:t>Cost</a:t>
                      </a:r>
                      <a:endParaRPr sz="1100" dirty="0">
                        <a:latin typeface="Open Sans"/>
                        <a:cs typeface="Open Sans"/>
                      </a:endParaRPr>
                    </a:p>
                    <a:p>
                      <a:pPr algn="ctr">
                        <a:lnSpc>
                          <a:spcPct val="100000"/>
                        </a:lnSpc>
                        <a:spcBef>
                          <a:spcPts val="40"/>
                        </a:spcBef>
                      </a:pPr>
                      <a:r>
                        <a:rPr lang="en-US" sz="1100" b="1" spc="-10" dirty="0">
                          <a:solidFill>
                            <a:srgbClr val="57585B"/>
                          </a:solidFill>
                          <a:latin typeface="Open Sans"/>
                          <a:cs typeface="Open Sans"/>
                        </a:rPr>
                        <a:t>E</a:t>
                      </a:r>
                      <a:r>
                        <a:rPr sz="1100" b="1" spc="-10" dirty="0">
                          <a:solidFill>
                            <a:srgbClr val="57585B"/>
                          </a:solidFill>
                          <a:latin typeface="Open Sans"/>
                          <a:cs typeface="Open Sans"/>
                        </a:rPr>
                        <a:t>ffectiveness</a:t>
                      </a:r>
                      <a:endParaRPr sz="1100" dirty="0">
                        <a:latin typeface="Open Sans"/>
                        <a:cs typeface="Open Sans"/>
                      </a:endParaRPr>
                    </a:p>
                  </a:txBody>
                  <a:tcPr marL="0" marR="0" marT="97790" marB="0">
                    <a:lnL w="19050">
                      <a:solidFill>
                        <a:srgbClr val="241B54"/>
                      </a:solidFill>
                      <a:prstDash val="solid"/>
                    </a:lnL>
                    <a:lnR w="28575">
                      <a:solidFill>
                        <a:srgbClr val="241B54"/>
                      </a:solidFill>
                      <a:prstDash val="solid"/>
                    </a:lnR>
                    <a:lnT w="19050">
                      <a:solidFill>
                        <a:srgbClr val="241B54"/>
                      </a:solidFill>
                      <a:prstDash val="solid"/>
                    </a:lnT>
                    <a:lnB w="19050">
                      <a:solidFill>
                        <a:srgbClr val="241B54"/>
                      </a:solidFill>
                      <a:prstDash val="solid"/>
                    </a:lnB>
                  </a:tcPr>
                </a:tc>
                <a:tc>
                  <a:txBody>
                    <a:bodyPr/>
                    <a:lstStyle/>
                    <a:p>
                      <a:pPr>
                        <a:lnSpc>
                          <a:spcPct val="100000"/>
                        </a:lnSpc>
                        <a:spcBef>
                          <a:spcPts val="10"/>
                        </a:spcBef>
                      </a:pPr>
                      <a:endParaRPr sz="1250">
                        <a:latin typeface="Times New Roman"/>
                        <a:cs typeface="Times New Roman"/>
                      </a:endParaRPr>
                    </a:p>
                    <a:p>
                      <a:pPr algn="ctr">
                        <a:lnSpc>
                          <a:spcPct val="100000"/>
                        </a:lnSpc>
                      </a:pPr>
                      <a:r>
                        <a:rPr sz="1100" spc="-20" dirty="0">
                          <a:solidFill>
                            <a:srgbClr val="57585B"/>
                          </a:solidFill>
                          <a:latin typeface="Open Sans"/>
                          <a:cs typeface="Open Sans"/>
                        </a:rPr>
                        <a:t>High</a:t>
                      </a:r>
                      <a:endParaRPr sz="1100">
                        <a:latin typeface="Open Sans"/>
                        <a:cs typeface="Open Sans"/>
                      </a:endParaRPr>
                    </a:p>
                  </a:txBody>
                  <a:tcPr marL="0" marR="0" marT="1270" marB="0">
                    <a:lnL w="28575">
                      <a:solidFill>
                        <a:srgbClr val="241B54"/>
                      </a:solidFill>
                      <a:prstDash val="solid"/>
                    </a:lnL>
                    <a:lnR w="28575">
                      <a:solidFill>
                        <a:srgbClr val="241B54"/>
                      </a:solidFill>
                      <a:prstDash val="solid"/>
                    </a:lnR>
                    <a:lnT w="19050">
                      <a:solidFill>
                        <a:srgbClr val="241B54"/>
                      </a:solidFill>
                      <a:prstDash val="solid"/>
                    </a:lnT>
                    <a:lnB w="19050">
                      <a:solidFill>
                        <a:srgbClr val="241B54"/>
                      </a:solidFill>
                      <a:prstDash val="solid"/>
                    </a:lnB>
                  </a:tcPr>
                </a:tc>
                <a:tc>
                  <a:txBody>
                    <a:bodyPr/>
                    <a:lstStyle/>
                    <a:p>
                      <a:pPr>
                        <a:lnSpc>
                          <a:spcPct val="100000"/>
                        </a:lnSpc>
                        <a:spcBef>
                          <a:spcPts val="10"/>
                        </a:spcBef>
                      </a:pPr>
                      <a:endParaRPr sz="1250" dirty="0">
                        <a:latin typeface="Times New Roman"/>
                        <a:cs typeface="Times New Roman"/>
                      </a:endParaRPr>
                    </a:p>
                    <a:p>
                      <a:pPr marL="1905" algn="ctr">
                        <a:lnSpc>
                          <a:spcPct val="100000"/>
                        </a:lnSpc>
                      </a:pPr>
                      <a:r>
                        <a:rPr sz="1100" spc="-10" dirty="0">
                          <a:solidFill>
                            <a:srgbClr val="57585B"/>
                          </a:solidFill>
                          <a:latin typeface="Open Sans"/>
                          <a:cs typeface="Open Sans"/>
                        </a:rPr>
                        <a:t>Moderate</a:t>
                      </a:r>
                      <a:endParaRPr sz="1100" dirty="0">
                        <a:latin typeface="Open Sans"/>
                        <a:cs typeface="Open Sans"/>
                      </a:endParaRPr>
                    </a:p>
                  </a:txBody>
                  <a:tcPr marL="0" marR="0" marT="1270" marB="0">
                    <a:lnL w="28575">
                      <a:solidFill>
                        <a:srgbClr val="241B54"/>
                      </a:solidFill>
                      <a:prstDash val="solid"/>
                    </a:lnL>
                    <a:lnR w="19050">
                      <a:solidFill>
                        <a:srgbClr val="241B54"/>
                      </a:solidFill>
                      <a:prstDash val="solid"/>
                    </a:lnR>
                    <a:lnT w="19050">
                      <a:solidFill>
                        <a:srgbClr val="241B54"/>
                      </a:solidFill>
                      <a:prstDash val="solid"/>
                    </a:lnT>
                    <a:lnB w="19050">
                      <a:solidFill>
                        <a:srgbClr val="241B54"/>
                      </a:solidFill>
                      <a:prstDash val="solid"/>
                    </a:lnB>
                  </a:tcPr>
                </a:tc>
                <a:extLst>
                  <a:ext uri="{0D108BD9-81ED-4DB2-BD59-A6C34878D82A}">
                    <a16:rowId xmlns:a16="http://schemas.microsoft.com/office/drawing/2014/main" val="10005"/>
                  </a:ext>
                </a:extLst>
              </a:tr>
            </a:tbl>
          </a:graphicData>
        </a:graphic>
      </p:graphicFrame>
      <p:sp>
        <p:nvSpPr>
          <p:cNvPr id="20" name="object 20"/>
          <p:cNvSpPr txBox="1"/>
          <p:nvPr/>
        </p:nvSpPr>
        <p:spPr>
          <a:xfrm>
            <a:off x="2274840" y="5836823"/>
            <a:ext cx="6367780" cy="278281"/>
          </a:xfrm>
          <a:prstGeom prst="rect">
            <a:avLst/>
          </a:prstGeom>
        </p:spPr>
        <p:txBody>
          <a:bodyPr vert="horz" wrap="square" lIns="0" tIns="16510" rIns="0" bIns="0" rtlCol="0">
            <a:spAutoFit/>
          </a:bodyPr>
          <a:lstStyle/>
          <a:p>
            <a:pPr marL="12700">
              <a:lnSpc>
                <a:spcPct val="100000"/>
              </a:lnSpc>
              <a:spcBef>
                <a:spcPts val="130"/>
              </a:spcBef>
            </a:pPr>
            <a:r>
              <a:rPr sz="1700" b="1" dirty="0">
                <a:solidFill>
                  <a:srgbClr val="241B54"/>
                </a:solidFill>
                <a:latin typeface="Open Sans"/>
                <a:cs typeface="Open Sans"/>
              </a:rPr>
              <a:t>The</a:t>
            </a:r>
            <a:r>
              <a:rPr sz="1700" b="1" spc="50" dirty="0">
                <a:solidFill>
                  <a:srgbClr val="241B54"/>
                </a:solidFill>
                <a:latin typeface="Open Sans"/>
                <a:cs typeface="Open Sans"/>
              </a:rPr>
              <a:t> </a:t>
            </a:r>
            <a:r>
              <a:rPr sz="1700" b="1" dirty="0">
                <a:solidFill>
                  <a:srgbClr val="241B54"/>
                </a:solidFill>
                <a:latin typeface="Open Sans"/>
                <a:cs typeface="Open Sans"/>
              </a:rPr>
              <a:t>Lightning</a:t>
            </a:r>
            <a:r>
              <a:rPr sz="1700" b="1" spc="50" dirty="0">
                <a:solidFill>
                  <a:srgbClr val="241B54"/>
                </a:solidFill>
                <a:latin typeface="Open Sans"/>
                <a:cs typeface="Open Sans"/>
              </a:rPr>
              <a:t> </a:t>
            </a:r>
            <a:r>
              <a:rPr sz="1700" b="1" dirty="0">
                <a:solidFill>
                  <a:srgbClr val="241B54"/>
                </a:solidFill>
                <a:latin typeface="Open Sans"/>
                <a:cs typeface="Open Sans"/>
              </a:rPr>
              <a:t>Network</a:t>
            </a:r>
            <a:r>
              <a:rPr sz="1700" b="1" spc="50" dirty="0">
                <a:solidFill>
                  <a:srgbClr val="241B54"/>
                </a:solidFill>
                <a:latin typeface="Open Sans"/>
                <a:cs typeface="Open Sans"/>
              </a:rPr>
              <a:t> </a:t>
            </a:r>
            <a:r>
              <a:rPr sz="1700" b="1" dirty="0">
                <a:solidFill>
                  <a:srgbClr val="241B54"/>
                </a:solidFill>
                <a:latin typeface="Open Sans"/>
                <a:cs typeface="Open Sans"/>
              </a:rPr>
              <a:t>vs</a:t>
            </a:r>
            <a:r>
              <a:rPr lang="en-US" sz="1700" b="1" dirty="0">
                <a:solidFill>
                  <a:srgbClr val="241B54"/>
                </a:solidFill>
                <a:latin typeface="Open Sans"/>
                <a:cs typeface="Open Sans"/>
              </a:rPr>
              <a:t>.</a:t>
            </a:r>
            <a:r>
              <a:rPr sz="1700" b="1" spc="50" dirty="0">
                <a:solidFill>
                  <a:srgbClr val="241B54"/>
                </a:solidFill>
                <a:latin typeface="Open Sans"/>
                <a:cs typeface="Open Sans"/>
              </a:rPr>
              <a:t> </a:t>
            </a:r>
            <a:r>
              <a:rPr lang="en-US" sz="1700" b="1" spc="50" dirty="0">
                <a:solidFill>
                  <a:srgbClr val="241B54"/>
                </a:solidFill>
                <a:latin typeface="Open Sans"/>
                <a:cs typeface="Open Sans"/>
              </a:rPr>
              <a:t>t</a:t>
            </a:r>
            <a:r>
              <a:rPr sz="1700" b="1" dirty="0">
                <a:solidFill>
                  <a:srgbClr val="241B54"/>
                </a:solidFill>
                <a:latin typeface="Open Sans"/>
                <a:cs typeface="Open Sans"/>
              </a:rPr>
              <a:t>he</a:t>
            </a:r>
            <a:r>
              <a:rPr sz="1700" b="1" spc="55" dirty="0">
                <a:solidFill>
                  <a:srgbClr val="241B54"/>
                </a:solidFill>
                <a:latin typeface="Open Sans"/>
                <a:cs typeface="Open Sans"/>
              </a:rPr>
              <a:t> </a:t>
            </a:r>
            <a:r>
              <a:rPr sz="1700" b="1" dirty="0">
                <a:solidFill>
                  <a:srgbClr val="241B54"/>
                </a:solidFill>
                <a:latin typeface="Open Sans"/>
                <a:cs typeface="Open Sans"/>
              </a:rPr>
              <a:t>Traditional</a:t>
            </a:r>
            <a:r>
              <a:rPr sz="1700" b="1" spc="50" dirty="0">
                <a:solidFill>
                  <a:srgbClr val="241B54"/>
                </a:solidFill>
                <a:latin typeface="Open Sans"/>
                <a:cs typeface="Open Sans"/>
              </a:rPr>
              <a:t> </a:t>
            </a:r>
            <a:r>
              <a:rPr sz="1700" b="1" dirty="0">
                <a:solidFill>
                  <a:srgbClr val="241B54"/>
                </a:solidFill>
                <a:latin typeface="Open Sans"/>
                <a:cs typeface="Open Sans"/>
              </a:rPr>
              <a:t>Banking</a:t>
            </a:r>
            <a:r>
              <a:rPr sz="1700" b="1" spc="50" dirty="0">
                <a:solidFill>
                  <a:srgbClr val="241B54"/>
                </a:solidFill>
                <a:latin typeface="Open Sans"/>
                <a:cs typeface="Open Sans"/>
              </a:rPr>
              <a:t> </a:t>
            </a:r>
            <a:r>
              <a:rPr sz="1700" b="1" spc="-10" dirty="0">
                <a:solidFill>
                  <a:srgbClr val="241B54"/>
                </a:solidFill>
                <a:latin typeface="Open Sans"/>
                <a:cs typeface="Open Sans"/>
              </a:rPr>
              <a:t>System</a:t>
            </a:r>
            <a:endParaRPr sz="1700" dirty="0">
              <a:latin typeface="Open Sans"/>
              <a:cs typeface="Open Sans"/>
            </a:endParaRPr>
          </a:p>
        </p:txBody>
      </p:sp>
      <p:pic>
        <p:nvPicPr>
          <p:cNvPr id="21" name="object 21"/>
          <p:cNvPicPr/>
          <p:nvPr/>
        </p:nvPicPr>
        <p:blipFill>
          <a:blip r:embed="rId10" cstate="print"/>
          <a:stretch>
            <a:fillRect/>
          </a:stretch>
        </p:blipFill>
        <p:spPr>
          <a:xfrm>
            <a:off x="10464189" y="2597187"/>
            <a:ext cx="7012127" cy="1371249"/>
          </a:xfrm>
          <a:prstGeom prst="rect">
            <a:avLst/>
          </a:prstGeom>
        </p:spPr>
      </p:pic>
      <p:sp>
        <p:nvSpPr>
          <p:cNvPr id="22" name="object 22"/>
          <p:cNvSpPr txBox="1"/>
          <p:nvPr/>
        </p:nvSpPr>
        <p:spPr>
          <a:xfrm>
            <a:off x="10731226" y="2544062"/>
            <a:ext cx="589280" cy="236220"/>
          </a:xfrm>
          <a:prstGeom prst="rect">
            <a:avLst/>
          </a:prstGeom>
        </p:spPr>
        <p:txBody>
          <a:bodyPr vert="horz" wrap="square" lIns="0" tIns="16510" rIns="0" bIns="0" rtlCol="0">
            <a:spAutoFit/>
          </a:bodyPr>
          <a:lstStyle/>
          <a:p>
            <a:pPr marL="12700">
              <a:lnSpc>
                <a:spcPct val="100000"/>
              </a:lnSpc>
              <a:spcBef>
                <a:spcPts val="130"/>
              </a:spcBef>
            </a:pPr>
            <a:r>
              <a:rPr sz="1350" b="1" spc="-145" dirty="0">
                <a:solidFill>
                  <a:srgbClr val="221F1F"/>
                </a:solidFill>
                <a:latin typeface="Trebuchet MS"/>
                <a:cs typeface="Trebuchet MS"/>
              </a:rPr>
              <a:t>Visa,</a:t>
            </a:r>
            <a:r>
              <a:rPr sz="1350" b="1" spc="-140" dirty="0">
                <a:solidFill>
                  <a:srgbClr val="221F1F"/>
                </a:solidFill>
                <a:latin typeface="Trebuchet MS"/>
                <a:cs typeface="Trebuchet MS"/>
              </a:rPr>
              <a:t> </a:t>
            </a:r>
            <a:r>
              <a:rPr sz="1350" b="1" spc="-120" dirty="0">
                <a:solidFill>
                  <a:srgbClr val="221F1F"/>
                </a:solidFill>
                <a:latin typeface="Trebuchet MS"/>
                <a:cs typeface="Trebuchet MS"/>
              </a:rPr>
              <a:t>Inc.</a:t>
            </a:r>
            <a:endParaRPr sz="1350">
              <a:latin typeface="Trebuchet MS"/>
              <a:cs typeface="Trebuchet MS"/>
            </a:endParaRPr>
          </a:p>
        </p:txBody>
      </p:sp>
      <p:sp>
        <p:nvSpPr>
          <p:cNvPr id="23" name="object 23"/>
          <p:cNvSpPr txBox="1"/>
          <p:nvPr/>
        </p:nvSpPr>
        <p:spPr>
          <a:xfrm>
            <a:off x="14298445" y="2543861"/>
            <a:ext cx="1324986" cy="223138"/>
          </a:xfrm>
          <a:prstGeom prst="rect">
            <a:avLst/>
          </a:prstGeom>
        </p:spPr>
        <p:txBody>
          <a:bodyPr vert="horz" wrap="square" lIns="0" tIns="15240" rIns="0" bIns="0" rtlCol="0">
            <a:spAutoFit/>
          </a:bodyPr>
          <a:lstStyle/>
          <a:p>
            <a:pPr marL="12700">
              <a:lnSpc>
                <a:spcPct val="100000"/>
              </a:lnSpc>
              <a:spcBef>
                <a:spcPts val="120"/>
              </a:spcBef>
            </a:pPr>
            <a:r>
              <a:rPr sz="1350" b="1" spc="-110" dirty="0">
                <a:solidFill>
                  <a:srgbClr val="221F1F"/>
                </a:solidFill>
                <a:latin typeface="Trebuchet MS"/>
                <a:cs typeface="Trebuchet MS"/>
              </a:rPr>
              <a:t>Bitcoin</a:t>
            </a:r>
            <a:r>
              <a:rPr sz="1350" b="1" spc="-85" dirty="0">
                <a:solidFill>
                  <a:srgbClr val="221F1F"/>
                </a:solidFill>
                <a:latin typeface="Trebuchet MS"/>
                <a:cs typeface="Trebuchet MS"/>
              </a:rPr>
              <a:t> </a:t>
            </a:r>
            <a:r>
              <a:rPr sz="1350" b="1" spc="-90" dirty="0">
                <a:solidFill>
                  <a:srgbClr val="221F1F"/>
                </a:solidFill>
                <a:latin typeface="Trebuchet MS"/>
                <a:cs typeface="Trebuchet MS"/>
              </a:rPr>
              <a:t>On-</a:t>
            </a:r>
            <a:r>
              <a:rPr lang="en-US" sz="1350" b="1" spc="-90" dirty="0">
                <a:solidFill>
                  <a:srgbClr val="221F1F"/>
                </a:solidFill>
                <a:latin typeface="Trebuchet MS"/>
                <a:cs typeface="Trebuchet MS"/>
              </a:rPr>
              <a:t>C</a:t>
            </a:r>
            <a:r>
              <a:rPr sz="1350" b="1" spc="-80" dirty="0">
                <a:solidFill>
                  <a:srgbClr val="221F1F"/>
                </a:solidFill>
                <a:latin typeface="Trebuchet MS"/>
                <a:cs typeface="Trebuchet MS"/>
              </a:rPr>
              <a:t>hain</a:t>
            </a:r>
            <a:endParaRPr sz="1350" dirty="0">
              <a:latin typeface="Trebuchet MS"/>
              <a:cs typeface="Trebuchet MS"/>
            </a:endParaRPr>
          </a:p>
        </p:txBody>
      </p:sp>
      <p:sp>
        <p:nvSpPr>
          <p:cNvPr id="24" name="object 24"/>
          <p:cNvSpPr txBox="1"/>
          <p:nvPr/>
        </p:nvSpPr>
        <p:spPr>
          <a:xfrm>
            <a:off x="16891886" y="2544472"/>
            <a:ext cx="1296670" cy="440690"/>
          </a:xfrm>
          <a:prstGeom prst="rect">
            <a:avLst/>
          </a:prstGeom>
        </p:spPr>
        <p:txBody>
          <a:bodyPr vert="horz" wrap="square" lIns="0" tIns="24765" rIns="0" bIns="0" rtlCol="0">
            <a:spAutoFit/>
          </a:bodyPr>
          <a:lstStyle/>
          <a:p>
            <a:pPr marL="12700" marR="5080" indent="501015">
              <a:lnSpc>
                <a:spcPts val="1610"/>
              </a:lnSpc>
              <a:spcBef>
                <a:spcPts val="195"/>
              </a:spcBef>
            </a:pPr>
            <a:r>
              <a:rPr sz="1350" b="1" spc="-10" dirty="0">
                <a:solidFill>
                  <a:srgbClr val="221F1F"/>
                </a:solidFill>
                <a:latin typeface="Trebuchet MS"/>
                <a:cs typeface="Trebuchet MS"/>
              </a:rPr>
              <a:t>Bitcoin </a:t>
            </a:r>
            <a:r>
              <a:rPr sz="1350" b="1" spc="-85" dirty="0">
                <a:solidFill>
                  <a:srgbClr val="221F1F"/>
                </a:solidFill>
                <a:latin typeface="Trebuchet MS"/>
                <a:cs typeface="Trebuchet MS"/>
              </a:rPr>
              <a:t>Lightning</a:t>
            </a:r>
            <a:r>
              <a:rPr sz="1350" b="1" spc="-125" dirty="0">
                <a:solidFill>
                  <a:srgbClr val="221F1F"/>
                </a:solidFill>
                <a:latin typeface="Trebuchet MS"/>
                <a:cs typeface="Trebuchet MS"/>
              </a:rPr>
              <a:t> </a:t>
            </a:r>
            <a:r>
              <a:rPr sz="1350" b="1" spc="-110" dirty="0">
                <a:solidFill>
                  <a:srgbClr val="221F1F"/>
                </a:solidFill>
                <a:latin typeface="Trebuchet MS"/>
                <a:cs typeface="Trebuchet MS"/>
              </a:rPr>
              <a:t>Network</a:t>
            </a:r>
            <a:endParaRPr sz="1350">
              <a:latin typeface="Trebuchet MS"/>
              <a:cs typeface="Trebuchet MS"/>
            </a:endParaRPr>
          </a:p>
        </p:txBody>
      </p:sp>
      <p:sp>
        <p:nvSpPr>
          <p:cNvPr id="25" name="object 25"/>
          <p:cNvSpPr txBox="1"/>
          <p:nvPr/>
        </p:nvSpPr>
        <p:spPr>
          <a:xfrm>
            <a:off x="17714532" y="3275344"/>
            <a:ext cx="1136650" cy="591820"/>
          </a:xfrm>
          <a:prstGeom prst="rect">
            <a:avLst/>
          </a:prstGeom>
        </p:spPr>
        <p:txBody>
          <a:bodyPr vert="horz" wrap="square" lIns="0" tIns="13970" rIns="0" bIns="0" rtlCol="0">
            <a:spAutoFit/>
          </a:bodyPr>
          <a:lstStyle/>
          <a:p>
            <a:pPr marL="12700" marR="5080" indent="6350" algn="ctr">
              <a:lnSpc>
                <a:spcPct val="107300"/>
              </a:lnSpc>
              <a:spcBef>
                <a:spcPts val="110"/>
              </a:spcBef>
            </a:pPr>
            <a:r>
              <a:rPr sz="1150" dirty="0">
                <a:solidFill>
                  <a:srgbClr val="57585B"/>
                </a:solidFill>
                <a:latin typeface="Open Sans"/>
                <a:cs typeface="Open Sans"/>
              </a:rPr>
              <a:t>Millions</a:t>
            </a:r>
            <a:r>
              <a:rPr sz="1150" spc="-35" dirty="0">
                <a:solidFill>
                  <a:srgbClr val="57585B"/>
                </a:solidFill>
                <a:latin typeface="Open Sans"/>
                <a:cs typeface="Open Sans"/>
              </a:rPr>
              <a:t> </a:t>
            </a:r>
            <a:r>
              <a:rPr sz="1150" spc="-25" dirty="0">
                <a:solidFill>
                  <a:srgbClr val="57585B"/>
                </a:solidFill>
                <a:latin typeface="Open Sans"/>
                <a:cs typeface="Open Sans"/>
              </a:rPr>
              <a:t>of </a:t>
            </a:r>
            <a:r>
              <a:rPr sz="1150" dirty="0">
                <a:solidFill>
                  <a:srgbClr val="57585B"/>
                </a:solidFill>
                <a:latin typeface="Open Sans"/>
                <a:cs typeface="Open Sans"/>
              </a:rPr>
              <a:t>transactions</a:t>
            </a:r>
            <a:r>
              <a:rPr sz="1150" spc="-55" dirty="0">
                <a:solidFill>
                  <a:srgbClr val="57585B"/>
                </a:solidFill>
                <a:latin typeface="Open Sans"/>
                <a:cs typeface="Open Sans"/>
              </a:rPr>
              <a:t> </a:t>
            </a:r>
            <a:r>
              <a:rPr sz="1150" spc="-25" dirty="0">
                <a:solidFill>
                  <a:srgbClr val="57585B"/>
                </a:solidFill>
                <a:latin typeface="Open Sans"/>
                <a:cs typeface="Open Sans"/>
              </a:rPr>
              <a:t>per </a:t>
            </a:r>
            <a:r>
              <a:rPr sz="1150" spc="-10" dirty="0">
                <a:solidFill>
                  <a:srgbClr val="57585B"/>
                </a:solidFill>
                <a:latin typeface="Open Sans"/>
                <a:cs typeface="Open Sans"/>
              </a:rPr>
              <a:t>second.</a:t>
            </a:r>
            <a:endParaRPr sz="1150">
              <a:latin typeface="Open Sans"/>
              <a:cs typeface="Open Sans"/>
            </a:endParaRPr>
          </a:p>
        </p:txBody>
      </p:sp>
      <p:sp>
        <p:nvSpPr>
          <p:cNvPr id="26" name="object 26"/>
          <p:cNvSpPr txBox="1"/>
          <p:nvPr/>
        </p:nvSpPr>
        <p:spPr>
          <a:xfrm>
            <a:off x="15406875" y="3277102"/>
            <a:ext cx="901700" cy="591820"/>
          </a:xfrm>
          <a:prstGeom prst="rect">
            <a:avLst/>
          </a:prstGeom>
        </p:spPr>
        <p:txBody>
          <a:bodyPr vert="horz" wrap="square" lIns="0" tIns="13970" rIns="0" bIns="0" rtlCol="0">
            <a:spAutoFit/>
          </a:bodyPr>
          <a:lstStyle/>
          <a:p>
            <a:pPr marL="27305" marR="5080" indent="-15240" algn="just">
              <a:lnSpc>
                <a:spcPct val="107300"/>
              </a:lnSpc>
              <a:spcBef>
                <a:spcPts val="110"/>
              </a:spcBef>
            </a:pPr>
            <a:r>
              <a:rPr sz="1150" dirty="0">
                <a:solidFill>
                  <a:srgbClr val="57585B"/>
                </a:solidFill>
                <a:latin typeface="Open Sans"/>
                <a:cs typeface="Open Sans"/>
              </a:rPr>
              <a:t>Capacity</a:t>
            </a:r>
            <a:r>
              <a:rPr sz="1150" spc="-10" dirty="0">
                <a:solidFill>
                  <a:srgbClr val="57585B"/>
                </a:solidFill>
                <a:latin typeface="Open Sans"/>
                <a:cs typeface="Open Sans"/>
              </a:rPr>
              <a:t> </a:t>
            </a:r>
            <a:r>
              <a:rPr sz="1150" dirty="0">
                <a:solidFill>
                  <a:srgbClr val="57585B"/>
                </a:solidFill>
                <a:latin typeface="Open Sans"/>
                <a:cs typeface="Open Sans"/>
              </a:rPr>
              <a:t>of</a:t>
            </a:r>
            <a:r>
              <a:rPr sz="1150" spc="-5" dirty="0">
                <a:solidFill>
                  <a:srgbClr val="57585B"/>
                </a:solidFill>
                <a:latin typeface="Open Sans"/>
                <a:cs typeface="Open Sans"/>
              </a:rPr>
              <a:t> </a:t>
            </a:r>
            <a:r>
              <a:rPr sz="1150" spc="-50" dirty="0">
                <a:solidFill>
                  <a:srgbClr val="57585B"/>
                </a:solidFill>
                <a:latin typeface="Open Sans"/>
                <a:cs typeface="Open Sans"/>
              </a:rPr>
              <a:t>7 </a:t>
            </a:r>
            <a:r>
              <a:rPr sz="1150" spc="-10" dirty="0">
                <a:solidFill>
                  <a:srgbClr val="57585B"/>
                </a:solidFill>
                <a:latin typeface="Open Sans"/>
                <a:cs typeface="Open Sans"/>
              </a:rPr>
              <a:t>transactions </a:t>
            </a:r>
            <a:r>
              <a:rPr sz="1150" dirty="0">
                <a:solidFill>
                  <a:srgbClr val="57585B"/>
                </a:solidFill>
                <a:latin typeface="Open Sans"/>
                <a:cs typeface="Open Sans"/>
              </a:rPr>
              <a:t>per </a:t>
            </a:r>
            <a:r>
              <a:rPr sz="1150" spc="-10" dirty="0">
                <a:solidFill>
                  <a:srgbClr val="57585B"/>
                </a:solidFill>
                <a:latin typeface="Open Sans"/>
                <a:cs typeface="Open Sans"/>
              </a:rPr>
              <a:t>second.</a:t>
            </a:r>
            <a:endParaRPr sz="1150">
              <a:latin typeface="Open Sans"/>
              <a:cs typeface="Open Sans"/>
            </a:endParaRPr>
          </a:p>
        </p:txBody>
      </p:sp>
      <p:sp>
        <p:nvSpPr>
          <p:cNvPr id="27" name="object 27"/>
          <p:cNvSpPr txBox="1"/>
          <p:nvPr/>
        </p:nvSpPr>
        <p:spPr>
          <a:xfrm>
            <a:off x="11982329" y="2612598"/>
            <a:ext cx="1220470" cy="570865"/>
          </a:xfrm>
          <a:prstGeom prst="rect">
            <a:avLst/>
          </a:prstGeom>
        </p:spPr>
        <p:txBody>
          <a:bodyPr vert="horz" wrap="square" lIns="0" tIns="3810" rIns="0" bIns="0" rtlCol="0">
            <a:spAutoFit/>
          </a:bodyPr>
          <a:lstStyle/>
          <a:p>
            <a:pPr marL="12700" marR="5080" algn="ctr">
              <a:lnSpc>
                <a:spcPct val="105300"/>
              </a:lnSpc>
              <a:spcBef>
                <a:spcPts val="30"/>
              </a:spcBef>
            </a:pPr>
            <a:r>
              <a:rPr sz="1150" dirty="0">
                <a:solidFill>
                  <a:srgbClr val="57585B"/>
                </a:solidFill>
                <a:latin typeface="Open Sans"/>
                <a:cs typeface="Open Sans"/>
              </a:rPr>
              <a:t>On average </a:t>
            </a:r>
            <a:r>
              <a:rPr sz="1150" spc="-10" dirty="0">
                <a:solidFill>
                  <a:srgbClr val="57585B"/>
                </a:solidFill>
                <a:latin typeface="Open Sans"/>
                <a:cs typeface="Open Sans"/>
              </a:rPr>
              <a:t>1,700 </a:t>
            </a:r>
            <a:r>
              <a:rPr sz="1150" dirty="0">
                <a:solidFill>
                  <a:srgbClr val="57585B"/>
                </a:solidFill>
                <a:latin typeface="Open Sans"/>
                <a:cs typeface="Open Sans"/>
              </a:rPr>
              <a:t>transactions</a:t>
            </a:r>
            <a:r>
              <a:rPr sz="1150" spc="-55" dirty="0">
                <a:solidFill>
                  <a:srgbClr val="57585B"/>
                </a:solidFill>
                <a:latin typeface="Open Sans"/>
                <a:cs typeface="Open Sans"/>
              </a:rPr>
              <a:t> </a:t>
            </a:r>
            <a:r>
              <a:rPr sz="1150" spc="-25" dirty="0">
                <a:solidFill>
                  <a:srgbClr val="57585B"/>
                </a:solidFill>
                <a:latin typeface="Open Sans"/>
                <a:cs typeface="Open Sans"/>
              </a:rPr>
              <a:t>per </a:t>
            </a:r>
            <a:r>
              <a:rPr sz="1150" spc="-10" dirty="0">
                <a:solidFill>
                  <a:srgbClr val="57585B"/>
                </a:solidFill>
                <a:latin typeface="Open Sans"/>
                <a:cs typeface="Open Sans"/>
              </a:rPr>
              <a:t>second.</a:t>
            </a:r>
            <a:endParaRPr sz="1150">
              <a:latin typeface="Open Sans"/>
              <a:cs typeface="Open Sans"/>
            </a:endParaRPr>
          </a:p>
        </p:txBody>
      </p:sp>
      <p:sp>
        <p:nvSpPr>
          <p:cNvPr id="28" name="object 28"/>
          <p:cNvSpPr txBox="1"/>
          <p:nvPr/>
        </p:nvSpPr>
        <p:spPr>
          <a:xfrm>
            <a:off x="11958288" y="3354063"/>
            <a:ext cx="1275080" cy="572770"/>
          </a:xfrm>
          <a:prstGeom prst="rect">
            <a:avLst/>
          </a:prstGeom>
        </p:spPr>
        <p:txBody>
          <a:bodyPr vert="horz" wrap="square" lIns="0" tIns="3175" rIns="0" bIns="0" rtlCol="0">
            <a:spAutoFit/>
          </a:bodyPr>
          <a:lstStyle/>
          <a:p>
            <a:pPr marL="12700" marR="5080" algn="ctr">
              <a:lnSpc>
                <a:spcPct val="105800"/>
              </a:lnSpc>
              <a:spcBef>
                <a:spcPts val="25"/>
              </a:spcBef>
            </a:pPr>
            <a:r>
              <a:rPr sz="1150" dirty="0">
                <a:solidFill>
                  <a:srgbClr val="57585B"/>
                </a:solidFill>
                <a:latin typeface="Open Sans"/>
                <a:cs typeface="Open Sans"/>
              </a:rPr>
              <a:t>Capacity</a:t>
            </a:r>
            <a:r>
              <a:rPr sz="1150" spc="-10" dirty="0">
                <a:solidFill>
                  <a:srgbClr val="57585B"/>
                </a:solidFill>
                <a:latin typeface="Open Sans"/>
                <a:cs typeface="Open Sans"/>
              </a:rPr>
              <a:t> </a:t>
            </a:r>
            <a:r>
              <a:rPr sz="1150" dirty="0">
                <a:solidFill>
                  <a:srgbClr val="57585B"/>
                </a:solidFill>
                <a:latin typeface="Open Sans"/>
                <a:cs typeface="Open Sans"/>
              </a:rPr>
              <a:t>of</a:t>
            </a:r>
            <a:r>
              <a:rPr sz="1150" spc="-5" dirty="0">
                <a:solidFill>
                  <a:srgbClr val="57585B"/>
                </a:solidFill>
                <a:latin typeface="Open Sans"/>
                <a:cs typeface="Open Sans"/>
              </a:rPr>
              <a:t> </a:t>
            </a:r>
            <a:r>
              <a:rPr sz="1150" spc="-10" dirty="0">
                <a:solidFill>
                  <a:srgbClr val="57585B"/>
                </a:solidFill>
                <a:latin typeface="Open Sans"/>
                <a:cs typeface="Open Sans"/>
              </a:rPr>
              <a:t>65,000 </a:t>
            </a:r>
            <a:r>
              <a:rPr sz="1150" dirty="0">
                <a:solidFill>
                  <a:srgbClr val="57585B"/>
                </a:solidFill>
                <a:latin typeface="Open Sans"/>
                <a:cs typeface="Open Sans"/>
              </a:rPr>
              <a:t>transactions</a:t>
            </a:r>
            <a:r>
              <a:rPr sz="1150" spc="-55" dirty="0">
                <a:solidFill>
                  <a:srgbClr val="57585B"/>
                </a:solidFill>
                <a:latin typeface="Open Sans"/>
                <a:cs typeface="Open Sans"/>
              </a:rPr>
              <a:t> </a:t>
            </a:r>
            <a:r>
              <a:rPr sz="1150" spc="-25" dirty="0">
                <a:solidFill>
                  <a:srgbClr val="57585B"/>
                </a:solidFill>
                <a:latin typeface="Open Sans"/>
                <a:cs typeface="Open Sans"/>
              </a:rPr>
              <a:t>per </a:t>
            </a:r>
            <a:r>
              <a:rPr sz="1150" spc="-10" dirty="0">
                <a:solidFill>
                  <a:srgbClr val="57585B"/>
                </a:solidFill>
                <a:latin typeface="Open Sans"/>
                <a:cs typeface="Open Sans"/>
              </a:rPr>
              <a:t>second.</a:t>
            </a:r>
            <a:endParaRPr sz="1150">
              <a:latin typeface="Open Sans"/>
              <a:cs typeface="Open Sans"/>
            </a:endParaRPr>
          </a:p>
        </p:txBody>
      </p:sp>
      <p:grpSp>
        <p:nvGrpSpPr>
          <p:cNvPr id="29" name="object 29"/>
          <p:cNvGrpSpPr/>
          <p:nvPr/>
        </p:nvGrpSpPr>
        <p:grpSpPr>
          <a:xfrm>
            <a:off x="13752465" y="5881324"/>
            <a:ext cx="5221605" cy="2693670"/>
            <a:chOff x="13752465" y="5881324"/>
            <a:chExt cx="5221605" cy="2693670"/>
          </a:xfrm>
        </p:grpSpPr>
        <p:pic>
          <p:nvPicPr>
            <p:cNvPr id="30" name="object 30"/>
            <p:cNvPicPr/>
            <p:nvPr/>
          </p:nvPicPr>
          <p:blipFill>
            <a:blip r:embed="rId11" cstate="print"/>
            <a:stretch>
              <a:fillRect/>
            </a:stretch>
          </p:blipFill>
          <p:spPr>
            <a:xfrm>
              <a:off x="16012163" y="7796830"/>
              <a:ext cx="537312" cy="648041"/>
            </a:xfrm>
            <a:prstGeom prst="rect">
              <a:avLst/>
            </a:prstGeom>
          </p:spPr>
        </p:pic>
        <p:pic>
          <p:nvPicPr>
            <p:cNvPr id="31" name="object 31"/>
            <p:cNvPicPr/>
            <p:nvPr/>
          </p:nvPicPr>
          <p:blipFill>
            <a:blip r:embed="rId12" cstate="print"/>
            <a:stretch>
              <a:fillRect/>
            </a:stretch>
          </p:blipFill>
          <p:spPr>
            <a:xfrm>
              <a:off x="15118807" y="8489469"/>
              <a:ext cx="450928" cy="85505"/>
            </a:xfrm>
            <a:prstGeom prst="rect">
              <a:avLst/>
            </a:prstGeom>
          </p:spPr>
        </p:pic>
        <p:sp>
          <p:nvSpPr>
            <p:cNvPr id="32" name="object 32"/>
            <p:cNvSpPr/>
            <p:nvPr/>
          </p:nvSpPr>
          <p:spPr>
            <a:xfrm>
              <a:off x="15109000" y="8518823"/>
              <a:ext cx="191770" cy="55880"/>
            </a:xfrm>
            <a:custGeom>
              <a:avLst/>
              <a:gdLst/>
              <a:ahLst/>
              <a:cxnLst/>
              <a:rect l="l" t="t" r="r" b="b"/>
              <a:pathLst>
                <a:path w="191769" h="55879">
                  <a:moveTo>
                    <a:pt x="60896" y="0"/>
                  </a:moveTo>
                  <a:lnTo>
                    <a:pt x="17894" y="0"/>
                  </a:lnTo>
                  <a:lnTo>
                    <a:pt x="12230" y="20586"/>
                  </a:lnTo>
                  <a:lnTo>
                    <a:pt x="4305" y="36944"/>
                  </a:lnTo>
                  <a:lnTo>
                    <a:pt x="1257" y="41376"/>
                  </a:lnTo>
                  <a:lnTo>
                    <a:pt x="0" y="45986"/>
                  </a:lnTo>
                  <a:lnTo>
                    <a:pt x="2336" y="49530"/>
                  </a:lnTo>
                  <a:lnTo>
                    <a:pt x="8572" y="53162"/>
                  </a:lnTo>
                  <a:lnTo>
                    <a:pt x="19761" y="55460"/>
                  </a:lnTo>
                  <a:lnTo>
                    <a:pt x="32727" y="55702"/>
                  </a:lnTo>
                  <a:lnTo>
                    <a:pt x="44246" y="53149"/>
                  </a:lnTo>
                  <a:lnTo>
                    <a:pt x="53543" y="49136"/>
                  </a:lnTo>
                  <a:lnTo>
                    <a:pt x="60896" y="37376"/>
                  </a:lnTo>
                  <a:lnTo>
                    <a:pt x="60896" y="0"/>
                  </a:lnTo>
                  <a:close/>
                </a:path>
                <a:path w="191769" h="55879">
                  <a:moveTo>
                    <a:pt x="191427" y="45986"/>
                  </a:moveTo>
                  <a:lnTo>
                    <a:pt x="190169" y="41363"/>
                  </a:lnTo>
                  <a:lnTo>
                    <a:pt x="187134" y="36931"/>
                  </a:lnTo>
                  <a:lnTo>
                    <a:pt x="179197" y="20586"/>
                  </a:lnTo>
                  <a:lnTo>
                    <a:pt x="173532" y="0"/>
                  </a:lnTo>
                  <a:lnTo>
                    <a:pt x="130530" y="0"/>
                  </a:lnTo>
                  <a:lnTo>
                    <a:pt x="130530" y="37388"/>
                  </a:lnTo>
                  <a:lnTo>
                    <a:pt x="137883" y="49136"/>
                  </a:lnTo>
                  <a:lnTo>
                    <a:pt x="147256" y="53162"/>
                  </a:lnTo>
                  <a:lnTo>
                    <a:pt x="158711" y="55702"/>
                  </a:lnTo>
                  <a:lnTo>
                    <a:pt x="171678" y="55460"/>
                  </a:lnTo>
                  <a:lnTo>
                    <a:pt x="182892" y="53136"/>
                  </a:lnTo>
                  <a:lnTo>
                    <a:pt x="189103" y="49517"/>
                  </a:lnTo>
                  <a:lnTo>
                    <a:pt x="191427" y="45986"/>
                  </a:lnTo>
                  <a:close/>
                </a:path>
              </a:pathLst>
            </a:custGeom>
            <a:solidFill>
              <a:srgbClr val="2E4757"/>
            </a:solidFill>
          </p:spPr>
          <p:txBody>
            <a:bodyPr wrap="square" lIns="0" tIns="0" rIns="0" bIns="0" rtlCol="0"/>
            <a:lstStyle/>
            <a:p>
              <a:endParaRPr/>
            </a:p>
          </p:txBody>
        </p:sp>
        <p:pic>
          <p:nvPicPr>
            <p:cNvPr id="33" name="object 33"/>
            <p:cNvPicPr/>
            <p:nvPr/>
          </p:nvPicPr>
          <p:blipFill>
            <a:blip r:embed="rId13" cstate="print"/>
            <a:stretch>
              <a:fillRect/>
            </a:stretch>
          </p:blipFill>
          <p:spPr>
            <a:xfrm>
              <a:off x="15173975" y="7716602"/>
              <a:ext cx="188932" cy="409906"/>
            </a:xfrm>
            <a:prstGeom prst="rect">
              <a:avLst/>
            </a:prstGeom>
          </p:spPr>
        </p:pic>
        <p:sp>
          <p:nvSpPr>
            <p:cNvPr id="34" name="object 34"/>
            <p:cNvSpPr/>
            <p:nvPr/>
          </p:nvSpPr>
          <p:spPr>
            <a:xfrm>
              <a:off x="15126907" y="8124361"/>
              <a:ext cx="175895" cy="398780"/>
            </a:xfrm>
            <a:custGeom>
              <a:avLst/>
              <a:gdLst/>
              <a:ahLst/>
              <a:cxnLst/>
              <a:rect l="l" t="t" r="r" b="b"/>
              <a:pathLst>
                <a:path w="175894" h="398779">
                  <a:moveTo>
                    <a:pt x="96697" y="3657"/>
                  </a:moveTo>
                  <a:lnTo>
                    <a:pt x="21412" y="6819"/>
                  </a:lnTo>
                  <a:lnTo>
                    <a:pt x="0" y="394462"/>
                  </a:lnTo>
                  <a:lnTo>
                    <a:pt x="4762" y="398665"/>
                  </a:lnTo>
                  <a:lnTo>
                    <a:pt x="17741" y="398665"/>
                  </a:lnTo>
                  <a:lnTo>
                    <a:pt x="26441" y="398602"/>
                  </a:lnTo>
                  <a:lnTo>
                    <a:pt x="31978" y="398145"/>
                  </a:lnTo>
                  <a:lnTo>
                    <a:pt x="36703" y="396887"/>
                  </a:lnTo>
                  <a:lnTo>
                    <a:pt x="42989" y="394462"/>
                  </a:lnTo>
                  <a:lnTo>
                    <a:pt x="96697" y="3657"/>
                  </a:lnTo>
                  <a:close/>
                </a:path>
                <a:path w="175894" h="398779">
                  <a:moveTo>
                    <a:pt x="175514" y="6819"/>
                  </a:moveTo>
                  <a:lnTo>
                    <a:pt x="101752" y="0"/>
                  </a:lnTo>
                  <a:lnTo>
                    <a:pt x="112636" y="394462"/>
                  </a:lnTo>
                  <a:lnTo>
                    <a:pt x="115150" y="395185"/>
                  </a:lnTo>
                  <a:lnTo>
                    <a:pt x="121602" y="396748"/>
                  </a:lnTo>
                  <a:lnTo>
                    <a:pt x="130429" y="398208"/>
                  </a:lnTo>
                  <a:lnTo>
                    <a:pt x="140017" y="398665"/>
                  </a:lnTo>
                  <a:lnTo>
                    <a:pt x="148755" y="398335"/>
                  </a:lnTo>
                  <a:lnTo>
                    <a:pt x="155625" y="394462"/>
                  </a:lnTo>
                  <a:lnTo>
                    <a:pt x="175514" y="6819"/>
                  </a:lnTo>
                  <a:close/>
                </a:path>
              </a:pathLst>
            </a:custGeom>
            <a:solidFill>
              <a:srgbClr val="FF9C95"/>
            </a:solidFill>
          </p:spPr>
          <p:txBody>
            <a:bodyPr wrap="square" lIns="0" tIns="0" rIns="0" bIns="0" rtlCol="0"/>
            <a:lstStyle/>
            <a:p>
              <a:endParaRPr/>
            </a:p>
          </p:txBody>
        </p:sp>
        <p:sp>
          <p:nvSpPr>
            <p:cNvPr id="35" name="object 35"/>
            <p:cNvSpPr/>
            <p:nvPr/>
          </p:nvSpPr>
          <p:spPr>
            <a:xfrm>
              <a:off x="15139610" y="8018905"/>
              <a:ext cx="163195" cy="287655"/>
            </a:xfrm>
            <a:custGeom>
              <a:avLst/>
              <a:gdLst/>
              <a:ahLst/>
              <a:cxnLst/>
              <a:rect l="l" t="t" r="r" b="b"/>
              <a:pathLst>
                <a:path w="163194" h="287654">
                  <a:moveTo>
                    <a:pt x="22250" y="0"/>
                  </a:moveTo>
                  <a:lnTo>
                    <a:pt x="7202" y="40256"/>
                  </a:lnTo>
                  <a:lnTo>
                    <a:pt x="776" y="65372"/>
                  </a:lnTo>
                  <a:lnTo>
                    <a:pt x="1702" y="85874"/>
                  </a:lnTo>
                  <a:lnTo>
                    <a:pt x="8711" y="112289"/>
                  </a:lnTo>
                  <a:lnTo>
                    <a:pt x="0" y="270002"/>
                  </a:lnTo>
                  <a:lnTo>
                    <a:pt x="39365" y="281763"/>
                  </a:lnTo>
                  <a:lnTo>
                    <a:pt x="68528" y="287169"/>
                  </a:lnTo>
                  <a:lnTo>
                    <a:pt x="101925" y="287557"/>
                  </a:lnTo>
                  <a:lnTo>
                    <a:pt x="153995" y="284263"/>
                  </a:lnTo>
                  <a:lnTo>
                    <a:pt x="160883" y="166035"/>
                  </a:lnTo>
                  <a:lnTo>
                    <a:pt x="162051" y="139153"/>
                  </a:lnTo>
                  <a:lnTo>
                    <a:pt x="162801" y="112258"/>
                  </a:lnTo>
                  <a:lnTo>
                    <a:pt x="163097" y="83624"/>
                  </a:lnTo>
                  <a:lnTo>
                    <a:pt x="162801" y="2816"/>
                  </a:lnTo>
                  <a:lnTo>
                    <a:pt x="111959" y="7315"/>
                  </a:lnTo>
                  <a:lnTo>
                    <a:pt x="66853" y="5798"/>
                  </a:lnTo>
                  <a:lnTo>
                    <a:pt x="34584" y="2086"/>
                  </a:lnTo>
                  <a:lnTo>
                    <a:pt x="22250" y="0"/>
                  </a:lnTo>
                  <a:close/>
                </a:path>
              </a:pathLst>
            </a:custGeom>
            <a:solidFill>
              <a:srgbClr val="54CDDF"/>
            </a:solidFill>
          </p:spPr>
          <p:txBody>
            <a:bodyPr wrap="square" lIns="0" tIns="0" rIns="0" bIns="0" rtlCol="0"/>
            <a:lstStyle/>
            <a:p>
              <a:endParaRPr/>
            </a:p>
          </p:txBody>
        </p:sp>
        <p:pic>
          <p:nvPicPr>
            <p:cNvPr id="36" name="object 36"/>
            <p:cNvPicPr/>
            <p:nvPr/>
          </p:nvPicPr>
          <p:blipFill>
            <a:blip r:embed="rId14" cstate="print"/>
            <a:stretch>
              <a:fillRect/>
            </a:stretch>
          </p:blipFill>
          <p:spPr>
            <a:xfrm>
              <a:off x="15072426" y="7846764"/>
              <a:ext cx="237240" cy="279745"/>
            </a:xfrm>
            <a:prstGeom prst="rect">
              <a:avLst/>
            </a:prstGeom>
          </p:spPr>
        </p:pic>
        <p:pic>
          <p:nvPicPr>
            <p:cNvPr id="37" name="object 37"/>
            <p:cNvPicPr/>
            <p:nvPr/>
          </p:nvPicPr>
          <p:blipFill>
            <a:blip r:embed="rId15" cstate="print"/>
            <a:stretch>
              <a:fillRect/>
            </a:stretch>
          </p:blipFill>
          <p:spPr>
            <a:xfrm>
              <a:off x="14253743" y="7700017"/>
              <a:ext cx="451755" cy="85469"/>
            </a:xfrm>
            <a:prstGeom prst="rect">
              <a:avLst/>
            </a:prstGeom>
          </p:spPr>
        </p:pic>
        <p:pic>
          <p:nvPicPr>
            <p:cNvPr id="38" name="object 38"/>
            <p:cNvPicPr/>
            <p:nvPr/>
          </p:nvPicPr>
          <p:blipFill>
            <a:blip r:embed="rId16" cstate="print"/>
            <a:stretch>
              <a:fillRect/>
            </a:stretch>
          </p:blipFill>
          <p:spPr>
            <a:xfrm>
              <a:off x="14220848" y="7734967"/>
              <a:ext cx="156237" cy="65244"/>
            </a:xfrm>
            <a:prstGeom prst="rect">
              <a:avLst/>
            </a:prstGeom>
          </p:spPr>
        </p:pic>
        <p:pic>
          <p:nvPicPr>
            <p:cNvPr id="39" name="object 39"/>
            <p:cNvPicPr/>
            <p:nvPr/>
          </p:nvPicPr>
          <p:blipFill>
            <a:blip r:embed="rId17" cstate="print"/>
            <a:stretch>
              <a:fillRect/>
            </a:stretch>
          </p:blipFill>
          <p:spPr>
            <a:xfrm>
              <a:off x="14215796" y="7067086"/>
              <a:ext cx="75716" cy="222278"/>
            </a:xfrm>
            <a:prstGeom prst="rect">
              <a:avLst/>
            </a:prstGeom>
          </p:spPr>
        </p:pic>
        <p:sp>
          <p:nvSpPr>
            <p:cNvPr id="40" name="object 40"/>
            <p:cNvSpPr/>
            <p:nvPr/>
          </p:nvSpPr>
          <p:spPr>
            <a:xfrm>
              <a:off x="14239854" y="7288453"/>
              <a:ext cx="157480" cy="448945"/>
            </a:xfrm>
            <a:custGeom>
              <a:avLst/>
              <a:gdLst/>
              <a:ahLst/>
              <a:cxnLst/>
              <a:rect l="l" t="t" r="r" b="b"/>
              <a:pathLst>
                <a:path w="157480" h="448945">
                  <a:moveTo>
                    <a:pt x="3088" y="921"/>
                  </a:moveTo>
                  <a:lnTo>
                    <a:pt x="73" y="8973"/>
                  </a:lnTo>
                  <a:lnTo>
                    <a:pt x="0" y="32124"/>
                  </a:lnTo>
                  <a:lnTo>
                    <a:pt x="5392" y="45035"/>
                  </a:lnTo>
                  <a:lnTo>
                    <a:pt x="26501" y="448541"/>
                  </a:lnTo>
                  <a:lnTo>
                    <a:pt x="80730" y="445441"/>
                  </a:lnTo>
                  <a:lnTo>
                    <a:pt x="151158" y="445441"/>
                  </a:lnTo>
                  <a:lnTo>
                    <a:pt x="154599" y="211113"/>
                  </a:lnTo>
                  <a:lnTo>
                    <a:pt x="83662" y="211113"/>
                  </a:lnTo>
                  <a:lnTo>
                    <a:pt x="74751" y="55411"/>
                  </a:lnTo>
                  <a:lnTo>
                    <a:pt x="156885" y="55411"/>
                  </a:lnTo>
                  <a:lnTo>
                    <a:pt x="156885" y="3507"/>
                  </a:lnTo>
                  <a:lnTo>
                    <a:pt x="65831" y="3507"/>
                  </a:lnTo>
                  <a:lnTo>
                    <a:pt x="29500" y="2488"/>
                  </a:lnTo>
                  <a:lnTo>
                    <a:pt x="3088" y="921"/>
                  </a:lnTo>
                  <a:close/>
                </a:path>
                <a:path w="157480" h="448945">
                  <a:moveTo>
                    <a:pt x="151158" y="445441"/>
                  </a:moveTo>
                  <a:lnTo>
                    <a:pt x="80730" y="445441"/>
                  </a:lnTo>
                  <a:lnTo>
                    <a:pt x="80730" y="446070"/>
                  </a:lnTo>
                  <a:lnTo>
                    <a:pt x="151136" y="446928"/>
                  </a:lnTo>
                  <a:lnTo>
                    <a:pt x="151158" y="445441"/>
                  </a:lnTo>
                  <a:close/>
                </a:path>
                <a:path w="157480" h="448945">
                  <a:moveTo>
                    <a:pt x="156885" y="55411"/>
                  </a:moveTo>
                  <a:lnTo>
                    <a:pt x="85568" y="55411"/>
                  </a:lnTo>
                  <a:lnTo>
                    <a:pt x="83662" y="211113"/>
                  </a:lnTo>
                  <a:lnTo>
                    <a:pt x="154599" y="211113"/>
                  </a:lnTo>
                  <a:lnTo>
                    <a:pt x="156885" y="55411"/>
                  </a:lnTo>
                  <a:close/>
                </a:path>
                <a:path w="157480" h="448945">
                  <a:moveTo>
                    <a:pt x="156885" y="0"/>
                  </a:moveTo>
                  <a:lnTo>
                    <a:pt x="109240" y="3003"/>
                  </a:lnTo>
                  <a:lnTo>
                    <a:pt x="65831" y="3507"/>
                  </a:lnTo>
                  <a:lnTo>
                    <a:pt x="156885" y="3507"/>
                  </a:lnTo>
                  <a:lnTo>
                    <a:pt x="156885" y="0"/>
                  </a:lnTo>
                  <a:close/>
                </a:path>
              </a:pathLst>
            </a:custGeom>
            <a:solidFill>
              <a:srgbClr val="54CDDF"/>
            </a:solidFill>
          </p:spPr>
          <p:txBody>
            <a:bodyPr wrap="square" lIns="0" tIns="0" rIns="0" bIns="0" rtlCol="0"/>
            <a:lstStyle/>
            <a:p>
              <a:endParaRPr/>
            </a:p>
          </p:txBody>
        </p:sp>
        <p:sp>
          <p:nvSpPr>
            <p:cNvPr id="41" name="object 41"/>
            <p:cNvSpPr/>
            <p:nvPr/>
          </p:nvSpPr>
          <p:spPr>
            <a:xfrm>
              <a:off x="14317539" y="7483886"/>
              <a:ext cx="6350" cy="250825"/>
            </a:xfrm>
            <a:custGeom>
              <a:avLst/>
              <a:gdLst/>
              <a:ahLst/>
              <a:cxnLst/>
              <a:rect l="l" t="t" r="r" b="b"/>
              <a:pathLst>
                <a:path w="6350" h="250825">
                  <a:moveTo>
                    <a:pt x="5897" y="0"/>
                  </a:moveTo>
                  <a:lnTo>
                    <a:pt x="3437" y="31297"/>
                  </a:lnTo>
                  <a:lnTo>
                    <a:pt x="1067" y="85951"/>
                  </a:lnTo>
                  <a:lnTo>
                    <a:pt x="0" y="140952"/>
                  </a:lnTo>
                  <a:lnTo>
                    <a:pt x="483" y="195959"/>
                  </a:lnTo>
                  <a:lnTo>
                    <a:pt x="2766" y="250631"/>
                  </a:lnTo>
                  <a:lnTo>
                    <a:pt x="3547" y="225025"/>
                  </a:lnTo>
                  <a:lnTo>
                    <a:pt x="4556" y="162644"/>
                  </a:lnTo>
                  <a:lnTo>
                    <a:pt x="5487" y="88002"/>
                  </a:lnTo>
                  <a:lnTo>
                    <a:pt x="6036" y="25615"/>
                  </a:lnTo>
                  <a:lnTo>
                    <a:pt x="5897" y="0"/>
                  </a:lnTo>
                  <a:close/>
                </a:path>
              </a:pathLst>
            </a:custGeom>
            <a:solidFill>
              <a:srgbClr val="209599"/>
            </a:solidFill>
          </p:spPr>
          <p:txBody>
            <a:bodyPr wrap="square" lIns="0" tIns="0" rIns="0" bIns="0" rtlCol="0"/>
            <a:lstStyle/>
            <a:p>
              <a:endParaRPr/>
            </a:p>
          </p:txBody>
        </p:sp>
        <p:pic>
          <p:nvPicPr>
            <p:cNvPr id="42" name="object 42"/>
            <p:cNvPicPr/>
            <p:nvPr/>
          </p:nvPicPr>
          <p:blipFill>
            <a:blip r:embed="rId18" cstate="print"/>
            <a:stretch>
              <a:fillRect/>
            </a:stretch>
          </p:blipFill>
          <p:spPr>
            <a:xfrm>
              <a:off x="14242945" y="6914278"/>
              <a:ext cx="190830" cy="416146"/>
            </a:xfrm>
            <a:prstGeom prst="rect">
              <a:avLst/>
            </a:prstGeom>
          </p:spPr>
        </p:pic>
        <p:pic>
          <p:nvPicPr>
            <p:cNvPr id="43" name="object 43"/>
            <p:cNvPicPr/>
            <p:nvPr/>
          </p:nvPicPr>
          <p:blipFill>
            <a:blip r:embed="rId19" cstate="print"/>
            <a:stretch>
              <a:fillRect/>
            </a:stretch>
          </p:blipFill>
          <p:spPr>
            <a:xfrm>
              <a:off x="14911797" y="6666979"/>
              <a:ext cx="450928" cy="85468"/>
            </a:xfrm>
            <a:prstGeom prst="rect">
              <a:avLst/>
            </a:prstGeom>
          </p:spPr>
        </p:pic>
        <p:sp>
          <p:nvSpPr>
            <p:cNvPr id="44" name="object 44"/>
            <p:cNvSpPr/>
            <p:nvPr/>
          </p:nvSpPr>
          <p:spPr>
            <a:xfrm>
              <a:off x="14895602" y="6699891"/>
              <a:ext cx="236854" cy="59690"/>
            </a:xfrm>
            <a:custGeom>
              <a:avLst/>
              <a:gdLst/>
              <a:ahLst/>
              <a:cxnLst/>
              <a:rect l="l" t="t" r="r" b="b"/>
              <a:pathLst>
                <a:path w="236855" h="59690">
                  <a:moveTo>
                    <a:pt x="83654" y="0"/>
                  </a:moveTo>
                  <a:lnTo>
                    <a:pt x="44335" y="0"/>
                  </a:lnTo>
                  <a:lnTo>
                    <a:pt x="22733" y="23152"/>
                  </a:lnTo>
                  <a:lnTo>
                    <a:pt x="11188" y="34163"/>
                  </a:lnTo>
                  <a:lnTo>
                    <a:pt x="5346" y="37693"/>
                  </a:lnTo>
                  <a:lnTo>
                    <a:pt x="2628" y="40144"/>
                  </a:lnTo>
                  <a:lnTo>
                    <a:pt x="101" y="44475"/>
                  </a:lnTo>
                  <a:lnTo>
                    <a:pt x="0" y="49834"/>
                  </a:lnTo>
                  <a:lnTo>
                    <a:pt x="4572" y="55359"/>
                  </a:lnTo>
                  <a:lnTo>
                    <a:pt x="12103" y="58674"/>
                  </a:lnTo>
                  <a:lnTo>
                    <a:pt x="19900" y="59499"/>
                  </a:lnTo>
                  <a:lnTo>
                    <a:pt x="26720" y="58775"/>
                  </a:lnTo>
                  <a:lnTo>
                    <a:pt x="31356" y="57454"/>
                  </a:lnTo>
                  <a:lnTo>
                    <a:pt x="83654" y="40093"/>
                  </a:lnTo>
                  <a:lnTo>
                    <a:pt x="83654" y="0"/>
                  </a:lnTo>
                  <a:close/>
                </a:path>
                <a:path w="236855" h="59690">
                  <a:moveTo>
                    <a:pt x="236639" y="49834"/>
                  </a:moveTo>
                  <a:lnTo>
                    <a:pt x="236524" y="44475"/>
                  </a:lnTo>
                  <a:lnTo>
                    <a:pt x="233997" y="40144"/>
                  </a:lnTo>
                  <a:lnTo>
                    <a:pt x="231292" y="37693"/>
                  </a:lnTo>
                  <a:lnTo>
                    <a:pt x="225425" y="34163"/>
                  </a:lnTo>
                  <a:lnTo>
                    <a:pt x="213906" y="23152"/>
                  </a:lnTo>
                  <a:lnTo>
                    <a:pt x="192290" y="0"/>
                  </a:lnTo>
                  <a:lnTo>
                    <a:pt x="152971" y="0"/>
                  </a:lnTo>
                  <a:lnTo>
                    <a:pt x="152971" y="40093"/>
                  </a:lnTo>
                  <a:lnTo>
                    <a:pt x="205257" y="57454"/>
                  </a:lnTo>
                  <a:lnTo>
                    <a:pt x="209905" y="58775"/>
                  </a:lnTo>
                  <a:lnTo>
                    <a:pt x="216725" y="59499"/>
                  </a:lnTo>
                  <a:lnTo>
                    <a:pt x="224523" y="58674"/>
                  </a:lnTo>
                  <a:lnTo>
                    <a:pt x="232067" y="55359"/>
                  </a:lnTo>
                  <a:lnTo>
                    <a:pt x="236639" y="49834"/>
                  </a:lnTo>
                  <a:close/>
                </a:path>
              </a:pathLst>
            </a:custGeom>
            <a:solidFill>
              <a:srgbClr val="2E4757"/>
            </a:solidFill>
          </p:spPr>
          <p:txBody>
            <a:bodyPr wrap="square" lIns="0" tIns="0" rIns="0" bIns="0" rtlCol="0"/>
            <a:lstStyle/>
            <a:p>
              <a:endParaRPr/>
            </a:p>
          </p:txBody>
        </p:sp>
        <p:sp>
          <p:nvSpPr>
            <p:cNvPr id="45" name="object 45"/>
            <p:cNvSpPr/>
            <p:nvPr/>
          </p:nvSpPr>
          <p:spPr>
            <a:xfrm>
              <a:off x="14923611" y="6287217"/>
              <a:ext cx="180975" cy="415290"/>
            </a:xfrm>
            <a:custGeom>
              <a:avLst/>
              <a:gdLst/>
              <a:ahLst/>
              <a:cxnLst/>
              <a:rect l="l" t="t" r="r" b="b"/>
              <a:pathLst>
                <a:path w="180975" h="415290">
                  <a:moveTo>
                    <a:pt x="167408" y="0"/>
                  </a:moveTo>
                  <a:lnTo>
                    <a:pt x="13298" y="0"/>
                  </a:lnTo>
                  <a:lnTo>
                    <a:pt x="0" y="411788"/>
                  </a:lnTo>
                  <a:lnTo>
                    <a:pt x="70385" y="415243"/>
                  </a:lnTo>
                  <a:lnTo>
                    <a:pt x="88751" y="26857"/>
                  </a:lnTo>
                  <a:lnTo>
                    <a:pt x="91944" y="26857"/>
                  </a:lnTo>
                  <a:lnTo>
                    <a:pt x="110321" y="415243"/>
                  </a:lnTo>
                  <a:lnTo>
                    <a:pt x="180717" y="411788"/>
                  </a:lnTo>
                  <a:lnTo>
                    <a:pt x="167408" y="0"/>
                  </a:lnTo>
                  <a:close/>
                </a:path>
              </a:pathLst>
            </a:custGeom>
            <a:solidFill>
              <a:srgbClr val="336489"/>
            </a:solidFill>
          </p:spPr>
          <p:txBody>
            <a:bodyPr wrap="square" lIns="0" tIns="0" rIns="0" bIns="0" rtlCol="0"/>
            <a:lstStyle/>
            <a:p>
              <a:endParaRPr/>
            </a:p>
          </p:txBody>
        </p:sp>
        <p:sp>
          <p:nvSpPr>
            <p:cNvPr id="46" name="object 46"/>
            <p:cNvSpPr/>
            <p:nvPr/>
          </p:nvSpPr>
          <p:spPr>
            <a:xfrm>
              <a:off x="14890693" y="6039061"/>
              <a:ext cx="95250" cy="293370"/>
            </a:xfrm>
            <a:custGeom>
              <a:avLst/>
              <a:gdLst/>
              <a:ahLst/>
              <a:cxnLst/>
              <a:rect l="l" t="t" r="r" b="b"/>
              <a:pathLst>
                <a:path w="95250" h="293370">
                  <a:moveTo>
                    <a:pt x="69119" y="0"/>
                  </a:moveTo>
                  <a:lnTo>
                    <a:pt x="27512" y="13260"/>
                  </a:lnTo>
                  <a:lnTo>
                    <a:pt x="10295" y="64935"/>
                  </a:lnTo>
                  <a:lnTo>
                    <a:pt x="4738" y="114307"/>
                  </a:lnTo>
                  <a:lnTo>
                    <a:pt x="1392" y="163549"/>
                  </a:lnTo>
                  <a:lnTo>
                    <a:pt x="0" y="212797"/>
                  </a:lnTo>
                  <a:lnTo>
                    <a:pt x="42" y="229233"/>
                  </a:lnTo>
                  <a:lnTo>
                    <a:pt x="422" y="245349"/>
                  </a:lnTo>
                  <a:lnTo>
                    <a:pt x="1239" y="261084"/>
                  </a:lnTo>
                  <a:lnTo>
                    <a:pt x="2432" y="276848"/>
                  </a:lnTo>
                  <a:lnTo>
                    <a:pt x="3937" y="293053"/>
                  </a:lnTo>
                  <a:lnTo>
                    <a:pt x="33999" y="286351"/>
                  </a:lnTo>
                  <a:lnTo>
                    <a:pt x="44878" y="233065"/>
                  </a:lnTo>
                  <a:lnTo>
                    <a:pt x="55380" y="168816"/>
                  </a:lnTo>
                  <a:lnTo>
                    <a:pt x="64333" y="104755"/>
                  </a:lnTo>
                  <a:lnTo>
                    <a:pt x="70856" y="56243"/>
                  </a:lnTo>
                  <a:lnTo>
                    <a:pt x="79725" y="52160"/>
                  </a:lnTo>
                  <a:lnTo>
                    <a:pt x="88406" y="45552"/>
                  </a:lnTo>
                  <a:lnTo>
                    <a:pt x="93693" y="36443"/>
                  </a:lnTo>
                  <a:lnTo>
                    <a:pt x="95180" y="26014"/>
                  </a:lnTo>
                  <a:lnTo>
                    <a:pt x="92458" y="15449"/>
                  </a:lnTo>
                  <a:lnTo>
                    <a:pt x="86545" y="7404"/>
                  </a:lnTo>
                  <a:lnTo>
                    <a:pt x="78466" y="2151"/>
                  </a:lnTo>
                  <a:lnTo>
                    <a:pt x="69119" y="0"/>
                  </a:lnTo>
                  <a:close/>
                </a:path>
              </a:pathLst>
            </a:custGeom>
            <a:solidFill>
              <a:srgbClr val="F16318"/>
            </a:solidFill>
          </p:spPr>
          <p:txBody>
            <a:bodyPr wrap="square" lIns="0" tIns="0" rIns="0" bIns="0" rtlCol="0"/>
            <a:lstStyle/>
            <a:p>
              <a:endParaRPr/>
            </a:p>
          </p:txBody>
        </p:sp>
        <p:sp>
          <p:nvSpPr>
            <p:cNvPr id="47" name="object 47"/>
            <p:cNvSpPr/>
            <p:nvPr/>
          </p:nvSpPr>
          <p:spPr>
            <a:xfrm>
              <a:off x="14891294" y="6325407"/>
              <a:ext cx="40640" cy="81280"/>
            </a:xfrm>
            <a:custGeom>
              <a:avLst/>
              <a:gdLst/>
              <a:ahLst/>
              <a:cxnLst/>
              <a:rect l="l" t="t" r="r" b="b"/>
              <a:pathLst>
                <a:path w="40640" h="81279">
                  <a:moveTo>
                    <a:pt x="33395" y="0"/>
                  </a:moveTo>
                  <a:lnTo>
                    <a:pt x="3333" y="6711"/>
                  </a:lnTo>
                  <a:lnTo>
                    <a:pt x="579" y="16868"/>
                  </a:lnTo>
                  <a:lnTo>
                    <a:pt x="119" y="30889"/>
                  </a:lnTo>
                  <a:lnTo>
                    <a:pt x="0" y="37298"/>
                  </a:lnTo>
                  <a:lnTo>
                    <a:pt x="460" y="43565"/>
                  </a:lnTo>
                  <a:lnTo>
                    <a:pt x="1952" y="53407"/>
                  </a:lnTo>
                  <a:lnTo>
                    <a:pt x="4925" y="70542"/>
                  </a:lnTo>
                  <a:lnTo>
                    <a:pt x="6077" y="78489"/>
                  </a:lnTo>
                  <a:lnTo>
                    <a:pt x="9103" y="81264"/>
                  </a:lnTo>
                  <a:lnTo>
                    <a:pt x="15239" y="80845"/>
                  </a:lnTo>
                  <a:lnTo>
                    <a:pt x="17354" y="79212"/>
                  </a:lnTo>
                  <a:lnTo>
                    <a:pt x="18757" y="75924"/>
                  </a:lnTo>
                  <a:lnTo>
                    <a:pt x="19050" y="73662"/>
                  </a:lnTo>
                  <a:lnTo>
                    <a:pt x="18872" y="72385"/>
                  </a:lnTo>
                  <a:lnTo>
                    <a:pt x="23479" y="71903"/>
                  </a:lnTo>
                  <a:lnTo>
                    <a:pt x="25071" y="67568"/>
                  </a:lnTo>
                  <a:lnTo>
                    <a:pt x="24652" y="64312"/>
                  </a:lnTo>
                  <a:lnTo>
                    <a:pt x="22935" y="45317"/>
                  </a:lnTo>
                  <a:lnTo>
                    <a:pt x="22097" y="34637"/>
                  </a:lnTo>
                  <a:lnTo>
                    <a:pt x="22589" y="31391"/>
                  </a:lnTo>
                  <a:lnTo>
                    <a:pt x="24181" y="31077"/>
                  </a:lnTo>
                  <a:lnTo>
                    <a:pt x="39321" y="31077"/>
                  </a:lnTo>
                  <a:lnTo>
                    <a:pt x="38903" y="26313"/>
                  </a:lnTo>
                  <a:lnTo>
                    <a:pt x="39510" y="18365"/>
                  </a:lnTo>
                  <a:lnTo>
                    <a:pt x="39280" y="12606"/>
                  </a:lnTo>
                  <a:lnTo>
                    <a:pt x="39070" y="10533"/>
                  </a:lnTo>
                  <a:lnTo>
                    <a:pt x="37353" y="2052"/>
                  </a:lnTo>
                  <a:lnTo>
                    <a:pt x="33395" y="0"/>
                  </a:lnTo>
                  <a:close/>
                </a:path>
                <a:path w="40640" h="81279">
                  <a:moveTo>
                    <a:pt x="39321" y="31077"/>
                  </a:moveTo>
                  <a:lnTo>
                    <a:pt x="24181" y="31077"/>
                  </a:lnTo>
                  <a:lnTo>
                    <a:pt x="27490" y="31622"/>
                  </a:lnTo>
                  <a:lnTo>
                    <a:pt x="26621" y="41171"/>
                  </a:lnTo>
                  <a:lnTo>
                    <a:pt x="27228" y="47914"/>
                  </a:lnTo>
                  <a:lnTo>
                    <a:pt x="29657" y="50794"/>
                  </a:lnTo>
                  <a:lnTo>
                    <a:pt x="35468" y="51296"/>
                  </a:lnTo>
                  <a:lnTo>
                    <a:pt x="37688" y="50134"/>
                  </a:lnTo>
                  <a:lnTo>
                    <a:pt x="39835" y="47098"/>
                  </a:lnTo>
                  <a:lnTo>
                    <a:pt x="40296" y="45590"/>
                  </a:lnTo>
                  <a:lnTo>
                    <a:pt x="39437" y="32396"/>
                  </a:lnTo>
                  <a:lnTo>
                    <a:pt x="39321" y="31077"/>
                  </a:lnTo>
                  <a:close/>
                </a:path>
              </a:pathLst>
            </a:custGeom>
            <a:solidFill>
              <a:srgbClr val="FF9C95"/>
            </a:solidFill>
          </p:spPr>
          <p:txBody>
            <a:bodyPr wrap="square" lIns="0" tIns="0" rIns="0" bIns="0" rtlCol="0"/>
            <a:lstStyle/>
            <a:p>
              <a:endParaRPr/>
            </a:p>
          </p:txBody>
        </p:sp>
        <p:sp>
          <p:nvSpPr>
            <p:cNvPr id="48" name="object 48"/>
            <p:cNvSpPr/>
            <p:nvPr/>
          </p:nvSpPr>
          <p:spPr>
            <a:xfrm>
              <a:off x="14936625" y="6025032"/>
              <a:ext cx="154940" cy="277495"/>
            </a:xfrm>
            <a:custGeom>
              <a:avLst/>
              <a:gdLst/>
              <a:ahLst/>
              <a:cxnLst/>
              <a:rect l="l" t="t" r="r" b="b"/>
              <a:pathLst>
                <a:path w="154940" h="277495">
                  <a:moveTo>
                    <a:pt x="77348" y="0"/>
                  </a:moveTo>
                  <a:lnTo>
                    <a:pt x="34294" y="7541"/>
                  </a:lnTo>
                  <a:lnTo>
                    <a:pt x="209" y="26658"/>
                  </a:lnTo>
                  <a:lnTo>
                    <a:pt x="0" y="270400"/>
                  </a:lnTo>
                  <a:lnTo>
                    <a:pt x="25056" y="274365"/>
                  </a:lnTo>
                  <a:lnTo>
                    <a:pt x="41466" y="276401"/>
                  </a:lnTo>
                  <a:lnTo>
                    <a:pt x="56479" y="277151"/>
                  </a:lnTo>
                  <a:lnTo>
                    <a:pt x="77348" y="277258"/>
                  </a:lnTo>
                  <a:lnTo>
                    <a:pt x="107736" y="276186"/>
                  </a:lnTo>
                  <a:lnTo>
                    <a:pt x="132283" y="273829"/>
                  </a:lnTo>
                  <a:lnTo>
                    <a:pt x="148695" y="271471"/>
                  </a:lnTo>
                  <a:lnTo>
                    <a:pt x="154675" y="270400"/>
                  </a:lnTo>
                  <a:lnTo>
                    <a:pt x="154476" y="26658"/>
                  </a:lnTo>
                  <a:lnTo>
                    <a:pt x="141724" y="15982"/>
                  </a:lnTo>
                  <a:lnTo>
                    <a:pt x="120389" y="7541"/>
                  </a:lnTo>
                  <a:lnTo>
                    <a:pt x="96815" y="1995"/>
                  </a:lnTo>
                  <a:lnTo>
                    <a:pt x="77348" y="0"/>
                  </a:lnTo>
                  <a:close/>
                </a:path>
              </a:pathLst>
            </a:custGeom>
            <a:solidFill>
              <a:srgbClr val="F16318"/>
            </a:solidFill>
          </p:spPr>
          <p:txBody>
            <a:bodyPr wrap="square" lIns="0" tIns="0" rIns="0" bIns="0" rtlCol="0"/>
            <a:lstStyle/>
            <a:p>
              <a:endParaRPr/>
            </a:p>
          </p:txBody>
        </p:sp>
        <p:sp>
          <p:nvSpPr>
            <p:cNvPr id="49" name="object 49"/>
            <p:cNvSpPr/>
            <p:nvPr/>
          </p:nvSpPr>
          <p:spPr>
            <a:xfrm>
              <a:off x="14932419" y="6030461"/>
              <a:ext cx="119380" cy="243204"/>
            </a:xfrm>
            <a:custGeom>
              <a:avLst/>
              <a:gdLst/>
              <a:ahLst/>
              <a:cxnLst/>
              <a:rect l="l" t="t" r="r" b="b"/>
              <a:pathLst>
                <a:path w="119380" h="243204">
                  <a:moveTo>
                    <a:pt x="4876" y="157226"/>
                  </a:moveTo>
                  <a:lnTo>
                    <a:pt x="4648" y="70675"/>
                  </a:lnTo>
                  <a:lnTo>
                    <a:pt x="4635" y="70345"/>
                  </a:lnTo>
                  <a:lnTo>
                    <a:pt x="4152" y="70370"/>
                  </a:lnTo>
                  <a:lnTo>
                    <a:pt x="2184" y="92151"/>
                  </a:lnTo>
                  <a:lnTo>
                    <a:pt x="850" y="113665"/>
                  </a:lnTo>
                  <a:lnTo>
                    <a:pt x="0" y="145821"/>
                  </a:lnTo>
                  <a:lnTo>
                    <a:pt x="88" y="178206"/>
                  </a:lnTo>
                  <a:lnTo>
                    <a:pt x="1333" y="210566"/>
                  </a:lnTo>
                  <a:lnTo>
                    <a:pt x="3975" y="242658"/>
                  </a:lnTo>
                  <a:lnTo>
                    <a:pt x="4800" y="200444"/>
                  </a:lnTo>
                  <a:lnTo>
                    <a:pt x="4876" y="157226"/>
                  </a:lnTo>
                  <a:close/>
                </a:path>
                <a:path w="119380" h="243204">
                  <a:moveTo>
                    <a:pt x="118935" y="304"/>
                  </a:moveTo>
                  <a:lnTo>
                    <a:pt x="118516" y="0"/>
                  </a:lnTo>
                  <a:lnTo>
                    <a:pt x="118300" y="228"/>
                  </a:lnTo>
                  <a:lnTo>
                    <a:pt x="100596" y="9880"/>
                  </a:lnTo>
                  <a:lnTo>
                    <a:pt x="81343" y="13855"/>
                  </a:lnTo>
                  <a:lnTo>
                    <a:pt x="62344" y="10985"/>
                  </a:lnTo>
                  <a:lnTo>
                    <a:pt x="45466" y="88"/>
                  </a:lnTo>
                  <a:lnTo>
                    <a:pt x="51282" y="7962"/>
                  </a:lnTo>
                  <a:lnTo>
                    <a:pt x="60236" y="14122"/>
                  </a:lnTo>
                  <a:lnTo>
                    <a:pt x="70789" y="18021"/>
                  </a:lnTo>
                  <a:lnTo>
                    <a:pt x="81432" y="19037"/>
                  </a:lnTo>
                  <a:lnTo>
                    <a:pt x="91986" y="17399"/>
                  </a:lnTo>
                  <a:lnTo>
                    <a:pt x="101866" y="13474"/>
                  </a:lnTo>
                  <a:lnTo>
                    <a:pt x="110845" y="7721"/>
                  </a:lnTo>
                  <a:lnTo>
                    <a:pt x="118935" y="304"/>
                  </a:lnTo>
                  <a:close/>
                </a:path>
              </a:pathLst>
            </a:custGeom>
            <a:solidFill>
              <a:srgbClr val="C44400"/>
            </a:solidFill>
          </p:spPr>
          <p:txBody>
            <a:bodyPr wrap="square" lIns="0" tIns="0" rIns="0" bIns="0" rtlCol="0"/>
            <a:lstStyle/>
            <a:p>
              <a:endParaRPr/>
            </a:p>
          </p:txBody>
        </p:sp>
        <p:sp>
          <p:nvSpPr>
            <p:cNvPr id="50" name="object 50"/>
            <p:cNvSpPr/>
            <p:nvPr/>
          </p:nvSpPr>
          <p:spPr>
            <a:xfrm>
              <a:off x="15042059" y="6039061"/>
              <a:ext cx="95250" cy="293370"/>
            </a:xfrm>
            <a:custGeom>
              <a:avLst/>
              <a:gdLst/>
              <a:ahLst/>
              <a:cxnLst/>
              <a:rect l="l" t="t" r="r" b="b"/>
              <a:pathLst>
                <a:path w="95250" h="293370">
                  <a:moveTo>
                    <a:pt x="26056" y="0"/>
                  </a:moveTo>
                  <a:lnTo>
                    <a:pt x="16710" y="2151"/>
                  </a:lnTo>
                  <a:lnTo>
                    <a:pt x="8634" y="7404"/>
                  </a:lnTo>
                  <a:lnTo>
                    <a:pt x="2722" y="15449"/>
                  </a:lnTo>
                  <a:lnTo>
                    <a:pt x="0" y="26014"/>
                  </a:lnTo>
                  <a:lnTo>
                    <a:pt x="1486" y="36443"/>
                  </a:lnTo>
                  <a:lnTo>
                    <a:pt x="6774" y="45552"/>
                  </a:lnTo>
                  <a:lnTo>
                    <a:pt x="15455" y="52160"/>
                  </a:lnTo>
                  <a:lnTo>
                    <a:pt x="24313" y="56243"/>
                  </a:lnTo>
                  <a:lnTo>
                    <a:pt x="30836" y="104755"/>
                  </a:lnTo>
                  <a:lnTo>
                    <a:pt x="39799" y="168816"/>
                  </a:lnTo>
                  <a:lnTo>
                    <a:pt x="50302" y="233065"/>
                  </a:lnTo>
                  <a:lnTo>
                    <a:pt x="61181" y="286351"/>
                  </a:lnTo>
                  <a:lnTo>
                    <a:pt x="91243" y="293053"/>
                  </a:lnTo>
                  <a:lnTo>
                    <a:pt x="92748" y="276848"/>
                  </a:lnTo>
                  <a:lnTo>
                    <a:pt x="93940" y="261084"/>
                  </a:lnTo>
                  <a:lnTo>
                    <a:pt x="94758" y="245349"/>
                  </a:lnTo>
                  <a:lnTo>
                    <a:pt x="95138" y="229233"/>
                  </a:lnTo>
                  <a:lnTo>
                    <a:pt x="95176" y="212797"/>
                  </a:lnTo>
                  <a:lnTo>
                    <a:pt x="94930" y="196375"/>
                  </a:lnTo>
                  <a:lnTo>
                    <a:pt x="91758" y="130728"/>
                  </a:lnTo>
                  <a:lnTo>
                    <a:pt x="87031" y="81420"/>
                  </a:lnTo>
                  <a:lnTo>
                    <a:pt x="78678" y="29815"/>
                  </a:lnTo>
                  <a:lnTo>
                    <a:pt x="42219" y="3345"/>
                  </a:lnTo>
                  <a:lnTo>
                    <a:pt x="35779" y="1261"/>
                  </a:lnTo>
                  <a:lnTo>
                    <a:pt x="26056" y="0"/>
                  </a:lnTo>
                  <a:close/>
                </a:path>
              </a:pathLst>
            </a:custGeom>
            <a:solidFill>
              <a:srgbClr val="F16318"/>
            </a:solidFill>
          </p:spPr>
          <p:txBody>
            <a:bodyPr wrap="square" lIns="0" tIns="0" rIns="0" bIns="0" rtlCol="0"/>
            <a:lstStyle/>
            <a:p>
              <a:endParaRPr/>
            </a:p>
          </p:txBody>
        </p:sp>
        <p:sp>
          <p:nvSpPr>
            <p:cNvPr id="51" name="object 51"/>
            <p:cNvSpPr/>
            <p:nvPr/>
          </p:nvSpPr>
          <p:spPr>
            <a:xfrm>
              <a:off x="15096331" y="6325407"/>
              <a:ext cx="40640" cy="81280"/>
            </a:xfrm>
            <a:custGeom>
              <a:avLst/>
              <a:gdLst/>
              <a:ahLst/>
              <a:cxnLst/>
              <a:rect l="l" t="t" r="r" b="b"/>
              <a:pathLst>
                <a:path w="40640" h="81279">
                  <a:moveTo>
                    <a:pt x="40190" y="31077"/>
                  </a:moveTo>
                  <a:lnTo>
                    <a:pt x="16114" y="31077"/>
                  </a:lnTo>
                  <a:lnTo>
                    <a:pt x="17716" y="31391"/>
                  </a:lnTo>
                  <a:lnTo>
                    <a:pt x="18208" y="34637"/>
                  </a:lnTo>
                  <a:lnTo>
                    <a:pt x="17346" y="45590"/>
                  </a:lnTo>
                  <a:lnTo>
                    <a:pt x="15653" y="64312"/>
                  </a:lnTo>
                  <a:lnTo>
                    <a:pt x="15235" y="67568"/>
                  </a:lnTo>
                  <a:lnTo>
                    <a:pt x="16826" y="71903"/>
                  </a:lnTo>
                  <a:lnTo>
                    <a:pt x="21423" y="72385"/>
                  </a:lnTo>
                  <a:lnTo>
                    <a:pt x="21255" y="73662"/>
                  </a:lnTo>
                  <a:lnTo>
                    <a:pt x="21549" y="75924"/>
                  </a:lnTo>
                  <a:lnTo>
                    <a:pt x="22952" y="79212"/>
                  </a:lnTo>
                  <a:lnTo>
                    <a:pt x="25067" y="80845"/>
                  </a:lnTo>
                  <a:lnTo>
                    <a:pt x="31203" y="81264"/>
                  </a:lnTo>
                  <a:lnTo>
                    <a:pt x="34229" y="78489"/>
                  </a:lnTo>
                  <a:lnTo>
                    <a:pt x="35370" y="70542"/>
                  </a:lnTo>
                  <a:lnTo>
                    <a:pt x="38349" y="53407"/>
                  </a:lnTo>
                  <a:lnTo>
                    <a:pt x="39844" y="43565"/>
                  </a:lnTo>
                  <a:lnTo>
                    <a:pt x="40306" y="37298"/>
                  </a:lnTo>
                  <a:lnTo>
                    <a:pt x="40190" y="31077"/>
                  </a:lnTo>
                  <a:close/>
                </a:path>
                <a:path w="40640" h="81279">
                  <a:moveTo>
                    <a:pt x="6910" y="0"/>
                  </a:moveTo>
                  <a:lnTo>
                    <a:pt x="2952" y="2052"/>
                  </a:lnTo>
                  <a:lnTo>
                    <a:pt x="1235" y="10533"/>
                  </a:lnTo>
                  <a:lnTo>
                    <a:pt x="1026" y="12606"/>
                  </a:lnTo>
                  <a:lnTo>
                    <a:pt x="795" y="18365"/>
                  </a:lnTo>
                  <a:lnTo>
                    <a:pt x="1403" y="26313"/>
                  </a:lnTo>
                  <a:lnTo>
                    <a:pt x="858" y="32396"/>
                  </a:lnTo>
                  <a:lnTo>
                    <a:pt x="0" y="45590"/>
                  </a:lnTo>
                  <a:lnTo>
                    <a:pt x="460" y="47098"/>
                  </a:lnTo>
                  <a:lnTo>
                    <a:pt x="2607" y="50134"/>
                  </a:lnTo>
                  <a:lnTo>
                    <a:pt x="4827" y="51296"/>
                  </a:lnTo>
                  <a:lnTo>
                    <a:pt x="10648" y="50794"/>
                  </a:lnTo>
                  <a:lnTo>
                    <a:pt x="13067" y="47914"/>
                  </a:lnTo>
                  <a:lnTo>
                    <a:pt x="13685" y="41171"/>
                  </a:lnTo>
                  <a:lnTo>
                    <a:pt x="12816" y="31622"/>
                  </a:lnTo>
                  <a:lnTo>
                    <a:pt x="16114" y="31077"/>
                  </a:lnTo>
                  <a:lnTo>
                    <a:pt x="40190" y="31077"/>
                  </a:lnTo>
                  <a:lnTo>
                    <a:pt x="39716" y="16868"/>
                  </a:lnTo>
                  <a:lnTo>
                    <a:pt x="36972" y="6711"/>
                  </a:lnTo>
                  <a:lnTo>
                    <a:pt x="6910" y="0"/>
                  </a:lnTo>
                  <a:close/>
                </a:path>
              </a:pathLst>
            </a:custGeom>
            <a:solidFill>
              <a:srgbClr val="FF9C95"/>
            </a:solidFill>
          </p:spPr>
          <p:txBody>
            <a:bodyPr wrap="square" lIns="0" tIns="0" rIns="0" bIns="0" rtlCol="0"/>
            <a:lstStyle/>
            <a:p>
              <a:endParaRPr/>
            </a:p>
          </p:txBody>
        </p:sp>
        <p:sp>
          <p:nvSpPr>
            <p:cNvPr id="52" name="object 52"/>
            <p:cNvSpPr/>
            <p:nvPr/>
          </p:nvSpPr>
          <p:spPr>
            <a:xfrm>
              <a:off x="15066886" y="6100786"/>
              <a:ext cx="25400" cy="171450"/>
            </a:xfrm>
            <a:custGeom>
              <a:avLst/>
              <a:gdLst/>
              <a:ahLst/>
              <a:cxnLst/>
              <a:rect l="l" t="t" r="r" b="b"/>
              <a:pathLst>
                <a:path w="25400" h="171450">
                  <a:moveTo>
                    <a:pt x="492" y="0"/>
                  </a:moveTo>
                  <a:lnTo>
                    <a:pt x="3697" y="54337"/>
                  </a:lnTo>
                  <a:lnTo>
                    <a:pt x="12943" y="118747"/>
                  </a:lnTo>
                  <a:lnTo>
                    <a:pt x="25234" y="171397"/>
                  </a:lnTo>
                  <a:lnTo>
                    <a:pt x="6154" y="41471"/>
                  </a:lnTo>
                  <a:lnTo>
                    <a:pt x="544" y="324"/>
                  </a:lnTo>
                  <a:lnTo>
                    <a:pt x="492" y="0"/>
                  </a:lnTo>
                  <a:close/>
                </a:path>
              </a:pathLst>
            </a:custGeom>
            <a:solidFill>
              <a:srgbClr val="C44400"/>
            </a:solidFill>
          </p:spPr>
          <p:txBody>
            <a:bodyPr wrap="square" lIns="0" tIns="0" rIns="0" bIns="0" rtlCol="0"/>
            <a:lstStyle/>
            <a:p>
              <a:endParaRPr/>
            </a:p>
          </p:txBody>
        </p:sp>
        <p:pic>
          <p:nvPicPr>
            <p:cNvPr id="53" name="object 53"/>
            <p:cNvPicPr/>
            <p:nvPr/>
          </p:nvPicPr>
          <p:blipFill>
            <a:blip r:embed="rId20" cstate="print"/>
            <a:stretch>
              <a:fillRect/>
            </a:stretch>
          </p:blipFill>
          <p:spPr>
            <a:xfrm>
              <a:off x="14966070" y="5881324"/>
              <a:ext cx="96858" cy="153858"/>
            </a:xfrm>
            <a:prstGeom prst="rect">
              <a:avLst/>
            </a:prstGeom>
          </p:spPr>
        </p:pic>
        <p:pic>
          <p:nvPicPr>
            <p:cNvPr id="54" name="object 54"/>
            <p:cNvPicPr/>
            <p:nvPr/>
          </p:nvPicPr>
          <p:blipFill>
            <a:blip r:embed="rId21" cstate="print"/>
            <a:stretch>
              <a:fillRect/>
            </a:stretch>
          </p:blipFill>
          <p:spPr>
            <a:xfrm>
              <a:off x="16067574" y="7439637"/>
              <a:ext cx="451755" cy="85505"/>
            </a:xfrm>
            <a:prstGeom prst="rect">
              <a:avLst/>
            </a:prstGeom>
          </p:spPr>
        </p:pic>
        <p:sp>
          <p:nvSpPr>
            <p:cNvPr id="55" name="object 55"/>
            <p:cNvSpPr/>
            <p:nvPr/>
          </p:nvSpPr>
          <p:spPr>
            <a:xfrm>
              <a:off x="16020695" y="7471555"/>
              <a:ext cx="231775" cy="59690"/>
            </a:xfrm>
            <a:custGeom>
              <a:avLst/>
              <a:gdLst/>
              <a:ahLst/>
              <a:cxnLst/>
              <a:rect l="l" t="t" r="r" b="b"/>
              <a:pathLst>
                <a:path w="231775" h="59690">
                  <a:moveTo>
                    <a:pt x="98463" y="1155"/>
                  </a:moveTo>
                  <a:lnTo>
                    <a:pt x="59880" y="0"/>
                  </a:lnTo>
                  <a:lnTo>
                    <a:pt x="34112" y="18808"/>
                  </a:lnTo>
                  <a:lnTo>
                    <a:pt x="4165" y="29413"/>
                  </a:lnTo>
                  <a:lnTo>
                    <a:pt x="1231" y="30505"/>
                  </a:lnTo>
                  <a:lnTo>
                    <a:pt x="0" y="33121"/>
                  </a:lnTo>
                  <a:lnTo>
                    <a:pt x="457" y="38481"/>
                  </a:lnTo>
                  <a:lnTo>
                    <a:pt x="2628" y="41224"/>
                  </a:lnTo>
                  <a:lnTo>
                    <a:pt x="98463" y="41249"/>
                  </a:lnTo>
                  <a:lnTo>
                    <a:pt x="98463" y="1155"/>
                  </a:lnTo>
                  <a:close/>
                </a:path>
                <a:path w="231775" h="59690">
                  <a:moveTo>
                    <a:pt x="231444" y="49822"/>
                  </a:moveTo>
                  <a:lnTo>
                    <a:pt x="230187" y="45186"/>
                  </a:lnTo>
                  <a:lnTo>
                    <a:pt x="227164" y="40767"/>
                  </a:lnTo>
                  <a:lnTo>
                    <a:pt x="219227" y="24409"/>
                  </a:lnTo>
                  <a:lnTo>
                    <a:pt x="213563" y="3822"/>
                  </a:lnTo>
                  <a:lnTo>
                    <a:pt x="170561" y="3822"/>
                  </a:lnTo>
                  <a:lnTo>
                    <a:pt x="170561" y="41211"/>
                  </a:lnTo>
                  <a:lnTo>
                    <a:pt x="177914" y="52959"/>
                  </a:lnTo>
                  <a:lnTo>
                    <a:pt x="187261" y="56984"/>
                  </a:lnTo>
                  <a:lnTo>
                    <a:pt x="198742" y="59524"/>
                  </a:lnTo>
                  <a:lnTo>
                    <a:pt x="211709" y="59283"/>
                  </a:lnTo>
                  <a:lnTo>
                    <a:pt x="222910" y="56972"/>
                  </a:lnTo>
                  <a:lnTo>
                    <a:pt x="229120" y="53352"/>
                  </a:lnTo>
                  <a:lnTo>
                    <a:pt x="231444" y="49822"/>
                  </a:lnTo>
                  <a:close/>
                </a:path>
              </a:pathLst>
            </a:custGeom>
            <a:solidFill>
              <a:srgbClr val="2E4757"/>
            </a:solidFill>
          </p:spPr>
          <p:txBody>
            <a:bodyPr wrap="square" lIns="0" tIns="0" rIns="0" bIns="0" rtlCol="0"/>
            <a:lstStyle/>
            <a:p>
              <a:endParaRPr/>
            </a:p>
          </p:txBody>
        </p:sp>
        <p:sp>
          <p:nvSpPr>
            <p:cNvPr id="56" name="object 56"/>
            <p:cNvSpPr/>
            <p:nvPr/>
          </p:nvSpPr>
          <p:spPr>
            <a:xfrm>
              <a:off x="16065592" y="7019261"/>
              <a:ext cx="184150" cy="456565"/>
            </a:xfrm>
            <a:custGeom>
              <a:avLst/>
              <a:gdLst/>
              <a:ahLst/>
              <a:cxnLst/>
              <a:rect l="l" t="t" r="r" b="b"/>
              <a:pathLst>
                <a:path w="184150" h="456565">
                  <a:moveTo>
                    <a:pt x="168790" y="0"/>
                  </a:moveTo>
                  <a:lnTo>
                    <a:pt x="14701" y="0"/>
                  </a:lnTo>
                  <a:lnTo>
                    <a:pt x="14701" y="62144"/>
                  </a:lnTo>
                  <a:lnTo>
                    <a:pt x="0" y="451713"/>
                  </a:lnTo>
                  <a:lnTo>
                    <a:pt x="70385" y="455169"/>
                  </a:lnTo>
                  <a:lnTo>
                    <a:pt x="89871" y="62144"/>
                  </a:lnTo>
                  <a:lnTo>
                    <a:pt x="93588" y="62144"/>
                  </a:lnTo>
                  <a:lnTo>
                    <a:pt x="113127" y="456111"/>
                  </a:lnTo>
                  <a:lnTo>
                    <a:pt x="183627" y="456111"/>
                  </a:lnTo>
                  <a:lnTo>
                    <a:pt x="168790" y="62144"/>
                  </a:lnTo>
                  <a:lnTo>
                    <a:pt x="168790" y="0"/>
                  </a:lnTo>
                  <a:close/>
                </a:path>
              </a:pathLst>
            </a:custGeom>
            <a:solidFill>
              <a:srgbClr val="336489"/>
            </a:solidFill>
          </p:spPr>
          <p:txBody>
            <a:bodyPr wrap="square" lIns="0" tIns="0" rIns="0" bIns="0" rtlCol="0"/>
            <a:lstStyle/>
            <a:p>
              <a:endParaRPr/>
            </a:p>
          </p:txBody>
        </p:sp>
        <p:pic>
          <p:nvPicPr>
            <p:cNvPr id="57" name="object 57"/>
            <p:cNvPicPr/>
            <p:nvPr/>
          </p:nvPicPr>
          <p:blipFill>
            <a:blip r:embed="rId22" cstate="print"/>
            <a:stretch>
              <a:fillRect/>
            </a:stretch>
          </p:blipFill>
          <p:spPr>
            <a:xfrm>
              <a:off x="16021195" y="6649450"/>
              <a:ext cx="272254" cy="414258"/>
            </a:xfrm>
            <a:prstGeom prst="rect">
              <a:avLst/>
            </a:prstGeom>
          </p:spPr>
        </p:pic>
        <p:pic>
          <p:nvPicPr>
            <p:cNvPr id="58" name="object 58"/>
            <p:cNvPicPr/>
            <p:nvPr/>
          </p:nvPicPr>
          <p:blipFill>
            <a:blip r:embed="rId23" cstate="print"/>
            <a:stretch>
              <a:fillRect/>
            </a:stretch>
          </p:blipFill>
          <p:spPr>
            <a:xfrm>
              <a:off x="18281077" y="7473029"/>
              <a:ext cx="451755" cy="85505"/>
            </a:xfrm>
            <a:prstGeom prst="rect">
              <a:avLst/>
            </a:prstGeom>
          </p:spPr>
        </p:pic>
        <p:sp>
          <p:nvSpPr>
            <p:cNvPr id="59" name="object 59"/>
            <p:cNvSpPr/>
            <p:nvPr/>
          </p:nvSpPr>
          <p:spPr>
            <a:xfrm>
              <a:off x="18275694" y="7513072"/>
              <a:ext cx="231775" cy="58419"/>
            </a:xfrm>
            <a:custGeom>
              <a:avLst/>
              <a:gdLst/>
              <a:ahLst/>
              <a:cxnLst/>
              <a:rect l="l" t="t" r="r" b="b"/>
              <a:pathLst>
                <a:path w="231775" h="58420">
                  <a:moveTo>
                    <a:pt x="60896" y="2717"/>
                  </a:moveTo>
                  <a:lnTo>
                    <a:pt x="17894" y="2717"/>
                  </a:lnTo>
                  <a:lnTo>
                    <a:pt x="12230" y="23304"/>
                  </a:lnTo>
                  <a:lnTo>
                    <a:pt x="4305" y="39649"/>
                  </a:lnTo>
                  <a:lnTo>
                    <a:pt x="1257" y="44094"/>
                  </a:lnTo>
                  <a:lnTo>
                    <a:pt x="0" y="48717"/>
                  </a:lnTo>
                  <a:lnTo>
                    <a:pt x="2349" y="52235"/>
                  </a:lnTo>
                  <a:lnTo>
                    <a:pt x="8572" y="55880"/>
                  </a:lnTo>
                  <a:lnTo>
                    <a:pt x="19761" y="58178"/>
                  </a:lnTo>
                  <a:lnTo>
                    <a:pt x="32727" y="58420"/>
                  </a:lnTo>
                  <a:lnTo>
                    <a:pt x="44246" y="55880"/>
                  </a:lnTo>
                  <a:lnTo>
                    <a:pt x="53543" y="51854"/>
                  </a:lnTo>
                  <a:lnTo>
                    <a:pt x="60896" y="40106"/>
                  </a:lnTo>
                  <a:lnTo>
                    <a:pt x="60896" y="2717"/>
                  </a:lnTo>
                  <a:close/>
                </a:path>
                <a:path w="231775" h="58420">
                  <a:moveTo>
                    <a:pt x="231457" y="31953"/>
                  </a:moveTo>
                  <a:lnTo>
                    <a:pt x="230238" y="29337"/>
                  </a:lnTo>
                  <a:lnTo>
                    <a:pt x="227291" y="28257"/>
                  </a:lnTo>
                  <a:lnTo>
                    <a:pt x="197345" y="17640"/>
                  </a:lnTo>
                  <a:lnTo>
                    <a:pt x="172313" y="0"/>
                  </a:lnTo>
                  <a:lnTo>
                    <a:pt x="132994" y="0"/>
                  </a:lnTo>
                  <a:lnTo>
                    <a:pt x="132994" y="40093"/>
                  </a:lnTo>
                  <a:lnTo>
                    <a:pt x="228828" y="40068"/>
                  </a:lnTo>
                  <a:lnTo>
                    <a:pt x="231000" y="37312"/>
                  </a:lnTo>
                  <a:lnTo>
                    <a:pt x="231457" y="31953"/>
                  </a:lnTo>
                  <a:close/>
                </a:path>
              </a:pathLst>
            </a:custGeom>
            <a:solidFill>
              <a:srgbClr val="2E4757"/>
            </a:solidFill>
          </p:spPr>
          <p:txBody>
            <a:bodyPr wrap="square" lIns="0" tIns="0" rIns="0" bIns="0" rtlCol="0"/>
            <a:lstStyle/>
            <a:p>
              <a:endParaRPr/>
            </a:p>
          </p:txBody>
        </p:sp>
        <p:sp>
          <p:nvSpPr>
            <p:cNvPr id="60" name="object 60"/>
            <p:cNvSpPr/>
            <p:nvPr/>
          </p:nvSpPr>
          <p:spPr>
            <a:xfrm>
              <a:off x="18284953" y="7201414"/>
              <a:ext cx="171450" cy="318770"/>
            </a:xfrm>
            <a:custGeom>
              <a:avLst/>
              <a:gdLst/>
              <a:ahLst/>
              <a:cxnLst/>
              <a:rect l="l" t="t" r="r" b="b"/>
              <a:pathLst>
                <a:path w="171450" h="318770">
                  <a:moveTo>
                    <a:pt x="77152" y="0"/>
                  </a:moveTo>
                  <a:lnTo>
                    <a:pt x="0" y="0"/>
                  </a:lnTo>
                  <a:lnTo>
                    <a:pt x="8623" y="314337"/>
                  </a:lnTo>
                  <a:lnTo>
                    <a:pt x="13042" y="318135"/>
                  </a:lnTo>
                  <a:lnTo>
                    <a:pt x="33286" y="318287"/>
                  </a:lnTo>
                  <a:lnTo>
                    <a:pt x="39357" y="317881"/>
                  </a:lnTo>
                  <a:lnTo>
                    <a:pt x="44602" y="316699"/>
                  </a:lnTo>
                  <a:lnTo>
                    <a:pt x="51625" y="314337"/>
                  </a:lnTo>
                  <a:lnTo>
                    <a:pt x="77152" y="0"/>
                  </a:lnTo>
                  <a:close/>
                </a:path>
                <a:path w="171450" h="318770">
                  <a:moveTo>
                    <a:pt x="171208" y="0"/>
                  </a:moveTo>
                  <a:lnTo>
                    <a:pt x="94970" y="0"/>
                  </a:lnTo>
                  <a:lnTo>
                    <a:pt x="123723" y="311683"/>
                  </a:lnTo>
                  <a:lnTo>
                    <a:pt x="163080" y="311683"/>
                  </a:lnTo>
                  <a:lnTo>
                    <a:pt x="171208" y="0"/>
                  </a:lnTo>
                  <a:close/>
                </a:path>
              </a:pathLst>
            </a:custGeom>
            <a:solidFill>
              <a:srgbClr val="FF9C95"/>
            </a:solidFill>
          </p:spPr>
          <p:txBody>
            <a:bodyPr wrap="square" lIns="0" tIns="0" rIns="0" bIns="0" rtlCol="0"/>
            <a:lstStyle/>
            <a:p>
              <a:endParaRPr/>
            </a:p>
          </p:txBody>
        </p:sp>
        <p:pic>
          <p:nvPicPr>
            <p:cNvPr id="61" name="object 61"/>
            <p:cNvPicPr/>
            <p:nvPr/>
          </p:nvPicPr>
          <p:blipFill>
            <a:blip r:embed="rId24" cstate="print"/>
            <a:stretch>
              <a:fillRect/>
            </a:stretch>
          </p:blipFill>
          <p:spPr>
            <a:xfrm>
              <a:off x="18249120" y="6705562"/>
              <a:ext cx="242317" cy="327712"/>
            </a:xfrm>
            <a:prstGeom prst="rect">
              <a:avLst/>
            </a:prstGeom>
          </p:spPr>
        </p:pic>
        <p:pic>
          <p:nvPicPr>
            <p:cNvPr id="62" name="object 62"/>
            <p:cNvPicPr/>
            <p:nvPr/>
          </p:nvPicPr>
          <p:blipFill>
            <a:blip r:embed="rId25" cstate="print"/>
            <a:stretch>
              <a:fillRect/>
            </a:stretch>
          </p:blipFill>
          <p:spPr>
            <a:xfrm>
              <a:off x="18280325" y="7031669"/>
              <a:ext cx="186168" cy="226589"/>
            </a:xfrm>
            <a:prstGeom prst="rect">
              <a:avLst/>
            </a:prstGeom>
          </p:spPr>
        </p:pic>
        <p:pic>
          <p:nvPicPr>
            <p:cNvPr id="63" name="object 63"/>
            <p:cNvPicPr/>
            <p:nvPr/>
          </p:nvPicPr>
          <p:blipFill>
            <a:blip r:embed="rId26" cstate="print"/>
            <a:stretch>
              <a:fillRect/>
            </a:stretch>
          </p:blipFill>
          <p:spPr>
            <a:xfrm>
              <a:off x="17182355" y="8452821"/>
              <a:ext cx="417149" cy="79034"/>
            </a:xfrm>
            <a:prstGeom prst="rect">
              <a:avLst/>
            </a:prstGeom>
          </p:spPr>
        </p:pic>
        <p:sp>
          <p:nvSpPr>
            <p:cNvPr id="64" name="object 64"/>
            <p:cNvSpPr/>
            <p:nvPr/>
          </p:nvSpPr>
          <p:spPr>
            <a:xfrm>
              <a:off x="17174998" y="8485866"/>
              <a:ext cx="216535" cy="54610"/>
            </a:xfrm>
            <a:custGeom>
              <a:avLst/>
              <a:gdLst/>
              <a:ahLst/>
              <a:cxnLst/>
              <a:rect l="l" t="t" r="r" b="b"/>
              <a:pathLst>
                <a:path w="216534" h="54609">
                  <a:moveTo>
                    <a:pt x="56273" y="2603"/>
                  </a:moveTo>
                  <a:lnTo>
                    <a:pt x="16535" y="2603"/>
                  </a:lnTo>
                  <a:lnTo>
                    <a:pt x="11303" y="21628"/>
                  </a:lnTo>
                  <a:lnTo>
                    <a:pt x="3962" y="36741"/>
                  </a:lnTo>
                  <a:lnTo>
                    <a:pt x="1168" y="40830"/>
                  </a:lnTo>
                  <a:lnTo>
                    <a:pt x="0" y="45110"/>
                  </a:lnTo>
                  <a:lnTo>
                    <a:pt x="2159" y="48374"/>
                  </a:lnTo>
                  <a:lnTo>
                    <a:pt x="7912" y="51727"/>
                  </a:lnTo>
                  <a:lnTo>
                    <a:pt x="18262" y="53848"/>
                  </a:lnTo>
                  <a:lnTo>
                    <a:pt x="30238" y="54063"/>
                  </a:lnTo>
                  <a:lnTo>
                    <a:pt x="40894" y="51714"/>
                  </a:lnTo>
                  <a:lnTo>
                    <a:pt x="49491" y="48018"/>
                  </a:lnTo>
                  <a:lnTo>
                    <a:pt x="56273" y="37147"/>
                  </a:lnTo>
                  <a:lnTo>
                    <a:pt x="56273" y="2603"/>
                  </a:lnTo>
                  <a:close/>
                </a:path>
                <a:path w="216534" h="54609">
                  <a:moveTo>
                    <a:pt x="216306" y="29540"/>
                  </a:moveTo>
                  <a:lnTo>
                    <a:pt x="215176" y="27139"/>
                  </a:lnTo>
                  <a:lnTo>
                    <a:pt x="212458" y="26111"/>
                  </a:lnTo>
                  <a:lnTo>
                    <a:pt x="184772" y="16306"/>
                  </a:lnTo>
                  <a:lnTo>
                    <a:pt x="161632" y="0"/>
                  </a:lnTo>
                  <a:lnTo>
                    <a:pt x="125298" y="0"/>
                  </a:lnTo>
                  <a:lnTo>
                    <a:pt x="125298" y="37058"/>
                  </a:lnTo>
                  <a:lnTo>
                    <a:pt x="213880" y="37033"/>
                  </a:lnTo>
                  <a:lnTo>
                    <a:pt x="215887" y="34493"/>
                  </a:lnTo>
                  <a:lnTo>
                    <a:pt x="216306" y="29540"/>
                  </a:lnTo>
                  <a:close/>
                </a:path>
              </a:pathLst>
            </a:custGeom>
            <a:solidFill>
              <a:srgbClr val="2E4757"/>
            </a:solidFill>
          </p:spPr>
          <p:txBody>
            <a:bodyPr wrap="square" lIns="0" tIns="0" rIns="0" bIns="0" rtlCol="0"/>
            <a:lstStyle/>
            <a:p>
              <a:endParaRPr/>
            </a:p>
          </p:txBody>
        </p:sp>
        <p:sp>
          <p:nvSpPr>
            <p:cNvPr id="65" name="object 65"/>
            <p:cNvSpPr/>
            <p:nvPr/>
          </p:nvSpPr>
          <p:spPr>
            <a:xfrm>
              <a:off x="17301430" y="7872887"/>
              <a:ext cx="57785" cy="260985"/>
            </a:xfrm>
            <a:custGeom>
              <a:avLst/>
              <a:gdLst/>
              <a:ahLst/>
              <a:cxnLst/>
              <a:rect l="l" t="t" r="r" b="b"/>
              <a:pathLst>
                <a:path w="57784" h="260984">
                  <a:moveTo>
                    <a:pt x="16523" y="0"/>
                  </a:moveTo>
                  <a:lnTo>
                    <a:pt x="0" y="49391"/>
                  </a:lnTo>
                  <a:lnTo>
                    <a:pt x="1341" y="79074"/>
                  </a:lnTo>
                  <a:lnTo>
                    <a:pt x="3005" y="102271"/>
                  </a:lnTo>
                  <a:lnTo>
                    <a:pt x="6868" y="142205"/>
                  </a:lnTo>
                  <a:lnTo>
                    <a:pt x="9156" y="168866"/>
                  </a:lnTo>
                  <a:lnTo>
                    <a:pt x="13813" y="208842"/>
                  </a:lnTo>
                  <a:lnTo>
                    <a:pt x="21957" y="253918"/>
                  </a:lnTo>
                  <a:lnTo>
                    <a:pt x="38658" y="260442"/>
                  </a:lnTo>
                  <a:lnTo>
                    <a:pt x="45611" y="255667"/>
                  </a:lnTo>
                  <a:lnTo>
                    <a:pt x="52670" y="207909"/>
                  </a:lnTo>
                  <a:lnTo>
                    <a:pt x="56770" y="153850"/>
                  </a:lnTo>
                  <a:lnTo>
                    <a:pt x="57369" y="140341"/>
                  </a:lnTo>
                  <a:lnTo>
                    <a:pt x="56957" y="113353"/>
                  </a:lnTo>
                  <a:lnTo>
                    <a:pt x="54531" y="59439"/>
                  </a:lnTo>
                  <a:lnTo>
                    <a:pt x="47108" y="16093"/>
                  </a:lnTo>
                  <a:lnTo>
                    <a:pt x="21716" y="2115"/>
                  </a:lnTo>
                  <a:lnTo>
                    <a:pt x="16523" y="0"/>
                  </a:lnTo>
                  <a:close/>
                </a:path>
              </a:pathLst>
            </a:custGeom>
            <a:solidFill>
              <a:srgbClr val="54CDDF"/>
            </a:solidFill>
          </p:spPr>
          <p:txBody>
            <a:bodyPr wrap="square" lIns="0" tIns="0" rIns="0" bIns="0" rtlCol="0"/>
            <a:lstStyle/>
            <a:p>
              <a:endParaRPr/>
            </a:p>
          </p:txBody>
        </p:sp>
        <p:pic>
          <p:nvPicPr>
            <p:cNvPr id="66" name="object 66"/>
            <p:cNvPicPr/>
            <p:nvPr/>
          </p:nvPicPr>
          <p:blipFill>
            <a:blip r:embed="rId27" cstate="print"/>
            <a:stretch>
              <a:fillRect/>
            </a:stretch>
          </p:blipFill>
          <p:spPr>
            <a:xfrm>
              <a:off x="17229478" y="7739615"/>
              <a:ext cx="91418" cy="128252"/>
            </a:xfrm>
            <a:prstGeom prst="rect">
              <a:avLst/>
            </a:prstGeom>
          </p:spPr>
        </p:pic>
        <p:sp>
          <p:nvSpPr>
            <p:cNvPr id="67" name="object 67"/>
            <p:cNvSpPr/>
            <p:nvPr/>
          </p:nvSpPr>
          <p:spPr>
            <a:xfrm>
              <a:off x="17173521" y="8017884"/>
              <a:ext cx="176530" cy="473075"/>
            </a:xfrm>
            <a:custGeom>
              <a:avLst/>
              <a:gdLst/>
              <a:ahLst/>
              <a:cxnLst/>
              <a:rect l="l" t="t" r="r" b="b"/>
              <a:pathLst>
                <a:path w="176530" h="473075">
                  <a:moveTo>
                    <a:pt x="163890" y="0"/>
                  </a:moveTo>
                  <a:lnTo>
                    <a:pt x="44427" y="0"/>
                  </a:lnTo>
                  <a:lnTo>
                    <a:pt x="37831" y="26459"/>
                  </a:lnTo>
                  <a:lnTo>
                    <a:pt x="31074" y="65970"/>
                  </a:lnTo>
                  <a:lnTo>
                    <a:pt x="29004" y="104782"/>
                  </a:lnTo>
                  <a:lnTo>
                    <a:pt x="0" y="466802"/>
                  </a:lnTo>
                  <a:lnTo>
                    <a:pt x="5946" y="469847"/>
                  </a:lnTo>
                  <a:lnTo>
                    <a:pt x="10898" y="471454"/>
                  </a:lnTo>
                  <a:lnTo>
                    <a:pt x="17529" y="472153"/>
                  </a:lnTo>
                  <a:lnTo>
                    <a:pt x="28512" y="472477"/>
                  </a:lnTo>
                  <a:lnTo>
                    <a:pt x="44992" y="472420"/>
                  </a:lnTo>
                  <a:lnTo>
                    <a:pt x="56350" y="471742"/>
                  </a:lnTo>
                  <a:lnTo>
                    <a:pt x="65034" y="470582"/>
                  </a:lnTo>
                  <a:lnTo>
                    <a:pt x="97400" y="106499"/>
                  </a:lnTo>
                  <a:lnTo>
                    <a:pt x="106237" y="106499"/>
                  </a:lnTo>
                  <a:lnTo>
                    <a:pt x="111200" y="468425"/>
                  </a:lnTo>
                  <a:lnTo>
                    <a:pt x="176340" y="467535"/>
                  </a:lnTo>
                  <a:lnTo>
                    <a:pt x="174036" y="107829"/>
                  </a:lnTo>
                  <a:lnTo>
                    <a:pt x="172037" y="56499"/>
                  </a:lnTo>
                  <a:lnTo>
                    <a:pt x="164832" y="5633"/>
                  </a:lnTo>
                  <a:lnTo>
                    <a:pt x="163827" y="450"/>
                  </a:lnTo>
                  <a:lnTo>
                    <a:pt x="163890" y="0"/>
                  </a:lnTo>
                  <a:close/>
                </a:path>
              </a:pathLst>
            </a:custGeom>
            <a:solidFill>
              <a:srgbClr val="6B2130"/>
            </a:solidFill>
          </p:spPr>
          <p:txBody>
            <a:bodyPr wrap="square" lIns="0" tIns="0" rIns="0" bIns="0" rtlCol="0"/>
            <a:lstStyle/>
            <a:p>
              <a:endParaRPr/>
            </a:p>
          </p:txBody>
        </p:sp>
        <p:pic>
          <p:nvPicPr>
            <p:cNvPr id="68" name="object 68"/>
            <p:cNvPicPr/>
            <p:nvPr/>
          </p:nvPicPr>
          <p:blipFill>
            <a:blip r:embed="rId28" cstate="print"/>
            <a:stretch>
              <a:fillRect/>
            </a:stretch>
          </p:blipFill>
          <p:spPr>
            <a:xfrm>
              <a:off x="17154323" y="7861213"/>
              <a:ext cx="198355" cy="265168"/>
            </a:xfrm>
            <a:prstGeom prst="rect">
              <a:avLst/>
            </a:prstGeom>
          </p:spPr>
        </p:pic>
        <p:pic>
          <p:nvPicPr>
            <p:cNvPr id="69" name="object 69"/>
            <p:cNvPicPr/>
            <p:nvPr/>
          </p:nvPicPr>
          <p:blipFill>
            <a:blip r:embed="rId29" cstate="print"/>
            <a:stretch>
              <a:fillRect/>
            </a:stretch>
          </p:blipFill>
          <p:spPr>
            <a:xfrm>
              <a:off x="16925529" y="6646153"/>
              <a:ext cx="428541" cy="81180"/>
            </a:xfrm>
            <a:prstGeom prst="rect">
              <a:avLst/>
            </a:prstGeom>
          </p:spPr>
        </p:pic>
        <p:pic>
          <p:nvPicPr>
            <p:cNvPr id="70" name="object 70"/>
            <p:cNvPicPr/>
            <p:nvPr/>
          </p:nvPicPr>
          <p:blipFill>
            <a:blip r:embed="rId30" cstate="print"/>
            <a:stretch>
              <a:fillRect/>
            </a:stretch>
          </p:blipFill>
          <p:spPr>
            <a:xfrm>
              <a:off x="13752465" y="5891762"/>
              <a:ext cx="4550802" cy="2166713"/>
            </a:xfrm>
            <a:prstGeom prst="rect">
              <a:avLst/>
            </a:prstGeom>
          </p:spPr>
        </p:pic>
        <p:sp>
          <p:nvSpPr>
            <p:cNvPr id="71" name="object 71"/>
            <p:cNvSpPr/>
            <p:nvPr/>
          </p:nvSpPr>
          <p:spPr>
            <a:xfrm>
              <a:off x="15363141" y="8194838"/>
              <a:ext cx="629920" cy="0"/>
            </a:xfrm>
            <a:custGeom>
              <a:avLst/>
              <a:gdLst/>
              <a:ahLst/>
              <a:cxnLst/>
              <a:rect l="l" t="t" r="r" b="b"/>
              <a:pathLst>
                <a:path w="629919">
                  <a:moveTo>
                    <a:pt x="0" y="0"/>
                  </a:moveTo>
                  <a:lnTo>
                    <a:pt x="629624" y="0"/>
                  </a:lnTo>
                </a:path>
              </a:pathLst>
            </a:custGeom>
            <a:ln w="10010">
              <a:solidFill>
                <a:srgbClr val="241B54"/>
              </a:solidFill>
            </a:ln>
          </p:spPr>
          <p:txBody>
            <a:bodyPr wrap="square" lIns="0" tIns="0" rIns="0" bIns="0" rtlCol="0"/>
            <a:lstStyle/>
            <a:p>
              <a:endParaRPr/>
            </a:p>
          </p:txBody>
        </p:sp>
        <p:sp>
          <p:nvSpPr>
            <p:cNvPr id="72" name="object 72"/>
            <p:cNvSpPr/>
            <p:nvPr/>
          </p:nvSpPr>
          <p:spPr>
            <a:xfrm>
              <a:off x="14637746" y="8194838"/>
              <a:ext cx="393065" cy="0"/>
            </a:xfrm>
            <a:custGeom>
              <a:avLst/>
              <a:gdLst/>
              <a:ahLst/>
              <a:cxnLst/>
              <a:rect l="l" t="t" r="r" b="b"/>
              <a:pathLst>
                <a:path w="393065">
                  <a:moveTo>
                    <a:pt x="0" y="0"/>
                  </a:moveTo>
                  <a:lnTo>
                    <a:pt x="392574" y="0"/>
                  </a:lnTo>
                </a:path>
              </a:pathLst>
            </a:custGeom>
            <a:ln w="10010">
              <a:solidFill>
                <a:srgbClr val="241B54"/>
              </a:solidFill>
            </a:ln>
          </p:spPr>
          <p:txBody>
            <a:bodyPr wrap="square" lIns="0" tIns="0" rIns="0" bIns="0" rtlCol="0"/>
            <a:lstStyle/>
            <a:p>
              <a:endParaRPr/>
            </a:p>
          </p:txBody>
        </p:sp>
        <p:pic>
          <p:nvPicPr>
            <p:cNvPr id="73" name="object 73"/>
            <p:cNvPicPr/>
            <p:nvPr/>
          </p:nvPicPr>
          <p:blipFill>
            <a:blip r:embed="rId31" cstate="print"/>
            <a:stretch>
              <a:fillRect/>
            </a:stretch>
          </p:blipFill>
          <p:spPr>
            <a:xfrm>
              <a:off x="13932581" y="7927392"/>
              <a:ext cx="616902" cy="436646"/>
            </a:xfrm>
            <a:prstGeom prst="rect">
              <a:avLst/>
            </a:prstGeom>
          </p:spPr>
        </p:pic>
        <p:pic>
          <p:nvPicPr>
            <p:cNvPr id="74" name="object 74"/>
            <p:cNvPicPr/>
            <p:nvPr/>
          </p:nvPicPr>
          <p:blipFill>
            <a:blip r:embed="rId32" cstate="print"/>
            <a:stretch>
              <a:fillRect/>
            </a:stretch>
          </p:blipFill>
          <p:spPr>
            <a:xfrm>
              <a:off x="16711973" y="7068685"/>
              <a:ext cx="1188267" cy="269237"/>
            </a:xfrm>
            <a:prstGeom prst="rect">
              <a:avLst/>
            </a:prstGeom>
          </p:spPr>
        </p:pic>
        <p:sp>
          <p:nvSpPr>
            <p:cNvPr id="75" name="object 75"/>
            <p:cNvSpPr/>
            <p:nvPr/>
          </p:nvSpPr>
          <p:spPr>
            <a:xfrm>
              <a:off x="17290919" y="6808038"/>
              <a:ext cx="0" cy="241300"/>
            </a:xfrm>
            <a:custGeom>
              <a:avLst/>
              <a:gdLst/>
              <a:ahLst/>
              <a:cxnLst/>
              <a:rect l="l" t="t" r="r" b="b"/>
              <a:pathLst>
                <a:path h="241300">
                  <a:moveTo>
                    <a:pt x="0" y="0"/>
                  </a:moveTo>
                  <a:lnTo>
                    <a:pt x="0" y="240746"/>
                  </a:lnTo>
                </a:path>
              </a:pathLst>
            </a:custGeom>
            <a:ln w="10010">
              <a:solidFill>
                <a:srgbClr val="241B54"/>
              </a:solidFill>
            </a:ln>
          </p:spPr>
          <p:txBody>
            <a:bodyPr wrap="square" lIns="0" tIns="0" rIns="0" bIns="0" rtlCol="0"/>
            <a:lstStyle/>
            <a:p>
              <a:endParaRPr/>
            </a:p>
          </p:txBody>
        </p:sp>
        <p:sp>
          <p:nvSpPr>
            <p:cNvPr id="76" name="object 76"/>
            <p:cNvSpPr/>
            <p:nvPr/>
          </p:nvSpPr>
          <p:spPr>
            <a:xfrm>
              <a:off x="17290919" y="7319261"/>
              <a:ext cx="0" cy="364490"/>
            </a:xfrm>
            <a:custGeom>
              <a:avLst/>
              <a:gdLst/>
              <a:ahLst/>
              <a:cxnLst/>
              <a:rect l="l" t="t" r="r" b="b"/>
              <a:pathLst>
                <a:path h="364490">
                  <a:moveTo>
                    <a:pt x="0" y="0"/>
                  </a:moveTo>
                  <a:lnTo>
                    <a:pt x="0" y="364156"/>
                  </a:lnTo>
                </a:path>
              </a:pathLst>
            </a:custGeom>
            <a:ln w="10010">
              <a:solidFill>
                <a:srgbClr val="241B54"/>
              </a:solidFill>
            </a:ln>
          </p:spPr>
          <p:txBody>
            <a:bodyPr wrap="square" lIns="0" tIns="0" rIns="0" bIns="0" rtlCol="0"/>
            <a:lstStyle/>
            <a:p>
              <a:endParaRPr/>
            </a:p>
          </p:txBody>
        </p:sp>
        <p:pic>
          <p:nvPicPr>
            <p:cNvPr id="77" name="object 77"/>
            <p:cNvPicPr/>
            <p:nvPr/>
          </p:nvPicPr>
          <p:blipFill>
            <a:blip r:embed="rId33" cstate="print"/>
            <a:stretch>
              <a:fillRect/>
            </a:stretch>
          </p:blipFill>
          <p:spPr>
            <a:xfrm>
              <a:off x="18342471" y="6458293"/>
              <a:ext cx="631283" cy="198899"/>
            </a:xfrm>
            <a:prstGeom prst="rect">
              <a:avLst/>
            </a:prstGeom>
          </p:spPr>
        </p:pic>
        <p:pic>
          <p:nvPicPr>
            <p:cNvPr id="78" name="object 78"/>
            <p:cNvPicPr/>
            <p:nvPr/>
          </p:nvPicPr>
          <p:blipFill>
            <a:blip r:embed="rId34" cstate="print"/>
            <a:stretch>
              <a:fillRect/>
            </a:stretch>
          </p:blipFill>
          <p:spPr>
            <a:xfrm>
              <a:off x="18181897" y="7919193"/>
              <a:ext cx="451452" cy="451448"/>
            </a:xfrm>
            <a:prstGeom prst="rect">
              <a:avLst/>
            </a:prstGeom>
          </p:spPr>
        </p:pic>
        <p:sp>
          <p:nvSpPr>
            <p:cNvPr id="79" name="object 79"/>
            <p:cNvSpPr/>
            <p:nvPr/>
          </p:nvSpPr>
          <p:spPr>
            <a:xfrm>
              <a:off x="17529888" y="8161626"/>
              <a:ext cx="604520" cy="0"/>
            </a:xfrm>
            <a:custGeom>
              <a:avLst/>
              <a:gdLst/>
              <a:ahLst/>
              <a:cxnLst/>
              <a:rect l="l" t="t" r="r" b="b"/>
              <a:pathLst>
                <a:path w="604519">
                  <a:moveTo>
                    <a:pt x="0" y="0"/>
                  </a:moveTo>
                  <a:lnTo>
                    <a:pt x="604494" y="0"/>
                  </a:lnTo>
                </a:path>
              </a:pathLst>
            </a:custGeom>
            <a:ln w="10010">
              <a:solidFill>
                <a:srgbClr val="241B54"/>
              </a:solidFill>
            </a:ln>
          </p:spPr>
          <p:txBody>
            <a:bodyPr wrap="square" lIns="0" tIns="0" rIns="0" bIns="0" rtlCol="0"/>
            <a:lstStyle/>
            <a:p>
              <a:endParaRPr/>
            </a:p>
          </p:txBody>
        </p:sp>
        <p:pic>
          <p:nvPicPr>
            <p:cNvPr id="80" name="object 80"/>
            <p:cNvPicPr/>
            <p:nvPr/>
          </p:nvPicPr>
          <p:blipFill>
            <a:blip r:embed="rId35" cstate="print"/>
            <a:stretch>
              <a:fillRect/>
            </a:stretch>
          </p:blipFill>
          <p:spPr>
            <a:xfrm>
              <a:off x="15726558" y="6023691"/>
              <a:ext cx="803603" cy="452026"/>
            </a:xfrm>
            <a:prstGeom prst="rect">
              <a:avLst/>
            </a:prstGeom>
          </p:spPr>
        </p:pic>
        <p:sp>
          <p:nvSpPr>
            <p:cNvPr id="81" name="object 81"/>
            <p:cNvSpPr/>
            <p:nvPr/>
          </p:nvSpPr>
          <p:spPr>
            <a:xfrm>
              <a:off x="16579870" y="6229645"/>
              <a:ext cx="518795" cy="0"/>
            </a:xfrm>
            <a:custGeom>
              <a:avLst/>
              <a:gdLst/>
              <a:ahLst/>
              <a:cxnLst/>
              <a:rect l="l" t="t" r="r" b="b"/>
              <a:pathLst>
                <a:path w="518794">
                  <a:moveTo>
                    <a:pt x="0" y="0"/>
                  </a:moveTo>
                  <a:lnTo>
                    <a:pt x="518382" y="0"/>
                  </a:lnTo>
                </a:path>
              </a:pathLst>
            </a:custGeom>
            <a:ln w="10010">
              <a:solidFill>
                <a:srgbClr val="241B54"/>
              </a:solidFill>
            </a:ln>
          </p:spPr>
          <p:txBody>
            <a:bodyPr wrap="square" lIns="0" tIns="0" rIns="0" bIns="0" rtlCol="0"/>
            <a:lstStyle/>
            <a:p>
              <a:endParaRPr/>
            </a:p>
          </p:txBody>
        </p:sp>
      </p:grpSp>
      <p:sp>
        <p:nvSpPr>
          <p:cNvPr id="82" name="object 82"/>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83" name="object 83"/>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84" name="object 84"/>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85" name="object 85"/>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40" y="10656768"/>
            <a:ext cx="14350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1291" y="56961"/>
              <a:ext cx="14283962"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68" y="593896"/>
            <a:ext cx="1273727" cy="678793"/>
          </a:xfrm>
          <a:prstGeom prst="rect">
            <a:avLst/>
          </a:prstGeom>
        </p:spPr>
      </p:pic>
      <p:sp>
        <p:nvSpPr>
          <p:cNvPr id="9" name="object 9"/>
          <p:cNvSpPr txBox="1"/>
          <p:nvPr/>
        </p:nvSpPr>
        <p:spPr>
          <a:xfrm>
            <a:off x="10306701" y="2391861"/>
            <a:ext cx="859409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Now</a:t>
            </a:r>
            <a:r>
              <a:rPr sz="1700" spc="35"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we</a:t>
            </a:r>
            <a:r>
              <a:rPr sz="1700" spc="35" dirty="0">
                <a:solidFill>
                  <a:srgbClr val="57585B"/>
                </a:solidFill>
                <a:latin typeface="Open Sans"/>
                <a:cs typeface="Open Sans"/>
              </a:rPr>
              <a:t> </a:t>
            </a:r>
            <a:r>
              <a:rPr sz="1700" dirty="0">
                <a:solidFill>
                  <a:srgbClr val="57585B"/>
                </a:solidFill>
                <a:latin typeface="Open Sans"/>
                <a:cs typeface="Open Sans"/>
              </a:rPr>
              <a:t>have</a:t>
            </a:r>
            <a:r>
              <a:rPr sz="1700" spc="45" dirty="0">
                <a:solidFill>
                  <a:srgbClr val="57585B"/>
                </a:solidFill>
                <a:latin typeface="Open Sans"/>
                <a:cs typeface="Open Sans"/>
              </a:rPr>
              <a:t> </a:t>
            </a:r>
            <a:r>
              <a:rPr sz="1700" dirty="0">
                <a:solidFill>
                  <a:srgbClr val="57585B"/>
                </a:solidFill>
                <a:latin typeface="Open Sans"/>
                <a:cs typeface="Open Sans"/>
              </a:rPr>
              <a:t>set</a:t>
            </a:r>
            <a:r>
              <a:rPr sz="1700" spc="40" dirty="0">
                <a:solidFill>
                  <a:srgbClr val="57585B"/>
                </a:solidFill>
                <a:latin typeface="Open Sans"/>
                <a:cs typeface="Open Sans"/>
              </a:rPr>
              <a:t> </a:t>
            </a:r>
            <a:r>
              <a:rPr sz="1700" dirty="0">
                <a:solidFill>
                  <a:srgbClr val="57585B"/>
                </a:solidFill>
                <a:latin typeface="Open Sans"/>
                <a:cs typeface="Open Sans"/>
              </a:rPr>
              <a:t>up</a:t>
            </a:r>
            <a:r>
              <a:rPr sz="1700" spc="40" dirty="0">
                <a:solidFill>
                  <a:srgbClr val="57585B"/>
                </a:solidFill>
                <a:latin typeface="Open Sans"/>
                <a:cs typeface="Open Sans"/>
              </a:rPr>
              <a:t> </a:t>
            </a:r>
            <a:r>
              <a:rPr sz="1700" dirty="0">
                <a:solidFill>
                  <a:srgbClr val="57585B"/>
                </a:solidFill>
                <a:latin typeface="Open Sans"/>
                <a:cs typeface="Open Sans"/>
              </a:rPr>
              <a:t>our</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35"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dirty="0">
                <a:solidFill>
                  <a:srgbClr val="57585B"/>
                </a:solidFill>
                <a:latin typeface="Open Sans"/>
                <a:cs typeface="Open Sans"/>
              </a:rPr>
              <a:t>read</a:t>
            </a:r>
            <a:r>
              <a:rPr sz="1700" spc="40" dirty="0">
                <a:solidFill>
                  <a:srgbClr val="57585B"/>
                </a:solidFill>
                <a:latin typeface="Open Sans"/>
                <a:cs typeface="Open Sans"/>
              </a:rPr>
              <a:t> </a:t>
            </a:r>
            <a:r>
              <a:rPr sz="1700" dirty="0">
                <a:solidFill>
                  <a:srgbClr val="57585B"/>
                </a:solidFill>
                <a:latin typeface="Open Sans"/>
                <a:cs typeface="Open Sans"/>
              </a:rPr>
              <a:t>about</a:t>
            </a:r>
            <a:r>
              <a:rPr sz="1700" spc="40" dirty="0">
                <a:solidFill>
                  <a:srgbClr val="57585B"/>
                </a:solidFill>
                <a:latin typeface="Open Sans"/>
                <a:cs typeface="Open Sans"/>
              </a:rPr>
              <a:t> </a:t>
            </a:r>
            <a:r>
              <a:rPr sz="1700" dirty="0">
                <a:solidFill>
                  <a:srgbClr val="57585B"/>
                </a:solidFill>
                <a:latin typeface="Open Sans"/>
                <a:cs typeface="Open Sans"/>
              </a:rPr>
              <a:t>how</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use</a:t>
            </a:r>
            <a:r>
              <a:rPr sz="1700" spc="3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Lightning</a:t>
            </a:r>
            <a:r>
              <a:rPr sz="1700" spc="35" dirty="0">
                <a:solidFill>
                  <a:srgbClr val="57585B"/>
                </a:solidFill>
                <a:latin typeface="Open Sans"/>
                <a:cs typeface="Open Sans"/>
              </a:rPr>
              <a:t> </a:t>
            </a:r>
            <a:r>
              <a:rPr lang="en-US" sz="1700" spc="35" dirty="0">
                <a:solidFill>
                  <a:srgbClr val="57585B"/>
                </a:solidFill>
                <a:latin typeface="Open Sans"/>
                <a:cs typeface="Open Sans"/>
              </a:rPr>
              <a:t>N</a:t>
            </a:r>
            <a:r>
              <a:rPr sz="1700" dirty="0">
                <a:solidFill>
                  <a:srgbClr val="57585B"/>
                </a:solidFill>
                <a:latin typeface="Open Sans"/>
                <a:cs typeface="Open Sans"/>
              </a:rPr>
              <a:t>etwork</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send</a:t>
            </a:r>
            <a:r>
              <a:rPr sz="1700" spc="40" dirty="0">
                <a:solidFill>
                  <a:srgbClr val="57585B"/>
                </a:solidFill>
                <a:latin typeface="Open Sans"/>
                <a:cs typeface="Open Sans"/>
              </a:rPr>
              <a:t> </a:t>
            </a:r>
            <a:r>
              <a:rPr sz="1700" dirty="0">
                <a:solidFill>
                  <a:srgbClr val="57585B"/>
                </a:solidFill>
                <a:latin typeface="Open Sans"/>
                <a:cs typeface="Open Sans"/>
              </a:rPr>
              <a:t>transactions,</a:t>
            </a:r>
            <a:r>
              <a:rPr sz="1700" spc="40" dirty="0">
                <a:solidFill>
                  <a:srgbClr val="57585B"/>
                </a:solidFill>
                <a:latin typeface="Open Sans"/>
                <a:cs typeface="Open Sans"/>
              </a:rPr>
              <a:t> </a:t>
            </a:r>
            <a:r>
              <a:rPr sz="1700" dirty="0">
                <a:solidFill>
                  <a:srgbClr val="57585B"/>
                </a:solidFill>
                <a:latin typeface="Open Sans"/>
                <a:cs typeface="Open Sans"/>
              </a:rPr>
              <a:t>we</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45" dirty="0">
                <a:solidFill>
                  <a:srgbClr val="57585B"/>
                </a:solidFill>
                <a:latin typeface="Open Sans"/>
                <a:cs typeface="Open Sans"/>
              </a:rPr>
              <a:t> </a:t>
            </a:r>
            <a:r>
              <a:rPr sz="1700" dirty="0">
                <a:solidFill>
                  <a:srgbClr val="57585B"/>
                </a:solidFill>
                <a:latin typeface="Open Sans"/>
                <a:cs typeface="Open Sans"/>
              </a:rPr>
              <a:t>going</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play</a:t>
            </a:r>
            <a:r>
              <a:rPr sz="1700" spc="3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game</a:t>
            </a:r>
            <a:r>
              <a:rPr sz="1700" spc="40" dirty="0">
                <a:solidFill>
                  <a:srgbClr val="57585B"/>
                </a:solidFill>
                <a:latin typeface="Open Sans"/>
                <a:cs typeface="Open Sans"/>
              </a:rPr>
              <a:t> </a:t>
            </a:r>
            <a:r>
              <a:rPr sz="1700" dirty="0">
                <a:solidFill>
                  <a:srgbClr val="57585B"/>
                </a:solidFill>
                <a:latin typeface="Open Sans"/>
                <a:cs typeface="Open Sans"/>
              </a:rPr>
              <a:t>where</a:t>
            </a:r>
            <a:r>
              <a:rPr sz="1700" spc="45" dirty="0">
                <a:solidFill>
                  <a:srgbClr val="57585B"/>
                </a:solidFill>
                <a:latin typeface="Open Sans"/>
                <a:cs typeface="Open Sans"/>
              </a:rPr>
              <a:t> </a:t>
            </a:r>
            <a:r>
              <a:rPr sz="1700" dirty="0">
                <a:solidFill>
                  <a:srgbClr val="57585B"/>
                </a:solidFill>
                <a:latin typeface="Open Sans"/>
                <a:cs typeface="Open Sans"/>
              </a:rPr>
              <a:t>we</a:t>
            </a:r>
            <a:r>
              <a:rPr sz="1700" spc="45" dirty="0">
                <a:solidFill>
                  <a:srgbClr val="57585B"/>
                </a:solidFill>
                <a:latin typeface="Open Sans"/>
                <a:cs typeface="Open Sans"/>
              </a:rPr>
              <a:t> </a:t>
            </a:r>
            <a:r>
              <a:rPr sz="1700" spc="-20" dirty="0">
                <a:solidFill>
                  <a:srgbClr val="57585B"/>
                </a:solidFill>
                <a:latin typeface="Open Sans"/>
                <a:cs typeface="Open Sans"/>
              </a:rPr>
              <a:t>send </a:t>
            </a:r>
            <a:r>
              <a:rPr sz="1700" dirty="0">
                <a:solidFill>
                  <a:srgbClr val="57585B"/>
                </a:solidFill>
                <a:latin typeface="Open Sans"/>
                <a:cs typeface="Open Sans"/>
              </a:rPr>
              <a:t>satoshis</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smallest</a:t>
            </a:r>
            <a:r>
              <a:rPr sz="1700" spc="40" dirty="0">
                <a:solidFill>
                  <a:srgbClr val="57585B"/>
                </a:solidFill>
                <a:latin typeface="Open Sans"/>
                <a:cs typeface="Open Sans"/>
              </a:rPr>
              <a:t> </a:t>
            </a:r>
            <a:r>
              <a:rPr sz="1700" dirty="0">
                <a:solidFill>
                  <a:srgbClr val="57585B"/>
                </a:solidFill>
                <a:latin typeface="Open Sans"/>
                <a:cs typeface="Open Sans"/>
              </a:rPr>
              <a:t>unit</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other</a:t>
            </a:r>
            <a:r>
              <a:rPr sz="1700" spc="40" dirty="0">
                <a:solidFill>
                  <a:srgbClr val="57585B"/>
                </a:solidFill>
                <a:latin typeface="Open Sans"/>
                <a:cs typeface="Open Sans"/>
              </a:rPr>
              <a:t> </a:t>
            </a:r>
            <a:r>
              <a:rPr sz="1700" dirty="0">
                <a:solidFill>
                  <a:srgbClr val="57585B"/>
                </a:solidFill>
                <a:latin typeface="Open Sans"/>
                <a:cs typeface="Open Sans"/>
              </a:rPr>
              <a:t>students</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class</a:t>
            </a:r>
            <a:r>
              <a:rPr sz="1700" spc="40" dirty="0">
                <a:solidFill>
                  <a:srgbClr val="57585B"/>
                </a:solidFill>
                <a:latin typeface="Open Sans"/>
                <a:cs typeface="Open Sans"/>
              </a:rPr>
              <a:t> </a:t>
            </a:r>
            <a:r>
              <a:rPr sz="1700" dirty="0">
                <a:solidFill>
                  <a:srgbClr val="57585B"/>
                </a:solidFill>
                <a:latin typeface="Open Sans"/>
                <a:cs typeface="Open Sans"/>
              </a:rPr>
              <a:t>over</a:t>
            </a:r>
            <a:r>
              <a:rPr sz="1700" spc="40" dirty="0">
                <a:solidFill>
                  <a:srgbClr val="57585B"/>
                </a:solidFill>
                <a:latin typeface="Open Sans"/>
                <a:cs typeface="Open Sans"/>
              </a:rPr>
              <a:t> </a:t>
            </a:r>
            <a:r>
              <a:rPr sz="1700" spc="-25" dirty="0">
                <a:solidFill>
                  <a:srgbClr val="57585B"/>
                </a:solidFill>
                <a:latin typeface="Open Sans"/>
                <a:cs typeface="Open Sans"/>
              </a:rPr>
              <a:t>the</a:t>
            </a:r>
            <a:r>
              <a:rPr sz="1700" spc="500" dirty="0">
                <a:solidFill>
                  <a:srgbClr val="57585B"/>
                </a:solidFill>
                <a:latin typeface="Open Sans"/>
                <a:cs typeface="Open Sans"/>
              </a:rPr>
              <a:t> </a:t>
            </a:r>
            <a:r>
              <a:rPr sz="1700" dirty="0">
                <a:solidFill>
                  <a:srgbClr val="57585B"/>
                </a:solidFill>
                <a:latin typeface="Open Sans"/>
                <a:cs typeface="Open Sans"/>
              </a:rPr>
              <a:t>Lightning</a:t>
            </a:r>
            <a:r>
              <a:rPr sz="1700" spc="70" dirty="0">
                <a:solidFill>
                  <a:srgbClr val="57585B"/>
                </a:solidFill>
                <a:latin typeface="Open Sans"/>
                <a:cs typeface="Open Sans"/>
              </a:rPr>
              <a:t> </a:t>
            </a:r>
            <a:r>
              <a:rPr lang="en-US" sz="1700" spc="-10" dirty="0">
                <a:solidFill>
                  <a:srgbClr val="57585B"/>
                </a:solidFill>
                <a:latin typeface="Open Sans"/>
                <a:cs typeface="Open Sans"/>
              </a:rPr>
              <a:t>N</a:t>
            </a:r>
            <a:r>
              <a:rPr sz="1700" spc="-10" dirty="0">
                <a:solidFill>
                  <a:srgbClr val="57585B"/>
                </a:solidFill>
                <a:latin typeface="Open Sans"/>
                <a:cs typeface="Open Sans"/>
              </a:rPr>
              <a:t>etwork.</a:t>
            </a:r>
            <a:endParaRPr sz="1700" dirty="0">
              <a:latin typeface="Open Sans"/>
              <a:cs typeface="Open Sans"/>
            </a:endParaRPr>
          </a:p>
        </p:txBody>
      </p:sp>
      <p:sp>
        <p:nvSpPr>
          <p:cNvPr id="10" name="object 10"/>
          <p:cNvSpPr txBox="1"/>
          <p:nvPr/>
        </p:nvSpPr>
        <p:spPr>
          <a:xfrm>
            <a:off x="1116898" y="6624056"/>
            <a:ext cx="8599805" cy="3192145"/>
          </a:xfrm>
          <a:prstGeom prst="rect">
            <a:avLst/>
          </a:prstGeom>
        </p:spPr>
        <p:txBody>
          <a:bodyPr vert="horz" wrap="square" lIns="0" tIns="12065" rIns="0" bIns="0" rtlCol="0">
            <a:spAutoFit/>
          </a:bodyPr>
          <a:lstStyle/>
          <a:p>
            <a:pPr marL="12700" marR="83820">
              <a:lnSpc>
                <a:spcPct val="101800"/>
              </a:lnSpc>
              <a:spcBef>
                <a:spcPts val="95"/>
              </a:spcBef>
            </a:pPr>
            <a:r>
              <a:rPr sz="1700" dirty="0">
                <a:solidFill>
                  <a:srgbClr val="57585B"/>
                </a:solidFill>
                <a:latin typeface="Open Sans"/>
                <a:cs typeface="Open Sans"/>
              </a:rPr>
              <a:t>When</a:t>
            </a:r>
            <a:r>
              <a:rPr sz="1700" spc="40" dirty="0">
                <a:solidFill>
                  <a:srgbClr val="57585B"/>
                </a:solidFill>
                <a:latin typeface="Open Sans"/>
                <a:cs typeface="Open Sans"/>
              </a:rPr>
              <a:t> </a:t>
            </a:r>
            <a:r>
              <a:rPr sz="1700" dirty="0">
                <a:solidFill>
                  <a:srgbClr val="57585B"/>
                </a:solidFill>
                <a:latin typeface="Open Sans"/>
                <a:cs typeface="Open Sans"/>
              </a:rPr>
              <a:t>Mina</a:t>
            </a:r>
            <a:r>
              <a:rPr sz="1700" spc="45" dirty="0">
                <a:solidFill>
                  <a:srgbClr val="57585B"/>
                </a:solidFill>
                <a:latin typeface="Open Sans"/>
                <a:cs typeface="Open Sans"/>
              </a:rPr>
              <a:t> </a:t>
            </a:r>
            <a:r>
              <a:rPr sz="1700" dirty="0">
                <a:solidFill>
                  <a:srgbClr val="57585B"/>
                </a:solidFill>
                <a:latin typeface="Open Sans"/>
                <a:cs typeface="Open Sans"/>
              </a:rPr>
              <a:t>decides</a:t>
            </a:r>
            <a:r>
              <a:rPr sz="1700" spc="50" dirty="0">
                <a:solidFill>
                  <a:srgbClr val="57585B"/>
                </a:solidFill>
                <a:latin typeface="Open Sans"/>
                <a:cs typeface="Open Sans"/>
              </a:rPr>
              <a:t> </a:t>
            </a:r>
            <a:r>
              <a:rPr sz="1700" dirty="0">
                <a:solidFill>
                  <a:srgbClr val="57585B"/>
                </a:solidFill>
                <a:latin typeface="Open Sans"/>
                <a:cs typeface="Open Sans"/>
              </a:rPr>
              <a:t>she</a:t>
            </a:r>
            <a:r>
              <a:rPr sz="1700" spc="50" dirty="0">
                <a:solidFill>
                  <a:srgbClr val="57585B"/>
                </a:solidFill>
                <a:latin typeface="Open Sans"/>
                <a:cs typeface="Open Sans"/>
              </a:rPr>
              <a:t> </a:t>
            </a:r>
            <a:r>
              <a:rPr sz="1700" dirty="0">
                <a:solidFill>
                  <a:srgbClr val="57585B"/>
                </a:solidFill>
                <a:latin typeface="Open Sans"/>
                <a:cs typeface="Open Sans"/>
              </a:rPr>
              <a:t>wants</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use</a:t>
            </a:r>
            <a:r>
              <a:rPr sz="1700" spc="45"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balance</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something</a:t>
            </a:r>
            <a:r>
              <a:rPr sz="1700" spc="45" dirty="0">
                <a:solidFill>
                  <a:srgbClr val="57585B"/>
                </a:solidFill>
                <a:latin typeface="Open Sans"/>
                <a:cs typeface="Open Sans"/>
              </a:rPr>
              <a:t> </a:t>
            </a:r>
            <a:r>
              <a:rPr sz="1700" dirty="0">
                <a:solidFill>
                  <a:srgbClr val="57585B"/>
                </a:solidFill>
                <a:latin typeface="Open Sans"/>
                <a:cs typeface="Open Sans"/>
              </a:rPr>
              <a:t>else,</a:t>
            </a:r>
            <a:r>
              <a:rPr sz="1700" spc="50" dirty="0">
                <a:solidFill>
                  <a:srgbClr val="57585B"/>
                </a:solidFill>
                <a:latin typeface="Open Sans"/>
                <a:cs typeface="Open Sans"/>
              </a:rPr>
              <a:t> </a:t>
            </a:r>
            <a:r>
              <a:rPr sz="1700" spc="-25" dirty="0">
                <a:solidFill>
                  <a:srgbClr val="57585B"/>
                </a:solidFill>
                <a:latin typeface="Open Sans"/>
                <a:cs typeface="Open Sans"/>
              </a:rPr>
              <a:t>she </a:t>
            </a:r>
            <a:r>
              <a:rPr sz="1700" dirty="0">
                <a:solidFill>
                  <a:srgbClr val="57585B"/>
                </a:solidFill>
                <a:latin typeface="Open Sans"/>
                <a:cs typeface="Open Sans"/>
              </a:rPr>
              <a:t>closes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channel</a:t>
            </a:r>
            <a:r>
              <a:rPr sz="1700" spc="45"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broadcasting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closing</a:t>
            </a:r>
            <a:r>
              <a:rPr sz="1700" spc="40" dirty="0">
                <a:solidFill>
                  <a:srgbClr val="57585B"/>
                </a:solidFill>
                <a:latin typeface="Open Sans"/>
                <a:cs typeface="Open Sans"/>
              </a:rPr>
              <a:t>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spc="-10" dirty="0">
                <a:solidFill>
                  <a:srgbClr val="57585B"/>
                </a:solidFill>
                <a:latin typeface="Open Sans"/>
                <a:cs typeface="Open Sans"/>
              </a:rPr>
              <a:t>blockchain. </a:t>
            </a: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done</a:t>
            </a:r>
            <a:r>
              <a:rPr sz="1700" spc="50"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initiating</a:t>
            </a:r>
            <a:r>
              <a:rPr sz="1700" spc="45"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closing</a:t>
            </a:r>
            <a:r>
              <a:rPr sz="1700" spc="45" dirty="0">
                <a:solidFill>
                  <a:srgbClr val="57585B"/>
                </a:solidFill>
                <a:latin typeface="Open Sans"/>
                <a:cs typeface="Open Sans"/>
              </a:rPr>
              <a:t>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45"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contains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final</a:t>
            </a:r>
            <a:r>
              <a:rPr sz="1700" spc="50" dirty="0">
                <a:solidFill>
                  <a:srgbClr val="57585B"/>
                </a:solidFill>
                <a:latin typeface="Open Sans"/>
                <a:cs typeface="Open Sans"/>
              </a:rPr>
              <a:t> </a:t>
            </a:r>
            <a:r>
              <a:rPr sz="1700" dirty="0">
                <a:solidFill>
                  <a:srgbClr val="57585B"/>
                </a:solidFill>
                <a:latin typeface="Open Sans"/>
                <a:cs typeface="Open Sans"/>
              </a:rPr>
              <a:t>balance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channel</a:t>
            </a:r>
            <a:r>
              <a:rPr sz="1700" spc="45" dirty="0">
                <a:solidFill>
                  <a:srgbClr val="57585B"/>
                </a:solidFill>
                <a:latin typeface="Open Sans"/>
                <a:cs typeface="Open Sans"/>
              </a:rPr>
              <a:t> </a:t>
            </a:r>
            <a:r>
              <a:rPr sz="1700" dirty="0">
                <a:solidFill>
                  <a:srgbClr val="57585B"/>
                </a:solidFill>
                <a:latin typeface="Open Sans"/>
                <a:cs typeface="Open Sans"/>
              </a:rPr>
              <a:t>agreed</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by</a:t>
            </a:r>
            <a:r>
              <a:rPr sz="1700" spc="50" dirty="0">
                <a:solidFill>
                  <a:srgbClr val="57585B"/>
                </a:solidFill>
                <a:latin typeface="Open Sans"/>
                <a:cs typeface="Open Sans"/>
              </a:rPr>
              <a:t> </a:t>
            </a:r>
            <a:r>
              <a:rPr sz="1700" dirty="0">
                <a:solidFill>
                  <a:srgbClr val="57585B"/>
                </a:solidFill>
                <a:latin typeface="Open Sans"/>
                <a:cs typeface="Open Sans"/>
              </a:rPr>
              <a:t>both</a:t>
            </a:r>
            <a:r>
              <a:rPr sz="1700" spc="45" dirty="0">
                <a:solidFill>
                  <a:srgbClr val="57585B"/>
                </a:solidFill>
                <a:latin typeface="Open Sans"/>
                <a:cs typeface="Open Sans"/>
              </a:rPr>
              <a:t> </a:t>
            </a:r>
            <a:r>
              <a:rPr sz="1700" dirty="0">
                <a:solidFill>
                  <a:srgbClr val="57585B"/>
                </a:solidFill>
                <a:latin typeface="Open Sans"/>
                <a:cs typeface="Open Sans"/>
              </a:rPr>
              <a:t>parties.</a:t>
            </a:r>
            <a:r>
              <a:rPr sz="1700" spc="5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dirty="0">
                <a:solidFill>
                  <a:srgbClr val="57585B"/>
                </a:solidFill>
                <a:latin typeface="Open Sans"/>
                <a:cs typeface="Open Sans"/>
              </a:rPr>
              <a:t>then</a:t>
            </a:r>
            <a:r>
              <a:rPr sz="1700" spc="45" dirty="0">
                <a:solidFill>
                  <a:srgbClr val="57585B"/>
                </a:solidFill>
                <a:latin typeface="Open Sans"/>
                <a:cs typeface="Open Sans"/>
              </a:rPr>
              <a:t> </a:t>
            </a:r>
            <a:r>
              <a:rPr sz="1700" dirty="0">
                <a:solidFill>
                  <a:srgbClr val="57585B"/>
                </a:solidFill>
                <a:latin typeface="Open Sans"/>
                <a:cs typeface="Open Sans"/>
              </a:rPr>
              <a:t>broadcast</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Bitcoin</a:t>
            </a:r>
            <a:r>
              <a:rPr sz="1700" spc="45" dirty="0">
                <a:solidFill>
                  <a:srgbClr val="57585B"/>
                </a:solidFill>
                <a:latin typeface="Open Sans"/>
                <a:cs typeface="Open Sans"/>
              </a:rPr>
              <a:t> </a:t>
            </a:r>
            <a:r>
              <a:rPr sz="1700" dirty="0">
                <a:solidFill>
                  <a:srgbClr val="57585B"/>
                </a:solidFill>
                <a:latin typeface="Open Sans"/>
                <a:cs typeface="Open Sans"/>
              </a:rPr>
              <a:t>blockchain</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confirmed</a:t>
            </a:r>
            <a:r>
              <a:rPr sz="1700" spc="45" dirty="0">
                <a:solidFill>
                  <a:srgbClr val="57585B"/>
                </a:solidFill>
                <a:latin typeface="Open Sans"/>
                <a:cs typeface="Open Sans"/>
              </a:rPr>
              <a:t> </a:t>
            </a:r>
            <a:r>
              <a:rPr sz="1700" dirty="0">
                <a:solidFill>
                  <a:srgbClr val="57585B"/>
                </a:solidFill>
                <a:latin typeface="Open Sans"/>
                <a:cs typeface="Open Sans"/>
              </a:rPr>
              <a:t>by</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10" dirty="0">
                <a:solidFill>
                  <a:srgbClr val="57585B"/>
                </a:solidFill>
                <a:latin typeface="Open Sans"/>
                <a:cs typeface="Open Sans"/>
              </a:rPr>
              <a:t>miner.</a:t>
            </a:r>
            <a:endParaRPr sz="1700">
              <a:latin typeface="Open Sans"/>
              <a:cs typeface="Open Sans"/>
            </a:endParaRPr>
          </a:p>
          <a:p>
            <a:pPr marL="12700" marR="5080">
              <a:lnSpc>
                <a:spcPct val="101800"/>
              </a:lnSpc>
            </a:pPr>
            <a:r>
              <a:rPr sz="1700" dirty="0">
                <a:solidFill>
                  <a:srgbClr val="57585B"/>
                </a:solidFill>
                <a:latin typeface="Open Sans"/>
                <a:cs typeface="Open Sans"/>
              </a:rPr>
              <a:t>Once</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transaction</a:t>
            </a:r>
            <a:r>
              <a:rPr sz="1700" spc="6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confirmed,</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channel</a:t>
            </a:r>
            <a:r>
              <a:rPr sz="1700" spc="50" dirty="0">
                <a:solidFill>
                  <a:srgbClr val="57585B"/>
                </a:solidFill>
                <a:latin typeface="Open Sans"/>
                <a:cs typeface="Open Sans"/>
              </a:rPr>
              <a:t> </a:t>
            </a:r>
            <a:r>
              <a:rPr sz="1700" dirty="0">
                <a:solidFill>
                  <a:srgbClr val="57585B"/>
                </a:solidFill>
                <a:latin typeface="Open Sans"/>
                <a:cs typeface="Open Sans"/>
              </a:rPr>
              <a:t>is</a:t>
            </a:r>
            <a:r>
              <a:rPr sz="1700" spc="55" dirty="0">
                <a:solidFill>
                  <a:srgbClr val="57585B"/>
                </a:solidFill>
                <a:latin typeface="Open Sans"/>
                <a:cs typeface="Open Sans"/>
              </a:rPr>
              <a:t> </a:t>
            </a:r>
            <a:r>
              <a:rPr sz="1700" dirty="0">
                <a:solidFill>
                  <a:srgbClr val="57585B"/>
                </a:solidFill>
                <a:latin typeface="Open Sans"/>
                <a:cs typeface="Open Sans"/>
              </a:rPr>
              <a:t>closed,</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remaining</a:t>
            </a:r>
            <a:r>
              <a:rPr sz="1700" spc="55" dirty="0">
                <a:solidFill>
                  <a:srgbClr val="57585B"/>
                </a:solidFill>
                <a:latin typeface="Open Sans"/>
                <a:cs typeface="Open Sans"/>
              </a:rPr>
              <a:t> </a:t>
            </a:r>
            <a:r>
              <a:rPr sz="1700" spc="-10" dirty="0">
                <a:solidFill>
                  <a:srgbClr val="57585B"/>
                </a:solidFill>
                <a:latin typeface="Open Sans"/>
                <a:cs typeface="Open Sans"/>
              </a:rPr>
              <a:t>bitcoins </a:t>
            </a:r>
            <a:r>
              <a:rPr sz="1700" dirty="0">
                <a:solidFill>
                  <a:srgbClr val="57585B"/>
                </a:solidFill>
                <a:latin typeface="Open Sans"/>
                <a:cs typeface="Open Sans"/>
              </a:rPr>
              <a:t>in</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channel</a:t>
            </a:r>
            <a:r>
              <a:rPr sz="1700" spc="40"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be</a:t>
            </a:r>
            <a:r>
              <a:rPr sz="1700" spc="50" dirty="0">
                <a:solidFill>
                  <a:srgbClr val="57585B"/>
                </a:solidFill>
                <a:latin typeface="Open Sans"/>
                <a:cs typeface="Open Sans"/>
              </a:rPr>
              <a:t> </a:t>
            </a:r>
            <a:r>
              <a:rPr sz="1700" dirty="0">
                <a:solidFill>
                  <a:srgbClr val="57585B"/>
                </a:solidFill>
                <a:latin typeface="Open Sans"/>
                <a:cs typeface="Open Sans"/>
              </a:rPr>
              <a:t>returned</a:t>
            </a:r>
            <a:r>
              <a:rPr sz="1700" spc="45" dirty="0">
                <a:solidFill>
                  <a:srgbClr val="57585B"/>
                </a:solidFill>
                <a:latin typeface="Open Sans"/>
                <a:cs typeface="Open Sans"/>
              </a:rPr>
              <a:t> </a:t>
            </a:r>
            <a:r>
              <a:rPr sz="1700" dirty="0">
                <a:solidFill>
                  <a:srgbClr val="57585B"/>
                </a:solidFill>
                <a:latin typeface="Open Sans"/>
                <a:cs typeface="Open Sans"/>
              </a:rPr>
              <a:t>back</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Mina</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spc="-10" dirty="0">
                <a:solidFill>
                  <a:srgbClr val="57585B"/>
                </a:solidFill>
                <a:latin typeface="Open Sans"/>
                <a:cs typeface="Open Sans"/>
              </a:rPr>
              <a:t>McDonald’s.</a:t>
            </a:r>
            <a:endParaRPr sz="1700">
              <a:latin typeface="Open Sans"/>
              <a:cs typeface="Open Sans"/>
            </a:endParaRPr>
          </a:p>
          <a:p>
            <a:pPr>
              <a:lnSpc>
                <a:spcPct val="100000"/>
              </a:lnSpc>
              <a:spcBef>
                <a:spcPts val="35"/>
              </a:spcBef>
            </a:pPr>
            <a:endParaRPr sz="1500">
              <a:latin typeface="Open Sans"/>
              <a:cs typeface="Open Sans"/>
            </a:endParaRPr>
          </a:p>
          <a:p>
            <a:pPr marL="12700" marR="64135">
              <a:lnSpc>
                <a:spcPct val="101800"/>
              </a:lnSpc>
            </a:pPr>
            <a:r>
              <a:rPr sz="1700" dirty="0">
                <a:solidFill>
                  <a:srgbClr val="57585B"/>
                </a:solidFill>
                <a:latin typeface="Open Sans"/>
                <a:cs typeface="Open Sans"/>
              </a:rPr>
              <a:t>It’s</a:t>
            </a:r>
            <a:r>
              <a:rPr sz="1700" spc="45" dirty="0">
                <a:solidFill>
                  <a:srgbClr val="57585B"/>
                </a:solidFill>
                <a:latin typeface="Open Sans"/>
                <a:cs typeface="Open Sans"/>
              </a:rPr>
              <a:t> </a:t>
            </a:r>
            <a:r>
              <a:rPr sz="1700" dirty="0">
                <a:solidFill>
                  <a:srgbClr val="57585B"/>
                </a:solidFill>
                <a:latin typeface="Open Sans"/>
                <a:cs typeface="Open Sans"/>
              </a:rPr>
              <a:t>important</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note</a:t>
            </a:r>
            <a:r>
              <a:rPr sz="1700" spc="40" dirty="0">
                <a:solidFill>
                  <a:srgbClr val="57585B"/>
                </a:solidFill>
                <a:latin typeface="Open Sans"/>
                <a:cs typeface="Open Sans"/>
              </a:rPr>
              <a:t> </a:t>
            </a:r>
            <a:r>
              <a:rPr sz="1700" dirty="0">
                <a:solidFill>
                  <a:srgbClr val="57585B"/>
                </a:solidFill>
                <a:latin typeface="Open Sans"/>
                <a:cs typeface="Open Sans"/>
              </a:rPr>
              <a:t>that</a:t>
            </a:r>
            <a:r>
              <a:rPr sz="1700" spc="40" dirty="0">
                <a:solidFill>
                  <a:srgbClr val="57585B"/>
                </a:solidFill>
                <a:latin typeface="Open Sans"/>
                <a:cs typeface="Open Sans"/>
              </a:rPr>
              <a:t> </a:t>
            </a:r>
            <a:r>
              <a:rPr sz="1700" dirty="0">
                <a:solidFill>
                  <a:srgbClr val="57585B"/>
                </a:solidFill>
                <a:latin typeface="Open Sans"/>
                <a:cs typeface="Open Sans"/>
              </a:rPr>
              <a:t>closing</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channel</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take</a:t>
            </a:r>
            <a:r>
              <a:rPr sz="1700" spc="40" dirty="0">
                <a:solidFill>
                  <a:srgbClr val="57585B"/>
                </a:solidFill>
                <a:latin typeface="Open Sans"/>
                <a:cs typeface="Open Sans"/>
              </a:rPr>
              <a:t> </a:t>
            </a:r>
            <a:r>
              <a:rPr sz="1700" dirty="0">
                <a:solidFill>
                  <a:srgbClr val="57585B"/>
                </a:solidFill>
                <a:latin typeface="Open Sans"/>
                <a:cs typeface="Open Sans"/>
              </a:rPr>
              <a:t>some</a:t>
            </a:r>
            <a:r>
              <a:rPr sz="1700" spc="50" dirty="0">
                <a:solidFill>
                  <a:srgbClr val="57585B"/>
                </a:solidFill>
                <a:latin typeface="Open Sans"/>
                <a:cs typeface="Open Sans"/>
              </a:rPr>
              <a:t> </a:t>
            </a:r>
            <a:r>
              <a:rPr sz="1700" dirty="0">
                <a:solidFill>
                  <a:srgbClr val="57585B"/>
                </a:solidFill>
                <a:latin typeface="Open Sans"/>
                <a:cs typeface="Open Sans"/>
              </a:rPr>
              <a:t>time</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be</a:t>
            </a:r>
            <a:r>
              <a:rPr sz="1700" spc="45" dirty="0">
                <a:solidFill>
                  <a:srgbClr val="57585B"/>
                </a:solidFill>
                <a:latin typeface="Open Sans"/>
                <a:cs typeface="Open Sans"/>
              </a:rPr>
              <a:t> </a:t>
            </a:r>
            <a:r>
              <a:rPr sz="1700" dirty="0">
                <a:solidFill>
                  <a:srgbClr val="57585B"/>
                </a:solidFill>
                <a:latin typeface="Open Sans"/>
                <a:cs typeface="Open Sans"/>
              </a:rPr>
              <a:t>confirmed</a:t>
            </a:r>
            <a:r>
              <a:rPr sz="1700" spc="40" dirty="0">
                <a:solidFill>
                  <a:srgbClr val="57585B"/>
                </a:solidFill>
                <a:latin typeface="Open Sans"/>
                <a:cs typeface="Open Sans"/>
              </a:rPr>
              <a:t> </a:t>
            </a:r>
            <a:r>
              <a:rPr sz="1700" spc="-25" dirty="0">
                <a:solidFill>
                  <a:srgbClr val="57585B"/>
                </a:solidFill>
                <a:latin typeface="Open Sans"/>
                <a:cs typeface="Open Sans"/>
              </a:rPr>
              <a:t>on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blockchain.</a:t>
            </a:r>
            <a:r>
              <a:rPr sz="1700" spc="45" dirty="0">
                <a:solidFill>
                  <a:srgbClr val="57585B"/>
                </a:solidFill>
                <a:latin typeface="Open Sans"/>
                <a:cs typeface="Open Sans"/>
              </a:rPr>
              <a:t> </a:t>
            </a:r>
            <a:r>
              <a:rPr sz="1700" dirty="0">
                <a:solidFill>
                  <a:srgbClr val="57585B"/>
                </a:solidFill>
                <a:latin typeface="Open Sans"/>
                <a:cs typeface="Open Sans"/>
              </a:rPr>
              <a:t>During</a:t>
            </a:r>
            <a:r>
              <a:rPr sz="1700" spc="45" dirty="0">
                <a:solidFill>
                  <a:srgbClr val="57585B"/>
                </a:solidFill>
                <a:latin typeface="Open Sans"/>
                <a:cs typeface="Open Sans"/>
              </a:rPr>
              <a:t> </a:t>
            </a:r>
            <a:r>
              <a:rPr sz="1700" dirty="0">
                <a:solidFill>
                  <a:srgbClr val="57585B"/>
                </a:solidFill>
                <a:latin typeface="Open Sans"/>
                <a:cs typeface="Open Sans"/>
              </a:rPr>
              <a:t>this</a:t>
            </a:r>
            <a:r>
              <a:rPr sz="1700" spc="50" dirty="0">
                <a:solidFill>
                  <a:srgbClr val="57585B"/>
                </a:solidFill>
                <a:latin typeface="Open Sans"/>
                <a:cs typeface="Open Sans"/>
              </a:rPr>
              <a:t> </a:t>
            </a:r>
            <a:r>
              <a:rPr sz="1700" dirty="0">
                <a:solidFill>
                  <a:srgbClr val="57585B"/>
                </a:solidFill>
                <a:latin typeface="Open Sans"/>
                <a:cs typeface="Open Sans"/>
              </a:rPr>
              <a:t>waiting</a:t>
            </a:r>
            <a:r>
              <a:rPr sz="1700" spc="45" dirty="0">
                <a:solidFill>
                  <a:srgbClr val="57585B"/>
                </a:solidFill>
                <a:latin typeface="Open Sans"/>
                <a:cs typeface="Open Sans"/>
              </a:rPr>
              <a:t> </a:t>
            </a:r>
            <a:r>
              <a:rPr sz="1700" dirty="0">
                <a:solidFill>
                  <a:srgbClr val="57585B"/>
                </a:solidFill>
                <a:latin typeface="Open Sans"/>
                <a:cs typeface="Open Sans"/>
              </a:rPr>
              <a:t>period,</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funds</a:t>
            </a:r>
            <a:r>
              <a:rPr sz="1700" spc="45" dirty="0">
                <a:solidFill>
                  <a:srgbClr val="57585B"/>
                </a:solidFill>
                <a:latin typeface="Open Sans"/>
                <a:cs typeface="Open Sans"/>
              </a:rPr>
              <a:t> </a:t>
            </a:r>
            <a:r>
              <a:rPr sz="1700" dirty="0">
                <a:solidFill>
                  <a:srgbClr val="57585B"/>
                </a:solidFill>
                <a:latin typeface="Open Sans"/>
                <a:cs typeface="Open Sans"/>
              </a:rPr>
              <a:t>are</a:t>
            </a:r>
            <a:r>
              <a:rPr sz="1700" spc="50" dirty="0">
                <a:solidFill>
                  <a:srgbClr val="57585B"/>
                </a:solidFill>
                <a:latin typeface="Open Sans"/>
                <a:cs typeface="Open Sans"/>
              </a:rPr>
              <a:t> </a:t>
            </a:r>
            <a:r>
              <a:rPr sz="1700" dirty="0">
                <a:solidFill>
                  <a:srgbClr val="57585B"/>
                </a:solidFill>
                <a:latin typeface="Open Sans"/>
                <a:cs typeface="Open Sans"/>
              </a:rPr>
              <a:t>still</a:t>
            </a:r>
            <a:r>
              <a:rPr sz="1700" spc="50" dirty="0">
                <a:solidFill>
                  <a:srgbClr val="57585B"/>
                </a:solidFill>
                <a:latin typeface="Open Sans"/>
                <a:cs typeface="Open Sans"/>
              </a:rPr>
              <a:t> </a:t>
            </a:r>
            <a:r>
              <a:rPr sz="1700" dirty="0">
                <a:solidFill>
                  <a:srgbClr val="57585B"/>
                </a:solidFill>
                <a:latin typeface="Open Sans"/>
                <a:cs typeface="Open Sans"/>
              </a:rPr>
              <a:t>locked</a:t>
            </a:r>
            <a:r>
              <a:rPr sz="1700" spc="45" dirty="0">
                <a:solidFill>
                  <a:srgbClr val="57585B"/>
                </a:solidFill>
                <a:latin typeface="Open Sans"/>
                <a:cs typeface="Open Sans"/>
              </a:rPr>
              <a:t> </a:t>
            </a:r>
            <a:r>
              <a:rPr sz="1700" dirty="0">
                <a:solidFill>
                  <a:srgbClr val="57585B"/>
                </a:solidFill>
                <a:latin typeface="Open Sans"/>
                <a:cs typeface="Open Sans"/>
              </a:rPr>
              <a:t>in</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channel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cannot</a:t>
            </a:r>
            <a:r>
              <a:rPr sz="1700" spc="45" dirty="0">
                <a:solidFill>
                  <a:srgbClr val="57585B"/>
                </a:solidFill>
                <a:latin typeface="Open Sans"/>
                <a:cs typeface="Open Sans"/>
              </a:rPr>
              <a:t> </a:t>
            </a:r>
            <a:r>
              <a:rPr sz="1700" dirty="0">
                <a:solidFill>
                  <a:srgbClr val="57585B"/>
                </a:solidFill>
                <a:latin typeface="Open Sans"/>
                <a:cs typeface="Open Sans"/>
              </a:rPr>
              <a:t>be</a:t>
            </a:r>
            <a:r>
              <a:rPr sz="1700" spc="40" dirty="0">
                <a:solidFill>
                  <a:srgbClr val="57585B"/>
                </a:solidFill>
                <a:latin typeface="Open Sans"/>
                <a:cs typeface="Open Sans"/>
              </a:rPr>
              <a:t> </a:t>
            </a:r>
            <a:r>
              <a:rPr sz="1700" dirty="0">
                <a:solidFill>
                  <a:srgbClr val="57585B"/>
                </a:solidFill>
                <a:latin typeface="Open Sans"/>
                <a:cs typeface="Open Sans"/>
              </a:rPr>
              <a:t>used</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on-chain</a:t>
            </a:r>
            <a:r>
              <a:rPr sz="1700" spc="40" dirty="0">
                <a:solidFill>
                  <a:srgbClr val="57585B"/>
                </a:solidFill>
                <a:latin typeface="Open Sans"/>
                <a:cs typeface="Open Sans"/>
              </a:rPr>
              <a:t> </a:t>
            </a:r>
            <a:r>
              <a:rPr sz="1700" dirty="0">
                <a:solidFill>
                  <a:srgbClr val="57585B"/>
                </a:solidFill>
                <a:latin typeface="Open Sans"/>
                <a:cs typeface="Open Sans"/>
              </a:rPr>
              <a:t>transactions.</a:t>
            </a:r>
            <a:r>
              <a:rPr sz="1700" spc="50" dirty="0">
                <a:solidFill>
                  <a:srgbClr val="57585B"/>
                </a:solidFill>
                <a:latin typeface="Open Sans"/>
                <a:cs typeface="Open Sans"/>
              </a:rPr>
              <a:t> </a:t>
            </a:r>
            <a:r>
              <a:rPr sz="1700" dirty="0">
                <a:solidFill>
                  <a:srgbClr val="57585B"/>
                </a:solidFill>
                <a:latin typeface="Open Sans"/>
                <a:cs typeface="Open Sans"/>
              </a:rPr>
              <a:t>Mina</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0" dirty="0">
                <a:solidFill>
                  <a:srgbClr val="57585B"/>
                </a:solidFill>
                <a:latin typeface="Open Sans"/>
                <a:cs typeface="Open Sans"/>
              </a:rPr>
              <a:t> </a:t>
            </a:r>
            <a:r>
              <a:rPr sz="1700" dirty="0">
                <a:solidFill>
                  <a:srgbClr val="57585B"/>
                </a:solidFill>
                <a:latin typeface="Open Sans"/>
                <a:cs typeface="Open Sans"/>
              </a:rPr>
              <a:t>receive</a:t>
            </a:r>
            <a:r>
              <a:rPr sz="1700" spc="5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notification</a:t>
            </a:r>
            <a:r>
              <a:rPr sz="1700" spc="40" dirty="0">
                <a:solidFill>
                  <a:srgbClr val="57585B"/>
                </a:solidFill>
                <a:latin typeface="Open Sans"/>
                <a:cs typeface="Open Sans"/>
              </a:rPr>
              <a:t> </a:t>
            </a:r>
            <a:r>
              <a:rPr sz="1700" spc="-20" dirty="0">
                <a:solidFill>
                  <a:srgbClr val="57585B"/>
                </a:solidFill>
                <a:latin typeface="Open Sans"/>
                <a:cs typeface="Open Sans"/>
              </a:rPr>
              <a:t>once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closing</a:t>
            </a:r>
            <a:r>
              <a:rPr sz="1700" spc="45" dirty="0">
                <a:solidFill>
                  <a:srgbClr val="57585B"/>
                </a:solidFill>
                <a:latin typeface="Open Sans"/>
                <a:cs typeface="Open Sans"/>
              </a:rPr>
              <a:t> </a:t>
            </a:r>
            <a:r>
              <a:rPr sz="1700" dirty="0">
                <a:solidFill>
                  <a:srgbClr val="57585B"/>
                </a:solidFill>
                <a:latin typeface="Open Sans"/>
                <a:cs typeface="Open Sans"/>
              </a:rPr>
              <a:t>transaction</a:t>
            </a:r>
            <a:r>
              <a:rPr sz="1700" spc="50" dirty="0">
                <a:solidFill>
                  <a:srgbClr val="57585B"/>
                </a:solidFill>
                <a:latin typeface="Open Sans"/>
                <a:cs typeface="Open Sans"/>
              </a:rPr>
              <a:t> </a:t>
            </a:r>
            <a:r>
              <a:rPr sz="1700" dirty="0">
                <a:solidFill>
                  <a:srgbClr val="57585B"/>
                </a:solidFill>
                <a:latin typeface="Open Sans"/>
                <a:cs typeface="Open Sans"/>
              </a:rPr>
              <a:t>is</a:t>
            </a:r>
            <a:r>
              <a:rPr sz="1700" spc="45" dirty="0">
                <a:solidFill>
                  <a:srgbClr val="57585B"/>
                </a:solidFill>
                <a:latin typeface="Open Sans"/>
                <a:cs typeface="Open Sans"/>
              </a:rPr>
              <a:t> </a:t>
            </a:r>
            <a:r>
              <a:rPr sz="1700" spc="-10" dirty="0">
                <a:solidFill>
                  <a:srgbClr val="57585B"/>
                </a:solidFill>
                <a:latin typeface="Open Sans"/>
                <a:cs typeface="Open Sans"/>
              </a:rPr>
              <a:t>confirmed.</a:t>
            </a:r>
            <a:endParaRPr sz="1700">
              <a:latin typeface="Open Sans"/>
              <a:cs typeface="Open Sans"/>
            </a:endParaRPr>
          </a:p>
        </p:txBody>
      </p:sp>
      <p:grpSp>
        <p:nvGrpSpPr>
          <p:cNvPr id="11" name="object 11"/>
          <p:cNvGrpSpPr/>
          <p:nvPr/>
        </p:nvGrpSpPr>
        <p:grpSpPr>
          <a:xfrm>
            <a:off x="1139104" y="4092979"/>
            <a:ext cx="8655050" cy="2120265"/>
            <a:chOff x="1139104" y="4092979"/>
            <a:chExt cx="8655050" cy="2120265"/>
          </a:xfrm>
        </p:grpSpPr>
        <p:pic>
          <p:nvPicPr>
            <p:cNvPr id="12" name="object 12"/>
            <p:cNvPicPr/>
            <p:nvPr/>
          </p:nvPicPr>
          <p:blipFill>
            <a:blip r:embed="rId6" cstate="print"/>
            <a:stretch>
              <a:fillRect/>
            </a:stretch>
          </p:blipFill>
          <p:spPr>
            <a:xfrm>
              <a:off x="1145473" y="4099341"/>
              <a:ext cx="8641768" cy="2107517"/>
            </a:xfrm>
            <a:prstGeom prst="rect">
              <a:avLst/>
            </a:prstGeom>
          </p:spPr>
        </p:pic>
        <p:sp>
          <p:nvSpPr>
            <p:cNvPr id="13" name="object 13"/>
            <p:cNvSpPr/>
            <p:nvPr/>
          </p:nvSpPr>
          <p:spPr>
            <a:xfrm>
              <a:off x="1145470" y="4099345"/>
              <a:ext cx="8642350" cy="2107565"/>
            </a:xfrm>
            <a:custGeom>
              <a:avLst/>
              <a:gdLst/>
              <a:ahLst/>
              <a:cxnLst/>
              <a:rect l="l" t="t" r="r" b="b"/>
              <a:pathLst>
                <a:path w="8642350" h="2107565">
                  <a:moveTo>
                    <a:pt x="8558064" y="2107516"/>
                  </a:moveTo>
                  <a:lnTo>
                    <a:pt x="83704" y="2107516"/>
                  </a:lnTo>
                  <a:lnTo>
                    <a:pt x="51122" y="2100939"/>
                  </a:lnTo>
                  <a:lnTo>
                    <a:pt x="24516" y="2083000"/>
                  </a:lnTo>
                  <a:lnTo>
                    <a:pt x="6577" y="2056394"/>
                  </a:lnTo>
                  <a:lnTo>
                    <a:pt x="0" y="2023812"/>
                  </a:lnTo>
                  <a:lnTo>
                    <a:pt x="0" y="83704"/>
                  </a:lnTo>
                  <a:lnTo>
                    <a:pt x="6577" y="51122"/>
                  </a:lnTo>
                  <a:lnTo>
                    <a:pt x="24516" y="24516"/>
                  </a:lnTo>
                  <a:lnTo>
                    <a:pt x="51122" y="6577"/>
                  </a:lnTo>
                  <a:lnTo>
                    <a:pt x="83704" y="0"/>
                  </a:lnTo>
                  <a:lnTo>
                    <a:pt x="8558064" y="0"/>
                  </a:lnTo>
                  <a:lnTo>
                    <a:pt x="8590645" y="6577"/>
                  </a:lnTo>
                  <a:lnTo>
                    <a:pt x="8617252" y="24516"/>
                  </a:lnTo>
                  <a:lnTo>
                    <a:pt x="8635190" y="51122"/>
                  </a:lnTo>
                  <a:lnTo>
                    <a:pt x="8641768" y="83704"/>
                  </a:lnTo>
                  <a:lnTo>
                    <a:pt x="8641768" y="2023812"/>
                  </a:lnTo>
                  <a:lnTo>
                    <a:pt x="8635190" y="2056394"/>
                  </a:lnTo>
                  <a:lnTo>
                    <a:pt x="8617252" y="2083000"/>
                  </a:lnTo>
                  <a:lnTo>
                    <a:pt x="8590645" y="2100939"/>
                  </a:lnTo>
                  <a:lnTo>
                    <a:pt x="8558064" y="2107516"/>
                  </a:lnTo>
                  <a:close/>
                </a:path>
              </a:pathLst>
            </a:custGeom>
            <a:ln w="12732">
              <a:solidFill>
                <a:srgbClr val="271346"/>
              </a:solidFill>
            </a:ln>
          </p:spPr>
          <p:txBody>
            <a:bodyPr wrap="square" lIns="0" tIns="0" rIns="0" bIns="0" rtlCol="0"/>
            <a:lstStyle/>
            <a:p>
              <a:endParaRPr/>
            </a:p>
          </p:txBody>
        </p:sp>
      </p:grpSp>
      <p:sp>
        <p:nvSpPr>
          <p:cNvPr id="14" name="object 14"/>
          <p:cNvSpPr txBox="1"/>
          <p:nvPr/>
        </p:nvSpPr>
        <p:spPr>
          <a:xfrm>
            <a:off x="1116898" y="2391861"/>
            <a:ext cx="8677275" cy="354520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Once</a:t>
            </a:r>
            <a:r>
              <a:rPr sz="1700" spc="35"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35"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funded,</a:t>
            </a:r>
            <a:r>
              <a:rPr sz="1700" spc="35" dirty="0">
                <a:solidFill>
                  <a:srgbClr val="57585B"/>
                </a:solidFill>
                <a:latin typeface="Open Sans"/>
                <a:cs typeface="Open Sans"/>
              </a:rPr>
              <a:t> </a:t>
            </a:r>
            <a:r>
              <a:rPr sz="1700" dirty="0">
                <a:solidFill>
                  <a:srgbClr val="57585B"/>
                </a:solidFill>
                <a:latin typeface="Open Sans"/>
                <a:cs typeface="Open Sans"/>
              </a:rPr>
              <a:t>she</a:t>
            </a:r>
            <a:r>
              <a:rPr sz="1700" spc="45"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use</a:t>
            </a:r>
            <a:r>
              <a:rPr sz="1700" spc="35"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make</a:t>
            </a:r>
            <a:r>
              <a:rPr sz="1700" spc="35" dirty="0">
                <a:solidFill>
                  <a:srgbClr val="57585B"/>
                </a:solidFill>
                <a:latin typeface="Open Sans"/>
                <a:cs typeface="Open Sans"/>
              </a:rPr>
              <a:t> </a:t>
            </a:r>
            <a:r>
              <a:rPr sz="1700" dirty="0">
                <a:solidFill>
                  <a:srgbClr val="57585B"/>
                </a:solidFill>
                <a:latin typeface="Open Sans"/>
                <a:cs typeface="Open Sans"/>
              </a:rPr>
              <a:t>payments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10" dirty="0">
                <a:solidFill>
                  <a:srgbClr val="57585B"/>
                </a:solidFill>
                <a:latin typeface="Open Sans"/>
                <a:cs typeface="Open Sans"/>
              </a:rPr>
              <a:t>McDonald’s. </a:t>
            </a:r>
            <a:r>
              <a:rPr sz="1700" dirty="0">
                <a:solidFill>
                  <a:srgbClr val="57585B"/>
                </a:solidFill>
                <a:latin typeface="Open Sans"/>
                <a:cs typeface="Open Sans"/>
              </a:rPr>
              <a:t>McDonald’s</a:t>
            </a:r>
            <a:r>
              <a:rPr sz="1700" spc="35" dirty="0">
                <a:solidFill>
                  <a:srgbClr val="57585B"/>
                </a:solidFill>
                <a:latin typeface="Open Sans"/>
                <a:cs typeface="Open Sans"/>
              </a:rPr>
              <a:t> </a:t>
            </a:r>
            <a:r>
              <a:rPr sz="1700" dirty="0">
                <a:solidFill>
                  <a:srgbClr val="57585B"/>
                </a:solidFill>
                <a:latin typeface="Open Sans"/>
                <a:cs typeface="Open Sans"/>
              </a:rPr>
              <a:t>has</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0" dirty="0">
                <a:solidFill>
                  <a:srgbClr val="57585B"/>
                </a:solidFill>
                <a:latin typeface="Open Sans"/>
                <a:cs typeface="Open Sans"/>
              </a:rPr>
              <a:t> </a:t>
            </a:r>
            <a:r>
              <a:rPr sz="1700" dirty="0">
                <a:solidFill>
                  <a:srgbClr val="57585B"/>
                </a:solidFill>
                <a:latin typeface="Open Sans"/>
                <a:cs typeface="Open Sans"/>
              </a:rPr>
              <a:t>node,</a:t>
            </a:r>
            <a:r>
              <a:rPr sz="1700" spc="40" dirty="0">
                <a:solidFill>
                  <a:srgbClr val="57585B"/>
                </a:solidFill>
                <a:latin typeface="Open Sans"/>
                <a:cs typeface="Open Sans"/>
              </a:rPr>
              <a:t> </a:t>
            </a:r>
            <a:r>
              <a:rPr sz="1700" dirty="0">
                <a:solidFill>
                  <a:srgbClr val="57585B"/>
                </a:solidFill>
                <a:latin typeface="Open Sans"/>
                <a:cs typeface="Open Sans"/>
              </a:rPr>
              <a:t>so</a:t>
            </a:r>
            <a:r>
              <a:rPr sz="1700" spc="45" dirty="0">
                <a:solidFill>
                  <a:srgbClr val="57585B"/>
                </a:solidFill>
                <a:latin typeface="Open Sans"/>
                <a:cs typeface="Open Sans"/>
              </a:rPr>
              <a:t> </a:t>
            </a:r>
            <a:r>
              <a:rPr sz="1700" dirty="0">
                <a:solidFill>
                  <a:srgbClr val="57585B"/>
                </a:solidFill>
                <a:latin typeface="Open Sans"/>
                <a:cs typeface="Open Sans"/>
              </a:rPr>
              <a:t>Mina</a:t>
            </a:r>
            <a:r>
              <a:rPr sz="1700" spc="40" dirty="0">
                <a:solidFill>
                  <a:srgbClr val="57585B"/>
                </a:solidFill>
                <a:latin typeface="Open Sans"/>
                <a:cs typeface="Open Sans"/>
              </a:rPr>
              <a:t> </a:t>
            </a:r>
            <a:r>
              <a:rPr sz="1700" dirty="0">
                <a:solidFill>
                  <a:srgbClr val="57585B"/>
                </a:solidFill>
                <a:latin typeface="Open Sans"/>
                <a:cs typeface="Open Sans"/>
              </a:rPr>
              <a:t>can</a:t>
            </a:r>
            <a:r>
              <a:rPr sz="1700" spc="40" dirty="0">
                <a:solidFill>
                  <a:srgbClr val="57585B"/>
                </a:solidFill>
                <a:latin typeface="Open Sans"/>
                <a:cs typeface="Open Sans"/>
              </a:rPr>
              <a:t> </a:t>
            </a:r>
            <a:r>
              <a:rPr sz="1700" dirty="0">
                <a:solidFill>
                  <a:srgbClr val="57585B"/>
                </a:solidFill>
                <a:latin typeface="Open Sans"/>
                <a:cs typeface="Open Sans"/>
              </a:rPr>
              <a:t>open</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payment</a:t>
            </a:r>
            <a:r>
              <a:rPr sz="1700" spc="40" dirty="0">
                <a:solidFill>
                  <a:srgbClr val="57585B"/>
                </a:solidFill>
                <a:latin typeface="Open Sans"/>
                <a:cs typeface="Open Sans"/>
              </a:rPr>
              <a:t> </a:t>
            </a:r>
            <a:r>
              <a:rPr sz="1700" dirty="0">
                <a:solidFill>
                  <a:srgbClr val="57585B"/>
                </a:solidFill>
                <a:latin typeface="Open Sans"/>
                <a:cs typeface="Open Sans"/>
              </a:rPr>
              <a:t>channel</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40" dirty="0">
                <a:solidFill>
                  <a:srgbClr val="57585B"/>
                </a:solidFill>
                <a:latin typeface="Open Sans"/>
                <a:cs typeface="Open Sans"/>
              </a:rPr>
              <a:t> </a:t>
            </a:r>
            <a:r>
              <a:rPr sz="1700" spc="-20" dirty="0">
                <a:solidFill>
                  <a:srgbClr val="57585B"/>
                </a:solidFill>
                <a:latin typeface="Open Sans"/>
                <a:cs typeface="Open Sans"/>
              </a:rPr>
              <a:t>them</a:t>
            </a:r>
            <a:r>
              <a:rPr sz="1700" spc="500" dirty="0">
                <a:solidFill>
                  <a:srgbClr val="57585B"/>
                </a:solidFill>
                <a:latin typeface="Open Sans"/>
                <a:cs typeface="Open Sans"/>
              </a:rPr>
              <a:t>  </a:t>
            </a:r>
            <a:r>
              <a:rPr sz="1700" dirty="0">
                <a:solidFill>
                  <a:srgbClr val="57585B"/>
                </a:solidFill>
                <a:latin typeface="Open Sans"/>
                <a:cs typeface="Open Sans"/>
              </a:rPr>
              <a:t>by</a:t>
            </a:r>
            <a:r>
              <a:rPr sz="1700" spc="35" dirty="0">
                <a:solidFill>
                  <a:srgbClr val="57585B"/>
                </a:solidFill>
                <a:latin typeface="Open Sans"/>
                <a:cs typeface="Open Sans"/>
              </a:rPr>
              <a:t> </a:t>
            </a:r>
            <a:r>
              <a:rPr sz="1700" dirty="0">
                <a:solidFill>
                  <a:srgbClr val="57585B"/>
                </a:solidFill>
                <a:latin typeface="Open Sans"/>
                <a:cs typeface="Open Sans"/>
              </a:rPr>
              <a:t>sending</a:t>
            </a:r>
            <a:r>
              <a:rPr sz="1700" spc="40" dirty="0">
                <a:solidFill>
                  <a:srgbClr val="57585B"/>
                </a:solidFill>
                <a:latin typeface="Open Sans"/>
                <a:cs typeface="Open Sans"/>
              </a:rPr>
              <a:t> </a:t>
            </a:r>
            <a:r>
              <a:rPr sz="1700" dirty="0">
                <a:solidFill>
                  <a:srgbClr val="57585B"/>
                </a:solidFill>
                <a:latin typeface="Open Sans"/>
                <a:cs typeface="Open Sans"/>
              </a:rPr>
              <a:t>some</a:t>
            </a:r>
            <a:r>
              <a:rPr sz="1700" spc="45" dirty="0">
                <a:solidFill>
                  <a:srgbClr val="57585B"/>
                </a:solidFill>
                <a:latin typeface="Open Sans"/>
                <a:cs typeface="Open Sans"/>
              </a:rPr>
              <a:t> </a:t>
            </a:r>
            <a:r>
              <a:rPr sz="1700" dirty="0">
                <a:solidFill>
                  <a:srgbClr val="57585B"/>
                </a:solidFill>
                <a:latin typeface="Open Sans"/>
                <a:cs typeface="Open Sans"/>
              </a:rPr>
              <a:t>of</a:t>
            </a:r>
            <a:r>
              <a:rPr sz="1700" spc="35"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from</a:t>
            </a:r>
            <a:r>
              <a:rPr sz="1700" spc="35"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Lightning</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3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specific</a:t>
            </a:r>
            <a:r>
              <a:rPr sz="1700" spc="45" dirty="0">
                <a:solidFill>
                  <a:srgbClr val="57585B"/>
                </a:solidFill>
                <a:latin typeface="Open Sans"/>
                <a:cs typeface="Open Sans"/>
              </a:rPr>
              <a:t> </a:t>
            </a:r>
            <a:r>
              <a:rPr sz="1700" spc="-10" dirty="0">
                <a:solidFill>
                  <a:srgbClr val="57585B"/>
                </a:solidFill>
                <a:latin typeface="Open Sans"/>
                <a:cs typeface="Open Sans"/>
              </a:rPr>
              <a:t>address </a:t>
            </a:r>
            <a:r>
              <a:rPr sz="1700" dirty="0">
                <a:solidFill>
                  <a:srgbClr val="57585B"/>
                </a:solidFill>
                <a:latin typeface="Open Sans"/>
                <a:cs typeface="Open Sans"/>
              </a:rPr>
              <a:t>provided</a:t>
            </a:r>
            <a:r>
              <a:rPr sz="1700" spc="35"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McDonald’s.</a:t>
            </a:r>
            <a:r>
              <a:rPr sz="1700" spc="40" dirty="0">
                <a:solidFill>
                  <a:srgbClr val="57585B"/>
                </a:solidFill>
                <a:latin typeface="Open Sans"/>
                <a:cs typeface="Open Sans"/>
              </a:rPr>
              <a:t> </a:t>
            </a:r>
            <a:r>
              <a:rPr sz="1700" dirty="0">
                <a:solidFill>
                  <a:srgbClr val="57585B"/>
                </a:solidFill>
                <a:latin typeface="Open Sans"/>
                <a:cs typeface="Open Sans"/>
              </a:rPr>
              <a:t>This</a:t>
            </a:r>
            <a:r>
              <a:rPr sz="1700" spc="45" dirty="0">
                <a:solidFill>
                  <a:srgbClr val="57585B"/>
                </a:solidFill>
                <a:latin typeface="Open Sans"/>
                <a:cs typeface="Open Sans"/>
              </a:rPr>
              <a:t> </a:t>
            </a:r>
            <a:r>
              <a:rPr sz="1700" dirty="0">
                <a:solidFill>
                  <a:srgbClr val="57585B"/>
                </a:solidFill>
                <a:latin typeface="Open Sans"/>
                <a:cs typeface="Open Sans"/>
              </a:rPr>
              <a:t>moves</a:t>
            </a:r>
            <a:r>
              <a:rPr sz="1700" spc="40" dirty="0">
                <a:solidFill>
                  <a:srgbClr val="57585B"/>
                </a:solidFill>
                <a:latin typeface="Open Sans"/>
                <a:cs typeface="Open Sans"/>
              </a:rPr>
              <a:t> </a:t>
            </a:r>
            <a:r>
              <a:rPr sz="1700" dirty="0">
                <a:solidFill>
                  <a:srgbClr val="57585B"/>
                </a:solidFill>
                <a:latin typeface="Open Sans"/>
                <a:cs typeface="Open Sans"/>
              </a:rPr>
              <a:t>her</a:t>
            </a:r>
            <a:r>
              <a:rPr sz="1700" spc="40" dirty="0">
                <a:solidFill>
                  <a:srgbClr val="57585B"/>
                </a:solidFill>
                <a:latin typeface="Open Sans"/>
                <a:cs typeface="Open Sans"/>
              </a:rPr>
              <a:t> </a:t>
            </a:r>
            <a:r>
              <a:rPr sz="1700" dirty="0">
                <a:solidFill>
                  <a:srgbClr val="57585B"/>
                </a:solidFill>
                <a:latin typeface="Open Sans"/>
                <a:cs typeface="Open Sans"/>
              </a:rPr>
              <a:t>bitcoins</a:t>
            </a:r>
            <a:r>
              <a:rPr sz="1700" spc="40" dirty="0">
                <a:solidFill>
                  <a:srgbClr val="57585B"/>
                </a:solidFill>
                <a:latin typeface="Open Sans"/>
                <a:cs typeface="Open Sans"/>
              </a:rPr>
              <a:t> </a:t>
            </a:r>
            <a:r>
              <a:rPr sz="1700" dirty="0">
                <a:solidFill>
                  <a:srgbClr val="57585B"/>
                </a:solidFill>
                <a:latin typeface="Open Sans"/>
                <a:cs typeface="Open Sans"/>
              </a:rPr>
              <a:t>from</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Bitcoin</a:t>
            </a:r>
            <a:r>
              <a:rPr sz="1700" spc="40" dirty="0">
                <a:solidFill>
                  <a:srgbClr val="57585B"/>
                </a:solidFill>
                <a:latin typeface="Open Sans"/>
                <a:cs typeface="Open Sans"/>
              </a:rPr>
              <a:t> </a:t>
            </a:r>
            <a:r>
              <a:rPr sz="1700" dirty="0">
                <a:solidFill>
                  <a:srgbClr val="57585B"/>
                </a:solidFill>
                <a:latin typeface="Open Sans"/>
                <a:cs typeface="Open Sans"/>
              </a:rPr>
              <a:t>blockchain</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spc="-25" dirty="0">
                <a:solidFill>
                  <a:srgbClr val="57585B"/>
                </a:solidFill>
                <a:latin typeface="Open Sans"/>
                <a:cs typeface="Open Sans"/>
              </a:rPr>
              <a:t>an </a:t>
            </a:r>
            <a:r>
              <a:rPr sz="1700" dirty="0">
                <a:solidFill>
                  <a:srgbClr val="57585B"/>
                </a:solidFill>
                <a:latin typeface="Open Sans"/>
                <a:cs typeface="Open Sans"/>
              </a:rPr>
              <a:t>off-chain</a:t>
            </a:r>
            <a:r>
              <a:rPr sz="1700" spc="50" dirty="0">
                <a:solidFill>
                  <a:srgbClr val="57585B"/>
                </a:solidFill>
                <a:latin typeface="Open Sans"/>
                <a:cs typeface="Open Sans"/>
              </a:rPr>
              <a:t> </a:t>
            </a:r>
            <a:r>
              <a:rPr sz="1700" dirty="0">
                <a:solidFill>
                  <a:srgbClr val="57585B"/>
                </a:solidFill>
                <a:latin typeface="Open Sans"/>
                <a:cs typeface="Open Sans"/>
              </a:rPr>
              <a:t>transaction</a:t>
            </a:r>
            <a:r>
              <a:rPr sz="1700" spc="55" dirty="0">
                <a:solidFill>
                  <a:srgbClr val="57585B"/>
                </a:solidFill>
                <a:latin typeface="Open Sans"/>
                <a:cs typeface="Open Sans"/>
              </a:rPr>
              <a:t> </a:t>
            </a:r>
            <a:r>
              <a:rPr sz="1700" dirty="0">
                <a:solidFill>
                  <a:srgbClr val="57585B"/>
                </a:solidFill>
                <a:latin typeface="Open Sans"/>
                <a:cs typeface="Open Sans"/>
              </a:rPr>
              <a:t>on</a:t>
            </a:r>
            <a:r>
              <a:rPr sz="1700" spc="6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50" dirty="0">
                <a:solidFill>
                  <a:srgbClr val="57585B"/>
                </a:solidFill>
                <a:latin typeface="Open Sans"/>
                <a:cs typeface="Open Sans"/>
              </a:rPr>
              <a:t> </a:t>
            </a:r>
            <a:r>
              <a:rPr lang="en-US" sz="1700" spc="-10" dirty="0">
                <a:solidFill>
                  <a:srgbClr val="57585B"/>
                </a:solidFill>
                <a:latin typeface="Open Sans"/>
                <a:cs typeface="Open Sans"/>
              </a:rPr>
              <a:t>N</a:t>
            </a:r>
            <a:r>
              <a:rPr sz="1700" spc="-10" dirty="0">
                <a:solidFill>
                  <a:srgbClr val="57585B"/>
                </a:solidFill>
                <a:latin typeface="Open Sans"/>
                <a:cs typeface="Open Sans"/>
              </a:rPr>
              <a:t>etwork.</a:t>
            </a:r>
            <a:endParaRPr sz="1700" dirty="0">
              <a:latin typeface="Open Sans"/>
              <a:cs typeface="Open Sans"/>
            </a:endParaRPr>
          </a:p>
          <a:p>
            <a:pPr>
              <a:lnSpc>
                <a:spcPct val="100000"/>
              </a:lnSpc>
            </a:pPr>
            <a:endParaRPr sz="2300" dirty="0">
              <a:latin typeface="Open Sans"/>
              <a:cs typeface="Open Sans"/>
            </a:endParaRPr>
          </a:p>
          <a:p>
            <a:pPr marL="274955" marR="332740">
              <a:lnSpc>
                <a:spcPct val="101800"/>
              </a:lnSpc>
              <a:spcBef>
                <a:spcPts val="1725"/>
              </a:spcBef>
            </a:pPr>
            <a:r>
              <a:rPr sz="1700" dirty="0">
                <a:solidFill>
                  <a:srgbClr val="57585B"/>
                </a:solidFill>
                <a:latin typeface="Open Sans"/>
                <a:cs typeface="Open Sans"/>
              </a:rPr>
              <a:t>With</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payment</a:t>
            </a:r>
            <a:r>
              <a:rPr sz="1700" spc="-50" dirty="0">
                <a:solidFill>
                  <a:srgbClr val="57585B"/>
                </a:solidFill>
                <a:latin typeface="Open Sans"/>
                <a:cs typeface="Open Sans"/>
              </a:rPr>
              <a:t> </a:t>
            </a:r>
            <a:r>
              <a:rPr sz="1700" dirty="0">
                <a:solidFill>
                  <a:srgbClr val="57585B"/>
                </a:solidFill>
                <a:latin typeface="Open Sans"/>
                <a:cs typeface="Open Sans"/>
              </a:rPr>
              <a:t>channel</a:t>
            </a:r>
            <a:r>
              <a:rPr sz="1700" spc="-50" dirty="0">
                <a:solidFill>
                  <a:srgbClr val="57585B"/>
                </a:solidFill>
                <a:latin typeface="Open Sans"/>
                <a:cs typeface="Open Sans"/>
              </a:rPr>
              <a:t> </a:t>
            </a:r>
            <a:r>
              <a:rPr sz="1700" dirty="0">
                <a:solidFill>
                  <a:srgbClr val="57585B"/>
                </a:solidFill>
                <a:latin typeface="Open Sans"/>
                <a:cs typeface="Open Sans"/>
              </a:rPr>
              <a:t>open,</a:t>
            </a:r>
            <a:r>
              <a:rPr sz="1700" spc="-50" dirty="0">
                <a:solidFill>
                  <a:srgbClr val="57585B"/>
                </a:solidFill>
                <a:latin typeface="Open Sans"/>
                <a:cs typeface="Open Sans"/>
              </a:rPr>
              <a:t> </a:t>
            </a:r>
            <a:r>
              <a:rPr sz="1700" dirty="0">
                <a:solidFill>
                  <a:srgbClr val="57585B"/>
                </a:solidFill>
                <a:latin typeface="Open Sans"/>
                <a:cs typeface="Open Sans"/>
              </a:rPr>
              <a:t>Mina</a:t>
            </a:r>
            <a:r>
              <a:rPr sz="1700" spc="-5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now</a:t>
            </a:r>
            <a:r>
              <a:rPr sz="1700" spc="-50" dirty="0">
                <a:solidFill>
                  <a:srgbClr val="57585B"/>
                </a:solidFill>
                <a:latin typeface="Open Sans"/>
                <a:cs typeface="Open Sans"/>
              </a:rPr>
              <a:t> </a:t>
            </a:r>
            <a:r>
              <a:rPr sz="1700" dirty="0">
                <a:solidFill>
                  <a:srgbClr val="57585B"/>
                </a:solidFill>
                <a:latin typeface="Open Sans"/>
                <a:cs typeface="Open Sans"/>
              </a:rPr>
              <a:t>make</a:t>
            </a:r>
            <a:r>
              <a:rPr sz="1700" spc="-50" dirty="0">
                <a:solidFill>
                  <a:srgbClr val="57585B"/>
                </a:solidFill>
                <a:latin typeface="Open Sans"/>
                <a:cs typeface="Open Sans"/>
              </a:rPr>
              <a:t> </a:t>
            </a:r>
            <a:r>
              <a:rPr sz="1700" dirty="0">
                <a:solidFill>
                  <a:srgbClr val="57585B"/>
                </a:solidFill>
                <a:latin typeface="Open Sans"/>
                <a:cs typeface="Open Sans"/>
              </a:rPr>
              <a:t>purchases</a:t>
            </a:r>
            <a:r>
              <a:rPr sz="1700" spc="-50" dirty="0">
                <a:solidFill>
                  <a:srgbClr val="57585B"/>
                </a:solidFill>
                <a:latin typeface="Open Sans"/>
                <a:cs typeface="Open Sans"/>
              </a:rPr>
              <a:t> </a:t>
            </a:r>
            <a:r>
              <a:rPr sz="1700" dirty="0">
                <a:solidFill>
                  <a:srgbClr val="57585B"/>
                </a:solidFill>
                <a:latin typeface="Open Sans"/>
                <a:cs typeface="Open Sans"/>
              </a:rPr>
              <a:t>at</a:t>
            </a:r>
            <a:r>
              <a:rPr sz="1700" spc="-50" dirty="0">
                <a:solidFill>
                  <a:srgbClr val="57585B"/>
                </a:solidFill>
                <a:latin typeface="Open Sans"/>
                <a:cs typeface="Open Sans"/>
              </a:rPr>
              <a:t> </a:t>
            </a:r>
            <a:r>
              <a:rPr sz="1700" spc="-10" dirty="0">
                <a:solidFill>
                  <a:srgbClr val="57585B"/>
                </a:solidFill>
                <a:latin typeface="Open Sans"/>
                <a:cs typeface="Open Sans"/>
              </a:rPr>
              <a:t>McDonald’s </a:t>
            </a:r>
            <a:r>
              <a:rPr sz="1700" dirty="0">
                <a:solidFill>
                  <a:srgbClr val="57585B"/>
                </a:solidFill>
                <a:latin typeface="Open Sans"/>
                <a:cs typeface="Open Sans"/>
              </a:rPr>
              <a:t>without</a:t>
            </a:r>
            <a:r>
              <a:rPr sz="1700" spc="-55" dirty="0">
                <a:solidFill>
                  <a:srgbClr val="57585B"/>
                </a:solidFill>
                <a:latin typeface="Open Sans"/>
                <a:cs typeface="Open Sans"/>
              </a:rPr>
              <a:t> </a:t>
            </a:r>
            <a:r>
              <a:rPr sz="1700" dirty="0">
                <a:solidFill>
                  <a:srgbClr val="57585B"/>
                </a:solidFill>
                <a:latin typeface="Open Sans"/>
                <a:cs typeface="Open Sans"/>
              </a:rPr>
              <a:t>having</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open</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new</a:t>
            </a:r>
            <a:r>
              <a:rPr sz="1700" spc="-50" dirty="0">
                <a:solidFill>
                  <a:srgbClr val="57585B"/>
                </a:solidFill>
                <a:latin typeface="Open Sans"/>
                <a:cs typeface="Open Sans"/>
              </a:rPr>
              <a:t> </a:t>
            </a:r>
            <a:r>
              <a:rPr sz="1700" dirty="0">
                <a:solidFill>
                  <a:srgbClr val="57585B"/>
                </a:solidFill>
                <a:latin typeface="Open Sans"/>
                <a:cs typeface="Open Sans"/>
              </a:rPr>
              <a:t>channel</a:t>
            </a:r>
            <a:r>
              <a:rPr sz="1700" spc="-55"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pay</a:t>
            </a:r>
            <a:r>
              <a:rPr sz="1700" spc="-55" dirty="0">
                <a:solidFill>
                  <a:srgbClr val="57585B"/>
                </a:solidFill>
                <a:latin typeface="Open Sans"/>
                <a:cs typeface="Open Sans"/>
              </a:rPr>
              <a:t> </a:t>
            </a:r>
            <a:r>
              <a:rPr sz="1700" dirty="0">
                <a:solidFill>
                  <a:srgbClr val="57585B"/>
                </a:solidFill>
                <a:latin typeface="Open Sans"/>
                <a:cs typeface="Open Sans"/>
              </a:rPr>
              <a:t>high</a:t>
            </a:r>
            <a:r>
              <a:rPr sz="1700" spc="-50" dirty="0">
                <a:solidFill>
                  <a:srgbClr val="57585B"/>
                </a:solidFill>
                <a:latin typeface="Open Sans"/>
                <a:cs typeface="Open Sans"/>
              </a:rPr>
              <a:t> </a:t>
            </a:r>
            <a:r>
              <a:rPr sz="1700" dirty="0">
                <a:solidFill>
                  <a:srgbClr val="57585B"/>
                </a:solidFill>
                <a:latin typeface="Open Sans"/>
                <a:cs typeface="Open Sans"/>
              </a:rPr>
              <a:t>fees</a:t>
            </a:r>
            <a:r>
              <a:rPr sz="1700" spc="-55" dirty="0">
                <a:solidFill>
                  <a:srgbClr val="57585B"/>
                </a:solidFill>
                <a:latin typeface="Open Sans"/>
                <a:cs typeface="Open Sans"/>
              </a:rPr>
              <a:t> </a:t>
            </a:r>
            <a:r>
              <a:rPr sz="1700" dirty="0">
                <a:solidFill>
                  <a:srgbClr val="57585B"/>
                </a:solidFill>
                <a:latin typeface="Open Sans"/>
                <a:cs typeface="Open Sans"/>
              </a:rPr>
              <a:t>each</a:t>
            </a:r>
            <a:r>
              <a:rPr sz="1700" spc="-45" dirty="0">
                <a:solidFill>
                  <a:srgbClr val="57585B"/>
                </a:solidFill>
                <a:latin typeface="Open Sans"/>
                <a:cs typeface="Open Sans"/>
              </a:rPr>
              <a:t> </a:t>
            </a:r>
            <a:r>
              <a:rPr sz="1700" dirty="0">
                <a:solidFill>
                  <a:srgbClr val="57585B"/>
                </a:solidFill>
                <a:latin typeface="Open Sans"/>
                <a:cs typeface="Open Sans"/>
              </a:rPr>
              <a:t>time.</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spc="-10" dirty="0">
                <a:solidFill>
                  <a:srgbClr val="57585B"/>
                </a:solidFill>
                <a:latin typeface="Open Sans"/>
                <a:cs typeface="Open Sans"/>
              </a:rPr>
              <a:t>channel </a:t>
            </a:r>
            <a:r>
              <a:rPr sz="1700" dirty="0">
                <a:solidFill>
                  <a:srgbClr val="57585B"/>
                </a:solidFill>
                <a:latin typeface="Open Sans"/>
                <a:cs typeface="Open Sans"/>
              </a:rPr>
              <a:t>stays</a:t>
            </a:r>
            <a:r>
              <a:rPr sz="1700" spc="-50" dirty="0">
                <a:solidFill>
                  <a:srgbClr val="57585B"/>
                </a:solidFill>
                <a:latin typeface="Open Sans"/>
                <a:cs typeface="Open Sans"/>
              </a:rPr>
              <a:t> </a:t>
            </a:r>
            <a:r>
              <a:rPr sz="1700" dirty="0">
                <a:solidFill>
                  <a:srgbClr val="57585B"/>
                </a:solidFill>
                <a:latin typeface="Open Sans"/>
                <a:cs typeface="Open Sans"/>
              </a:rPr>
              <a:t>open</a:t>
            </a:r>
            <a:r>
              <a:rPr sz="1700" spc="-45" dirty="0">
                <a:solidFill>
                  <a:srgbClr val="57585B"/>
                </a:solidFill>
                <a:latin typeface="Open Sans"/>
                <a:cs typeface="Open Sans"/>
              </a:rPr>
              <a:t> </a:t>
            </a:r>
            <a:r>
              <a:rPr sz="1700" dirty="0">
                <a:solidFill>
                  <a:srgbClr val="57585B"/>
                </a:solidFill>
                <a:latin typeface="Open Sans"/>
                <a:cs typeface="Open Sans"/>
              </a:rPr>
              <a:t>as</a:t>
            </a:r>
            <a:r>
              <a:rPr sz="1700" spc="-40" dirty="0">
                <a:solidFill>
                  <a:srgbClr val="57585B"/>
                </a:solidFill>
                <a:latin typeface="Open Sans"/>
                <a:cs typeface="Open Sans"/>
              </a:rPr>
              <a:t> </a:t>
            </a:r>
            <a:r>
              <a:rPr sz="1700" dirty="0">
                <a:solidFill>
                  <a:srgbClr val="57585B"/>
                </a:solidFill>
                <a:latin typeface="Open Sans"/>
                <a:cs typeface="Open Sans"/>
              </a:rPr>
              <a:t>long</a:t>
            </a:r>
            <a:r>
              <a:rPr sz="1700" spc="-50" dirty="0">
                <a:solidFill>
                  <a:srgbClr val="57585B"/>
                </a:solidFill>
                <a:latin typeface="Open Sans"/>
                <a:cs typeface="Open Sans"/>
              </a:rPr>
              <a:t> </a:t>
            </a:r>
            <a:r>
              <a:rPr sz="1700" dirty="0">
                <a:solidFill>
                  <a:srgbClr val="57585B"/>
                </a:solidFill>
                <a:latin typeface="Open Sans"/>
                <a:cs typeface="Open Sans"/>
              </a:rPr>
              <a:t>as</a:t>
            </a:r>
            <a:r>
              <a:rPr sz="1700" spc="-45" dirty="0">
                <a:solidFill>
                  <a:srgbClr val="57585B"/>
                </a:solidFill>
                <a:latin typeface="Open Sans"/>
                <a:cs typeface="Open Sans"/>
              </a:rPr>
              <a:t> </a:t>
            </a:r>
            <a:r>
              <a:rPr sz="1700" dirty="0">
                <a:solidFill>
                  <a:srgbClr val="57585B"/>
                </a:solidFill>
                <a:latin typeface="Open Sans"/>
                <a:cs typeface="Open Sans"/>
              </a:rPr>
              <a:t>both</a:t>
            </a:r>
            <a:r>
              <a:rPr sz="1700" spc="-45" dirty="0">
                <a:solidFill>
                  <a:srgbClr val="57585B"/>
                </a:solidFill>
                <a:latin typeface="Open Sans"/>
                <a:cs typeface="Open Sans"/>
              </a:rPr>
              <a:t> </a:t>
            </a:r>
            <a:r>
              <a:rPr sz="1700" dirty="0">
                <a:solidFill>
                  <a:srgbClr val="57585B"/>
                </a:solidFill>
                <a:latin typeface="Open Sans"/>
                <a:cs typeface="Open Sans"/>
              </a:rPr>
              <a:t>Mina</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spc="-10" dirty="0">
                <a:solidFill>
                  <a:srgbClr val="57585B"/>
                </a:solidFill>
                <a:latin typeface="Open Sans"/>
                <a:cs typeface="Open Sans"/>
              </a:rPr>
              <a:t>McDonald’s</a:t>
            </a:r>
            <a:r>
              <a:rPr sz="1700" spc="-45" dirty="0">
                <a:solidFill>
                  <a:srgbClr val="57585B"/>
                </a:solidFill>
                <a:latin typeface="Open Sans"/>
                <a:cs typeface="Open Sans"/>
              </a:rPr>
              <a:t> </a:t>
            </a:r>
            <a:r>
              <a:rPr sz="1700" dirty="0">
                <a:solidFill>
                  <a:srgbClr val="57585B"/>
                </a:solidFill>
                <a:latin typeface="Open Sans"/>
                <a:cs typeface="Open Sans"/>
              </a:rPr>
              <a:t>want</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use</a:t>
            </a:r>
            <a:r>
              <a:rPr sz="1700" spc="-45" dirty="0">
                <a:solidFill>
                  <a:srgbClr val="57585B"/>
                </a:solidFill>
                <a:latin typeface="Open Sans"/>
                <a:cs typeface="Open Sans"/>
              </a:rPr>
              <a:t> </a:t>
            </a:r>
            <a:r>
              <a:rPr sz="1700" dirty="0">
                <a:solidFill>
                  <a:srgbClr val="57585B"/>
                </a:solidFill>
                <a:latin typeface="Open Sans"/>
                <a:cs typeface="Open Sans"/>
              </a:rPr>
              <a:t>it.</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40" dirty="0">
                <a:solidFill>
                  <a:srgbClr val="57585B"/>
                </a:solidFill>
                <a:latin typeface="Open Sans"/>
                <a:cs typeface="Open Sans"/>
              </a:rPr>
              <a:t> </a:t>
            </a:r>
            <a:r>
              <a:rPr sz="1700" dirty="0">
                <a:solidFill>
                  <a:srgbClr val="57585B"/>
                </a:solidFill>
                <a:latin typeface="Open Sans"/>
                <a:cs typeface="Open Sans"/>
              </a:rPr>
              <a:t>example,</a:t>
            </a:r>
            <a:r>
              <a:rPr sz="1700" spc="-45" dirty="0">
                <a:solidFill>
                  <a:srgbClr val="57585B"/>
                </a:solidFill>
                <a:latin typeface="Open Sans"/>
                <a:cs typeface="Open Sans"/>
              </a:rPr>
              <a:t> </a:t>
            </a:r>
            <a:r>
              <a:rPr sz="1700" spc="-25" dirty="0">
                <a:solidFill>
                  <a:srgbClr val="57585B"/>
                </a:solidFill>
                <a:latin typeface="Open Sans"/>
                <a:cs typeface="Open Sans"/>
              </a:rPr>
              <a:t>if </a:t>
            </a:r>
            <a:r>
              <a:rPr sz="1700" dirty="0">
                <a:solidFill>
                  <a:srgbClr val="57585B"/>
                </a:solidFill>
                <a:latin typeface="Open Sans"/>
                <a:cs typeface="Open Sans"/>
              </a:rPr>
              <a:t>Mina</a:t>
            </a:r>
            <a:r>
              <a:rPr sz="1700" spc="-60" dirty="0">
                <a:solidFill>
                  <a:srgbClr val="57585B"/>
                </a:solidFill>
                <a:latin typeface="Open Sans"/>
                <a:cs typeface="Open Sans"/>
              </a:rPr>
              <a:t> </a:t>
            </a:r>
            <a:r>
              <a:rPr sz="1700" dirty="0">
                <a:solidFill>
                  <a:srgbClr val="57585B"/>
                </a:solidFill>
                <a:latin typeface="Open Sans"/>
                <a:cs typeface="Open Sans"/>
              </a:rPr>
              <a:t>buys</a:t>
            </a:r>
            <a:r>
              <a:rPr sz="1700" spc="-5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hamburger</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50" dirty="0">
                <a:solidFill>
                  <a:srgbClr val="57585B"/>
                </a:solidFill>
                <a:latin typeface="Open Sans"/>
                <a:cs typeface="Open Sans"/>
              </a:rPr>
              <a:t> </a:t>
            </a:r>
            <a:r>
              <a:rPr sz="1700" dirty="0">
                <a:solidFill>
                  <a:srgbClr val="57585B"/>
                </a:solidFill>
                <a:latin typeface="Open Sans"/>
                <a:cs typeface="Open Sans"/>
              </a:rPr>
              <a:t>0.0005</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55"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channel</a:t>
            </a:r>
            <a:r>
              <a:rPr sz="1700" spc="-55" dirty="0">
                <a:solidFill>
                  <a:srgbClr val="57585B"/>
                </a:solidFill>
                <a:latin typeface="Open Sans"/>
                <a:cs typeface="Open Sans"/>
              </a:rPr>
              <a:t> </a:t>
            </a:r>
            <a:r>
              <a:rPr sz="1700" dirty="0">
                <a:solidFill>
                  <a:srgbClr val="57585B"/>
                </a:solidFill>
                <a:latin typeface="Open Sans"/>
                <a:cs typeface="Open Sans"/>
              </a:rPr>
              <a:t>tracks</a:t>
            </a:r>
            <a:r>
              <a:rPr sz="1700" spc="-55" dirty="0">
                <a:solidFill>
                  <a:srgbClr val="57585B"/>
                </a:solidFill>
                <a:latin typeface="Open Sans"/>
                <a:cs typeface="Open Sans"/>
              </a:rPr>
              <a:t> </a:t>
            </a:r>
            <a:r>
              <a:rPr sz="1700" dirty="0">
                <a:solidFill>
                  <a:srgbClr val="57585B"/>
                </a:solidFill>
                <a:latin typeface="Open Sans"/>
                <a:cs typeface="Open Sans"/>
              </a:rPr>
              <a:t>that</a:t>
            </a:r>
            <a:r>
              <a:rPr sz="1700" spc="-55" dirty="0">
                <a:solidFill>
                  <a:srgbClr val="57585B"/>
                </a:solidFill>
                <a:latin typeface="Open Sans"/>
                <a:cs typeface="Open Sans"/>
              </a:rPr>
              <a:t> </a:t>
            </a:r>
            <a:r>
              <a:rPr sz="1700" dirty="0">
                <a:solidFill>
                  <a:srgbClr val="57585B"/>
                </a:solidFill>
                <a:latin typeface="Open Sans"/>
                <a:cs typeface="Open Sans"/>
              </a:rPr>
              <a:t>Mina</a:t>
            </a:r>
            <a:r>
              <a:rPr sz="1700" spc="-55" dirty="0">
                <a:solidFill>
                  <a:srgbClr val="57585B"/>
                </a:solidFill>
                <a:latin typeface="Open Sans"/>
                <a:cs typeface="Open Sans"/>
              </a:rPr>
              <a:t> </a:t>
            </a:r>
            <a:r>
              <a:rPr sz="1700" spc="-25" dirty="0">
                <a:solidFill>
                  <a:srgbClr val="57585B"/>
                </a:solidFill>
                <a:latin typeface="Open Sans"/>
                <a:cs typeface="Open Sans"/>
              </a:rPr>
              <a:t>now </a:t>
            </a:r>
            <a:r>
              <a:rPr sz="1700" dirty="0">
                <a:solidFill>
                  <a:srgbClr val="57585B"/>
                </a:solidFill>
                <a:latin typeface="Open Sans"/>
                <a:cs typeface="Open Sans"/>
              </a:rPr>
              <a:t>has</a:t>
            </a:r>
            <a:r>
              <a:rPr sz="1700" spc="-55" dirty="0">
                <a:solidFill>
                  <a:srgbClr val="57585B"/>
                </a:solidFill>
                <a:latin typeface="Open Sans"/>
                <a:cs typeface="Open Sans"/>
              </a:rPr>
              <a:t> </a:t>
            </a:r>
            <a:r>
              <a:rPr sz="1700" dirty="0">
                <a:solidFill>
                  <a:srgbClr val="57585B"/>
                </a:solidFill>
                <a:latin typeface="Open Sans"/>
                <a:cs typeface="Open Sans"/>
              </a:rPr>
              <a:t>0.9995</a:t>
            </a:r>
            <a:r>
              <a:rPr sz="1700" spc="-55" dirty="0">
                <a:solidFill>
                  <a:srgbClr val="57585B"/>
                </a:solidFill>
                <a:latin typeface="Open Sans"/>
                <a:cs typeface="Open Sans"/>
              </a:rPr>
              <a:t> </a:t>
            </a:r>
            <a:r>
              <a:rPr sz="1700" spc="-1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5" dirty="0">
                <a:solidFill>
                  <a:srgbClr val="57585B"/>
                </a:solidFill>
                <a:latin typeface="Open Sans"/>
                <a:cs typeface="Open Sans"/>
              </a:rPr>
              <a:t> </a:t>
            </a:r>
            <a:r>
              <a:rPr sz="1700" dirty="0">
                <a:solidFill>
                  <a:srgbClr val="57585B"/>
                </a:solidFill>
                <a:latin typeface="Open Sans"/>
                <a:cs typeface="Open Sans"/>
              </a:rPr>
              <a:t>if</a:t>
            </a:r>
            <a:r>
              <a:rPr sz="1700" spc="-55" dirty="0">
                <a:solidFill>
                  <a:srgbClr val="57585B"/>
                </a:solidFill>
                <a:latin typeface="Open Sans"/>
                <a:cs typeface="Open Sans"/>
              </a:rPr>
              <a:t> </a:t>
            </a:r>
            <a:r>
              <a:rPr sz="1700" dirty="0">
                <a:solidFill>
                  <a:srgbClr val="57585B"/>
                </a:solidFill>
                <a:latin typeface="Open Sans"/>
                <a:cs typeface="Open Sans"/>
              </a:rPr>
              <a:t>she</a:t>
            </a:r>
            <a:r>
              <a:rPr sz="1700" spc="-50" dirty="0">
                <a:solidFill>
                  <a:srgbClr val="57585B"/>
                </a:solidFill>
                <a:latin typeface="Open Sans"/>
                <a:cs typeface="Open Sans"/>
              </a:rPr>
              <a:t> </a:t>
            </a:r>
            <a:r>
              <a:rPr sz="1700" dirty="0">
                <a:solidFill>
                  <a:srgbClr val="57585B"/>
                </a:solidFill>
                <a:latin typeface="Open Sans"/>
                <a:cs typeface="Open Sans"/>
              </a:rPr>
              <a:t>buys</a:t>
            </a:r>
            <a:r>
              <a:rPr sz="1700" spc="-55"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milkshake</a:t>
            </a:r>
            <a:r>
              <a:rPr sz="1700" spc="-50" dirty="0">
                <a:solidFill>
                  <a:srgbClr val="57585B"/>
                </a:solidFill>
                <a:latin typeface="Open Sans"/>
                <a:cs typeface="Open Sans"/>
              </a:rPr>
              <a:t> </a:t>
            </a:r>
            <a:r>
              <a:rPr sz="1700" dirty="0">
                <a:solidFill>
                  <a:srgbClr val="57585B"/>
                </a:solidFill>
                <a:latin typeface="Open Sans"/>
                <a:cs typeface="Open Sans"/>
              </a:rPr>
              <a:t>for</a:t>
            </a:r>
            <a:r>
              <a:rPr sz="1700" spc="-55" dirty="0">
                <a:solidFill>
                  <a:srgbClr val="57585B"/>
                </a:solidFill>
                <a:latin typeface="Open Sans"/>
                <a:cs typeface="Open Sans"/>
              </a:rPr>
              <a:t> </a:t>
            </a:r>
            <a:r>
              <a:rPr sz="1700" dirty="0">
                <a:solidFill>
                  <a:srgbClr val="57585B"/>
                </a:solidFill>
                <a:latin typeface="Open Sans"/>
                <a:cs typeface="Open Sans"/>
              </a:rPr>
              <a:t>0.0003</a:t>
            </a:r>
            <a:r>
              <a:rPr sz="1700" spc="-55" dirty="0">
                <a:solidFill>
                  <a:srgbClr val="57585B"/>
                </a:solidFill>
                <a:latin typeface="Open Sans"/>
                <a:cs typeface="Open Sans"/>
              </a:rPr>
              <a:t> </a:t>
            </a:r>
            <a:r>
              <a:rPr sz="1700" dirty="0">
                <a:solidFill>
                  <a:srgbClr val="57585B"/>
                </a:solidFill>
                <a:latin typeface="Open Sans"/>
                <a:cs typeface="Open Sans"/>
              </a:rPr>
              <a:t>bitcoins</a:t>
            </a:r>
            <a:r>
              <a:rPr sz="1700" spc="-50" dirty="0">
                <a:solidFill>
                  <a:srgbClr val="57585B"/>
                </a:solidFill>
                <a:latin typeface="Open Sans"/>
                <a:cs typeface="Open Sans"/>
              </a:rPr>
              <a: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next</a:t>
            </a:r>
            <a:r>
              <a:rPr sz="1700" spc="-55" dirty="0">
                <a:solidFill>
                  <a:srgbClr val="57585B"/>
                </a:solidFill>
                <a:latin typeface="Open Sans"/>
                <a:cs typeface="Open Sans"/>
              </a:rPr>
              <a:t> </a:t>
            </a:r>
            <a:r>
              <a:rPr sz="1700" spc="-20" dirty="0">
                <a:solidFill>
                  <a:srgbClr val="57585B"/>
                </a:solidFill>
                <a:latin typeface="Open Sans"/>
                <a:cs typeface="Open Sans"/>
              </a:rPr>
              <a:t>day,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channel</a:t>
            </a:r>
            <a:r>
              <a:rPr sz="1700" spc="-45" dirty="0">
                <a:solidFill>
                  <a:srgbClr val="57585B"/>
                </a:solidFill>
                <a:latin typeface="Open Sans"/>
                <a:cs typeface="Open Sans"/>
              </a:rPr>
              <a:t> </a:t>
            </a:r>
            <a:r>
              <a:rPr sz="1700" dirty="0">
                <a:solidFill>
                  <a:srgbClr val="57585B"/>
                </a:solidFill>
                <a:latin typeface="Open Sans"/>
                <a:cs typeface="Open Sans"/>
              </a:rPr>
              <a:t>tracks</a:t>
            </a:r>
            <a:r>
              <a:rPr sz="1700" spc="-45" dirty="0">
                <a:solidFill>
                  <a:srgbClr val="57585B"/>
                </a:solidFill>
                <a:latin typeface="Open Sans"/>
                <a:cs typeface="Open Sans"/>
              </a:rPr>
              <a:t> </a:t>
            </a:r>
            <a:r>
              <a:rPr sz="1700" dirty="0">
                <a:solidFill>
                  <a:srgbClr val="57585B"/>
                </a:solidFill>
                <a:latin typeface="Open Sans"/>
                <a:cs typeface="Open Sans"/>
              </a:rPr>
              <a:t>that</a:t>
            </a:r>
            <a:r>
              <a:rPr sz="1700" spc="-50" dirty="0">
                <a:solidFill>
                  <a:srgbClr val="57585B"/>
                </a:solidFill>
                <a:latin typeface="Open Sans"/>
                <a:cs typeface="Open Sans"/>
              </a:rPr>
              <a:t> </a:t>
            </a:r>
            <a:r>
              <a:rPr sz="1700" dirty="0">
                <a:solidFill>
                  <a:srgbClr val="57585B"/>
                </a:solidFill>
                <a:latin typeface="Open Sans"/>
                <a:cs typeface="Open Sans"/>
              </a:rPr>
              <a:t>Mina</a:t>
            </a:r>
            <a:r>
              <a:rPr sz="1700" spc="-45" dirty="0">
                <a:solidFill>
                  <a:srgbClr val="57585B"/>
                </a:solidFill>
                <a:latin typeface="Open Sans"/>
                <a:cs typeface="Open Sans"/>
              </a:rPr>
              <a:t> </a:t>
            </a:r>
            <a:r>
              <a:rPr sz="1700" dirty="0">
                <a:solidFill>
                  <a:srgbClr val="57585B"/>
                </a:solidFill>
                <a:latin typeface="Open Sans"/>
                <a:cs typeface="Open Sans"/>
              </a:rPr>
              <a:t>now</a:t>
            </a:r>
            <a:r>
              <a:rPr sz="1700" spc="-45" dirty="0">
                <a:solidFill>
                  <a:srgbClr val="57585B"/>
                </a:solidFill>
                <a:latin typeface="Open Sans"/>
                <a:cs typeface="Open Sans"/>
              </a:rPr>
              <a:t> </a:t>
            </a:r>
            <a:r>
              <a:rPr sz="1700" dirty="0">
                <a:solidFill>
                  <a:srgbClr val="57585B"/>
                </a:solidFill>
                <a:latin typeface="Open Sans"/>
                <a:cs typeface="Open Sans"/>
              </a:rPr>
              <a:t>has</a:t>
            </a:r>
            <a:r>
              <a:rPr sz="1700" spc="-50" dirty="0">
                <a:solidFill>
                  <a:srgbClr val="57585B"/>
                </a:solidFill>
                <a:latin typeface="Open Sans"/>
                <a:cs typeface="Open Sans"/>
              </a:rPr>
              <a:t> </a:t>
            </a:r>
            <a:r>
              <a:rPr sz="1700" dirty="0">
                <a:solidFill>
                  <a:srgbClr val="57585B"/>
                </a:solidFill>
                <a:latin typeface="Open Sans"/>
                <a:cs typeface="Open Sans"/>
              </a:rPr>
              <a:t>0.9992</a:t>
            </a:r>
            <a:r>
              <a:rPr sz="1700" spc="-45" dirty="0">
                <a:solidFill>
                  <a:srgbClr val="57585B"/>
                </a:solidFill>
                <a:latin typeface="Open Sans"/>
                <a:cs typeface="Open Sans"/>
              </a:rPr>
              <a:t> </a:t>
            </a:r>
            <a:r>
              <a:rPr sz="1700" spc="-10" dirty="0">
                <a:solidFill>
                  <a:srgbClr val="57585B"/>
                </a:solidFill>
                <a:latin typeface="Open Sans"/>
                <a:cs typeface="Open Sans"/>
              </a:rPr>
              <a:t>bitcoins.</a:t>
            </a:r>
            <a:endParaRPr sz="1700" dirty="0">
              <a:latin typeface="Open Sans"/>
              <a:cs typeface="Open Sans"/>
            </a:endParaRPr>
          </a:p>
        </p:txBody>
      </p:sp>
      <p:grpSp>
        <p:nvGrpSpPr>
          <p:cNvPr id="15" name="object 15"/>
          <p:cNvGrpSpPr/>
          <p:nvPr/>
        </p:nvGrpSpPr>
        <p:grpSpPr>
          <a:xfrm>
            <a:off x="10312669" y="8482341"/>
            <a:ext cx="8655685" cy="1576705"/>
            <a:chOff x="10312669" y="8482341"/>
            <a:chExt cx="8655685" cy="1576705"/>
          </a:xfrm>
        </p:grpSpPr>
        <p:pic>
          <p:nvPicPr>
            <p:cNvPr id="16" name="object 16"/>
            <p:cNvPicPr/>
            <p:nvPr/>
          </p:nvPicPr>
          <p:blipFill>
            <a:blip r:embed="rId7" cstate="print"/>
            <a:stretch>
              <a:fillRect/>
            </a:stretch>
          </p:blipFill>
          <p:spPr>
            <a:xfrm>
              <a:off x="10319330" y="8489008"/>
              <a:ext cx="8641768" cy="1563041"/>
            </a:xfrm>
            <a:prstGeom prst="rect">
              <a:avLst/>
            </a:prstGeom>
          </p:spPr>
        </p:pic>
        <p:sp>
          <p:nvSpPr>
            <p:cNvPr id="17" name="object 17"/>
            <p:cNvSpPr/>
            <p:nvPr/>
          </p:nvSpPr>
          <p:spPr>
            <a:xfrm>
              <a:off x="10319337" y="8489008"/>
              <a:ext cx="8642350" cy="1563370"/>
            </a:xfrm>
            <a:custGeom>
              <a:avLst/>
              <a:gdLst/>
              <a:ahLst/>
              <a:cxnLst/>
              <a:rect l="l" t="t" r="r" b="b"/>
              <a:pathLst>
                <a:path w="8642350" h="1563370">
                  <a:moveTo>
                    <a:pt x="8558053" y="1563041"/>
                  </a:moveTo>
                  <a:lnTo>
                    <a:pt x="83704" y="1563041"/>
                  </a:lnTo>
                  <a:lnTo>
                    <a:pt x="51122" y="1556463"/>
                  </a:lnTo>
                  <a:lnTo>
                    <a:pt x="24516" y="1538525"/>
                  </a:lnTo>
                  <a:lnTo>
                    <a:pt x="6577" y="1511918"/>
                  </a:lnTo>
                  <a:lnTo>
                    <a:pt x="0" y="1479337"/>
                  </a:lnTo>
                  <a:lnTo>
                    <a:pt x="0" y="83714"/>
                  </a:lnTo>
                  <a:lnTo>
                    <a:pt x="6577" y="51127"/>
                  </a:lnTo>
                  <a:lnTo>
                    <a:pt x="24516" y="24517"/>
                  </a:lnTo>
                  <a:lnTo>
                    <a:pt x="51122" y="6578"/>
                  </a:lnTo>
                  <a:lnTo>
                    <a:pt x="83704" y="0"/>
                  </a:lnTo>
                  <a:lnTo>
                    <a:pt x="8558053" y="0"/>
                  </a:lnTo>
                  <a:lnTo>
                    <a:pt x="8590635" y="6578"/>
                  </a:lnTo>
                  <a:lnTo>
                    <a:pt x="8617241" y="24517"/>
                  </a:lnTo>
                  <a:lnTo>
                    <a:pt x="8635179" y="51127"/>
                  </a:lnTo>
                  <a:lnTo>
                    <a:pt x="8641757" y="83714"/>
                  </a:lnTo>
                  <a:lnTo>
                    <a:pt x="8641757" y="1479337"/>
                  </a:lnTo>
                  <a:lnTo>
                    <a:pt x="8635179" y="1511918"/>
                  </a:lnTo>
                  <a:lnTo>
                    <a:pt x="8617241" y="1538525"/>
                  </a:lnTo>
                  <a:lnTo>
                    <a:pt x="8590635" y="1556463"/>
                  </a:lnTo>
                  <a:lnTo>
                    <a:pt x="8558053" y="1563041"/>
                  </a:lnTo>
                  <a:close/>
                </a:path>
              </a:pathLst>
            </a:custGeom>
            <a:ln w="12732">
              <a:solidFill>
                <a:srgbClr val="271346"/>
              </a:solidFill>
            </a:ln>
          </p:spPr>
          <p:txBody>
            <a:bodyPr wrap="square" lIns="0" tIns="0" rIns="0" bIns="0" rtlCol="0"/>
            <a:lstStyle/>
            <a:p>
              <a:endParaRPr/>
            </a:p>
          </p:txBody>
        </p:sp>
      </p:grpSp>
      <p:sp>
        <p:nvSpPr>
          <p:cNvPr id="18" name="object 18"/>
          <p:cNvSpPr txBox="1"/>
          <p:nvPr/>
        </p:nvSpPr>
        <p:spPr>
          <a:xfrm>
            <a:off x="10553604" y="8717615"/>
            <a:ext cx="6490970" cy="1081405"/>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This</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dirty="0">
                <a:solidFill>
                  <a:srgbClr val="57585B"/>
                </a:solidFill>
                <a:latin typeface="Open Sans"/>
                <a:cs typeface="Open Sans"/>
              </a:rPr>
              <a:t>map</a:t>
            </a:r>
            <a:r>
              <a:rPr sz="1700" spc="-40" dirty="0">
                <a:solidFill>
                  <a:srgbClr val="57585B"/>
                </a:solidFill>
                <a:latin typeface="Open Sans"/>
                <a:cs typeface="Open Sans"/>
              </a:rPr>
              <a:t> </a:t>
            </a:r>
            <a:r>
              <a:rPr sz="1700" dirty="0">
                <a:solidFill>
                  <a:srgbClr val="57585B"/>
                </a:solidFill>
                <a:latin typeface="Open Sans"/>
                <a:cs typeface="Open Sans"/>
              </a:rPr>
              <a:t>of</a:t>
            </a:r>
            <a:r>
              <a:rPr sz="1700" spc="-3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entire</a:t>
            </a:r>
            <a:r>
              <a:rPr sz="1700" spc="-40" dirty="0">
                <a:solidFill>
                  <a:srgbClr val="57585B"/>
                </a:solidFill>
                <a:latin typeface="Open Sans"/>
                <a:cs typeface="Open Sans"/>
              </a:rPr>
              <a:t> </a:t>
            </a:r>
            <a:r>
              <a:rPr sz="1700" dirty="0">
                <a:solidFill>
                  <a:srgbClr val="57585B"/>
                </a:solidFill>
                <a:latin typeface="Open Sans"/>
                <a:cs typeface="Open Sans"/>
              </a:rPr>
              <a:t>world.</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spc="-10" dirty="0">
                <a:solidFill>
                  <a:srgbClr val="57585B"/>
                </a:solidFill>
                <a:latin typeface="Open Sans"/>
                <a:cs typeface="Open Sans"/>
              </a:rPr>
              <a:t>Lightning</a:t>
            </a:r>
            <a:r>
              <a:rPr sz="1700" spc="-40" dirty="0">
                <a:solidFill>
                  <a:srgbClr val="57585B"/>
                </a:solidFill>
                <a:latin typeface="Open Sans"/>
                <a:cs typeface="Open Sans"/>
              </a:rPr>
              <a:t> </a:t>
            </a:r>
            <a:r>
              <a:rPr sz="1700" spc="-10" dirty="0">
                <a:solidFill>
                  <a:srgbClr val="57585B"/>
                </a:solidFill>
                <a:latin typeface="Open Sans"/>
                <a:cs typeface="Open Sans"/>
              </a:rPr>
              <a:t>Network, </a:t>
            </a:r>
            <a:r>
              <a:rPr sz="1700" dirty="0">
                <a:solidFill>
                  <a:srgbClr val="57585B"/>
                </a:solidFill>
                <a:latin typeface="Open Sans"/>
                <a:cs typeface="Open Sans"/>
              </a:rPr>
              <a:t>you</a:t>
            </a:r>
            <a:r>
              <a:rPr sz="1700" spc="-55" dirty="0">
                <a:solidFill>
                  <a:srgbClr val="57585B"/>
                </a:solidFill>
                <a:latin typeface="Open Sans"/>
                <a:cs typeface="Open Sans"/>
              </a:rPr>
              <a:t> </a:t>
            </a:r>
            <a:r>
              <a:rPr sz="1700" dirty="0">
                <a:solidFill>
                  <a:srgbClr val="57585B"/>
                </a:solidFill>
                <a:latin typeface="Open Sans"/>
                <a:cs typeface="Open Sans"/>
              </a:rPr>
              <a:t>can</a:t>
            </a:r>
            <a:r>
              <a:rPr sz="1700" spc="-50" dirty="0">
                <a:solidFill>
                  <a:srgbClr val="57585B"/>
                </a:solidFill>
                <a:latin typeface="Open Sans"/>
                <a:cs typeface="Open Sans"/>
              </a:rPr>
              <a:t> </a:t>
            </a:r>
            <a:r>
              <a:rPr sz="1700" dirty="0">
                <a:solidFill>
                  <a:srgbClr val="57585B"/>
                </a:solidFill>
                <a:latin typeface="Open Sans"/>
                <a:cs typeface="Open Sans"/>
              </a:rPr>
              <a:t>send</a:t>
            </a:r>
            <a:r>
              <a:rPr sz="1700" spc="-50" dirty="0">
                <a:solidFill>
                  <a:srgbClr val="57585B"/>
                </a:solidFill>
                <a:latin typeface="Open Sans"/>
                <a:cs typeface="Open Sans"/>
              </a:rPr>
              <a:t> </a:t>
            </a:r>
            <a:r>
              <a:rPr sz="1700" dirty="0">
                <a:solidFill>
                  <a:srgbClr val="57585B"/>
                </a:solidFill>
                <a:latin typeface="Open Sans"/>
                <a:cs typeface="Open Sans"/>
              </a:rPr>
              <a:t>satoshis</a:t>
            </a:r>
            <a:r>
              <a:rPr sz="1700" spc="-55" dirty="0">
                <a:solidFill>
                  <a:srgbClr val="57585B"/>
                </a:solidFill>
                <a:latin typeface="Open Sans"/>
                <a:cs typeface="Open Sans"/>
              </a:rPr>
              <a:t> </a:t>
            </a:r>
            <a:r>
              <a:rPr sz="1700" dirty="0">
                <a:solidFill>
                  <a:srgbClr val="57585B"/>
                </a:solidFill>
                <a:latin typeface="Open Sans"/>
                <a:cs typeface="Open Sans"/>
              </a:rPr>
              <a:t>to</a:t>
            </a:r>
            <a:r>
              <a:rPr sz="1700" spc="-50" dirty="0">
                <a:solidFill>
                  <a:srgbClr val="57585B"/>
                </a:solidFill>
                <a:latin typeface="Open Sans"/>
                <a:cs typeface="Open Sans"/>
              </a:rPr>
              <a:t> </a:t>
            </a:r>
            <a:r>
              <a:rPr sz="1700" dirty="0">
                <a:solidFill>
                  <a:srgbClr val="57585B"/>
                </a:solidFill>
                <a:latin typeface="Open Sans"/>
                <a:cs typeface="Open Sans"/>
              </a:rPr>
              <a:t>any</a:t>
            </a:r>
            <a:r>
              <a:rPr sz="1700" spc="-45" dirty="0">
                <a:solidFill>
                  <a:srgbClr val="57585B"/>
                </a:solidFill>
                <a:latin typeface="Open Sans"/>
                <a:cs typeface="Open Sans"/>
              </a:rPr>
              <a:t> </a:t>
            </a:r>
            <a:r>
              <a:rPr sz="1700" dirty="0">
                <a:solidFill>
                  <a:srgbClr val="57585B"/>
                </a:solidFill>
                <a:latin typeface="Open Sans"/>
                <a:cs typeface="Open Sans"/>
              </a:rPr>
              <a:t>user</a:t>
            </a:r>
            <a:r>
              <a:rPr sz="1700" spc="-50" dirty="0">
                <a:solidFill>
                  <a:srgbClr val="57585B"/>
                </a:solidFill>
                <a:latin typeface="Open Sans"/>
                <a:cs typeface="Open Sans"/>
              </a:rPr>
              <a:t> </a:t>
            </a:r>
            <a:r>
              <a:rPr sz="1700" dirty="0">
                <a:solidFill>
                  <a:srgbClr val="57585B"/>
                </a:solidFill>
                <a:latin typeface="Open Sans"/>
                <a:cs typeface="Open Sans"/>
              </a:rPr>
              <a:t>with</a:t>
            </a:r>
            <a:r>
              <a:rPr sz="1700" spc="-50" dirty="0">
                <a:solidFill>
                  <a:srgbClr val="57585B"/>
                </a:solidFill>
                <a:latin typeface="Open Sans"/>
                <a:cs typeface="Open Sans"/>
              </a:rPr>
              <a:t> </a:t>
            </a:r>
            <a:r>
              <a:rPr sz="1700" dirty="0">
                <a:solidFill>
                  <a:srgbClr val="57585B"/>
                </a:solidFill>
                <a:latin typeface="Open Sans"/>
                <a:cs typeface="Open Sans"/>
              </a:rPr>
              <a:t>a</a:t>
            </a:r>
            <a:r>
              <a:rPr sz="1700" spc="-50" dirty="0">
                <a:solidFill>
                  <a:srgbClr val="57585B"/>
                </a:solidFill>
                <a:latin typeface="Open Sans"/>
                <a:cs typeface="Open Sans"/>
              </a:rPr>
              <a:t> </a:t>
            </a:r>
            <a:r>
              <a:rPr sz="1700" dirty="0">
                <a:solidFill>
                  <a:srgbClr val="57585B"/>
                </a:solidFill>
                <a:latin typeface="Open Sans"/>
                <a:cs typeface="Open Sans"/>
              </a:rPr>
              <a:t>Bitcoin</a:t>
            </a:r>
            <a:r>
              <a:rPr sz="1700" spc="-50" dirty="0">
                <a:solidFill>
                  <a:srgbClr val="57585B"/>
                </a:solidFill>
                <a:latin typeface="Open Sans"/>
                <a:cs typeface="Open Sans"/>
              </a:rPr>
              <a:t> </a:t>
            </a:r>
            <a:r>
              <a:rPr sz="1700" spc="-10" dirty="0">
                <a:solidFill>
                  <a:srgbClr val="57585B"/>
                </a:solidFill>
                <a:latin typeface="Open Sans"/>
                <a:cs typeface="Open Sans"/>
              </a:rPr>
              <a:t>Lightning</a:t>
            </a:r>
            <a:r>
              <a:rPr sz="1700" spc="-50" dirty="0">
                <a:solidFill>
                  <a:srgbClr val="57585B"/>
                </a:solidFill>
                <a:latin typeface="Open Sans"/>
                <a:cs typeface="Open Sans"/>
              </a:rPr>
              <a:t> </a:t>
            </a:r>
            <a:r>
              <a:rPr sz="1700" spc="-10" dirty="0">
                <a:solidFill>
                  <a:srgbClr val="57585B"/>
                </a:solidFill>
                <a:latin typeface="Open Sans"/>
                <a:cs typeface="Open Sans"/>
              </a:rPr>
              <a:t>wallet. </a:t>
            </a:r>
            <a:r>
              <a:rPr sz="1700" dirty="0">
                <a:solidFill>
                  <a:srgbClr val="57585B"/>
                </a:solidFill>
                <a:latin typeface="Open Sans"/>
                <a:cs typeface="Open Sans"/>
              </a:rPr>
              <a:t>The</a:t>
            </a:r>
            <a:r>
              <a:rPr sz="1700" spc="-55" dirty="0">
                <a:solidFill>
                  <a:srgbClr val="57585B"/>
                </a:solidFill>
                <a:latin typeface="Open Sans"/>
                <a:cs typeface="Open Sans"/>
              </a:rPr>
              <a:t> </a:t>
            </a:r>
            <a:r>
              <a:rPr sz="1700" dirty="0">
                <a:solidFill>
                  <a:srgbClr val="57585B"/>
                </a:solidFill>
                <a:latin typeface="Open Sans"/>
                <a:cs typeface="Open Sans"/>
              </a:rPr>
              <a:t>payment</a:t>
            </a:r>
            <a:r>
              <a:rPr sz="1700" spc="-50" dirty="0">
                <a:solidFill>
                  <a:srgbClr val="57585B"/>
                </a:solidFill>
                <a:latin typeface="Open Sans"/>
                <a:cs typeface="Open Sans"/>
              </a:rPr>
              <a:t> </a:t>
            </a:r>
            <a:r>
              <a:rPr sz="1700" dirty="0">
                <a:solidFill>
                  <a:srgbClr val="57585B"/>
                </a:solidFill>
                <a:latin typeface="Open Sans"/>
                <a:cs typeface="Open Sans"/>
              </a:rPr>
              <a:t>will</a:t>
            </a:r>
            <a:r>
              <a:rPr sz="1700" spc="-55" dirty="0">
                <a:solidFill>
                  <a:srgbClr val="57585B"/>
                </a:solidFill>
                <a:latin typeface="Open Sans"/>
                <a:cs typeface="Open Sans"/>
              </a:rPr>
              <a:t> </a:t>
            </a:r>
            <a:r>
              <a:rPr sz="1700" dirty="0">
                <a:solidFill>
                  <a:srgbClr val="57585B"/>
                </a:solidFill>
                <a:latin typeface="Open Sans"/>
                <a:cs typeface="Open Sans"/>
              </a:rPr>
              <a:t>arrive</a:t>
            </a:r>
            <a:r>
              <a:rPr sz="1700" spc="-50" dirty="0">
                <a:solidFill>
                  <a:srgbClr val="57585B"/>
                </a:solidFill>
                <a:latin typeface="Open Sans"/>
                <a:cs typeface="Open Sans"/>
              </a:rPr>
              <a:t> </a:t>
            </a:r>
            <a:r>
              <a:rPr sz="1700" dirty="0">
                <a:solidFill>
                  <a:srgbClr val="57585B"/>
                </a:solidFill>
                <a:latin typeface="Open Sans"/>
                <a:cs typeface="Open Sans"/>
              </a:rPr>
              <a:t>in</a:t>
            </a:r>
            <a:r>
              <a:rPr sz="1700" spc="-5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few</a:t>
            </a:r>
            <a:r>
              <a:rPr sz="1700" spc="-55" dirty="0">
                <a:solidFill>
                  <a:srgbClr val="57585B"/>
                </a:solidFill>
                <a:latin typeface="Open Sans"/>
                <a:cs typeface="Open Sans"/>
              </a:rPr>
              <a:t> </a:t>
            </a:r>
            <a:r>
              <a:rPr sz="1700" dirty="0">
                <a:solidFill>
                  <a:srgbClr val="57585B"/>
                </a:solidFill>
                <a:latin typeface="Open Sans"/>
                <a:cs typeface="Open Sans"/>
              </a:rPr>
              <a:t>seconds</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50" dirty="0">
                <a:solidFill>
                  <a:srgbClr val="57585B"/>
                </a:solidFill>
                <a:latin typeface="Open Sans"/>
                <a:cs typeface="Open Sans"/>
              </a:rPr>
              <a:t> </a:t>
            </a:r>
            <a:r>
              <a:rPr sz="1700" dirty="0">
                <a:solidFill>
                  <a:srgbClr val="57585B"/>
                </a:solidFill>
                <a:latin typeface="Open Sans"/>
                <a:cs typeface="Open Sans"/>
              </a:rPr>
              <a:t>will</a:t>
            </a:r>
            <a:r>
              <a:rPr sz="1700" spc="-55" dirty="0">
                <a:solidFill>
                  <a:srgbClr val="57585B"/>
                </a:solidFill>
                <a:latin typeface="Open Sans"/>
                <a:cs typeface="Open Sans"/>
              </a:rPr>
              <a:t> </a:t>
            </a:r>
            <a:r>
              <a:rPr sz="1700" dirty="0">
                <a:solidFill>
                  <a:srgbClr val="57585B"/>
                </a:solidFill>
                <a:latin typeface="Open Sans"/>
                <a:cs typeface="Open Sans"/>
              </a:rPr>
              <a:t>only</a:t>
            </a:r>
            <a:r>
              <a:rPr sz="1700" spc="-45" dirty="0">
                <a:solidFill>
                  <a:srgbClr val="57585B"/>
                </a:solidFill>
                <a:latin typeface="Open Sans"/>
                <a:cs typeface="Open Sans"/>
              </a:rPr>
              <a:t> </a:t>
            </a:r>
            <a:r>
              <a:rPr sz="1700" dirty="0">
                <a:solidFill>
                  <a:srgbClr val="57585B"/>
                </a:solidFill>
                <a:latin typeface="Open Sans"/>
                <a:cs typeface="Open Sans"/>
              </a:rPr>
              <a:t>cost</a:t>
            </a:r>
            <a:r>
              <a:rPr sz="1700" spc="-5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spc="-25" dirty="0">
                <a:solidFill>
                  <a:srgbClr val="57585B"/>
                </a:solidFill>
                <a:latin typeface="Open Sans"/>
                <a:cs typeface="Open Sans"/>
              </a:rPr>
              <a:t>few </a:t>
            </a:r>
            <a:r>
              <a:rPr sz="1700" dirty="0">
                <a:solidFill>
                  <a:srgbClr val="57585B"/>
                </a:solidFill>
                <a:latin typeface="Open Sans"/>
                <a:cs typeface="Open Sans"/>
              </a:rPr>
              <a:t>cents.</a:t>
            </a:r>
            <a:r>
              <a:rPr sz="1700" spc="-50" dirty="0">
                <a:solidFill>
                  <a:srgbClr val="57585B"/>
                </a:solidFill>
                <a:latin typeface="Open Sans"/>
                <a:cs typeface="Open Sans"/>
              </a:rPr>
              <a:t> </a:t>
            </a:r>
            <a:r>
              <a:rPr sz="1700" dirty="0">
                <a:solidFill>
                  <a:srgbClr val="57585B"/>
                </a:solidFill>
                <a:latin typeface="Open Sans"/>
                <a:cs typeface="Open Sans"/>
              </a:rPr>
              <a:t>Check</a:t>
            </a:r>
            <a:r>
              <a:rPr sz="1700" spc="-45" dirty="0">
                <a:solidFill>
                  <a:srgbClr val="57585B"/>
                </a:solidFill>
                <a:latin typeface="Open Sans"/>
                <a:cs typeface="Open Sans"/>
              </a:rPr>
              <a:t> </a:t>
            </a:r>
            <a:r>
              <a:rPr sz="1700" dirty="0">
                <a:solidFill>
                  <a:srgbClr val="57585B"/>
                </a:solidFill>
                <a:latin typeface="Open Sans"/>
                <a:cs typeface="Open Sans"/>
              </a:rPr>
              <a:t>it</a:t>
            </a:r>
            <a:r>
              <a:rPr sz="1700" spc="-45" dirty="0">
                <a:solidFill>
                  <a:srgbClr val="57585B"/>
                </a:solidFill>
                <a:latin typeface="Open Sans"/>
                <a:cs typeface="Open Sans"/>
              </a:rPr>
              <a:t> </a:t>
            </a:r>
            <a:r>
              <a:rPr sz="1700" dirty="0">
                <a:solidFill>
                  <a:srgbClr val="57585B"/>
                </a:solidFill>
                <a:latin typeface="Open Sans"/>
                <a:cs typeface="Open Sans"/>
              </a:rPr>
              <a:t>out</a:t>
            </a:r>
            <a:r>
              <a:rPr sz="1700" spc="-40" dirty="0">
                <a:solidFill>
                  <a:srgbClr val="57585B"/>
                </a:solidFill>
                <a:latin typeface="Open Sans"/>
                <a:cs typeface="Open Sans"/>
              </a:rPr>
              <a:t> </a:t>
            </a:r>
            <a:r>
              <a:rPr sz="1700" dirty="0">
                <a:solidFill>
                  <a:srgbClr val="57585B"/>
                </a:solidFill>
                <a:latin typeface="Open Sans"/>
                <a:cs typeface="Open Sans"/>
              </a:rPr>
              <a:t>for</a:t>
            </a:r>
            <a:r>
              <a:rPr sz="1700" spc="-50" dirty="0">
                <a:solidFill>
                  <a:srgbClr val="57585B"/>
                </a:solidFill>
                <a:latin typeface="Open Sans"/>
                <a:cs typeface="Open Sans"/>
              </a:rPr>
              <a:t> </a:t>
            </a:r>
            <a:r>
              <a:rPr sz="1700" spc="-10" dirty="0">
                <a:solidFill>
                  <a:srgbClr val="57585B"/>
                </a:solidFill>
                <a:latin typeface="Open Sans"/>
                <a:cs typeface="Open Sans"/>
              </a:rPr>
              <a:t>yourself:</a:t>
            </a:r>
            <a:endParaRPr sz="1700">
              <a:latin typeface="Open Sans"/>
              <a:cs typeface="Open Sans"/>
            </a:endParaRPr>
          </a:p>
        </p:txBody>
      </p:sp>
      <p:pic>
        <p:nvPicPr>
          <p:cNvPr id="19" name="object 19"/>
          <p:cNvPicPr/>
          <p:nvPr/>
        </p:nvPicPr>
        <p:blipFill>
          <a:blip r:embed="rId8" cstate="print"/>
          <a:stretch>
            <a:fillRect/>
          </a:stretch>
        </p:blipFill>
        <p:spPr>
          <a:xfrm>
            <a:off x="10319331" y="3838426"/>
            <a:ext cx="8654674" cy="4202475"/>
          </a:xfrm>
          <a:prstGeom prst="rect">
            <a:avLst/>
          </a:prstGeom>
        </p:spPr>
      </p:pic>
      <p:pic>
        <p:nvPicPr>
          <p:cNvPr id="20" name="object 20"/>
          <p:cNvPicPr/>
          <p:nvPr/>
        </p:nvPicPr>
        <p:blipFill>
          <a:blip r:embed="rId9" cstate="print"/>
          <a:stretch>
            <a:fillRect/>
          </a:stretch>
        </p:blipFill>
        <p:spPr>
          <a:xfrm>
            <a:off x="17339496" y="8628019"/>
            <a:ext cx="1288952" cy="1290639"/>
          </a:xfrm>
          <a:prstGeom prst="rect">
            <a:avLst/>
          </a:prstGeom>
        </p:spPr>
      </p:pic>
      <p:sp>
        <p:nvSpPr>
          <p:cNvPr id="21" name="object 21"/>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22" name="object 22"/>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23" name="object 23"/>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829729" y="10656768"/>
            <a:ext cx="143513" cy="143534"/>
          </a:xfrm>
          <a:prstGeom prst="rect">
            <a:avLst/>
          </a:prstGeom>
        </p:spPr>
      </p:pic>
      <p:grpSp>
        <p:nvGrpSpPr>
          <p:cNvPr id="3" name="object 3"/>
          <p:cNvGrpSpPr/>
          <p:nvPr/>
        </p:nvGrpSpPr>
        <p:grpSpPr>
          <a:xfrm>
            <a:off x="0" y="0"/>
            <a:ext cx="20104100" cy="1866900"/>
            <a:chOff x="0" y="0"/>
            <a:chExt cx="20104100" cy="1866900"/>
          </a:xfrm>
        </p:grpSpPr>
        <p:pic>
          <p:nvPicPr>
            <p:cNvPr id="4" name="object 4"/>
            <p:cNvPicPr/>
            <p:nvPr/>
          </p:nvPicPr>
          <p:blipFill>
            <a:blip r:embed="rId3" cstate="print"/>
            <a:stretch>
              <a:fillRect/>
            </a:stretch>
          </p:blipFill>
          <p:spPr>
            <a:xfrm>
              <a:off x="0" y="0"/>
              <a:ext cx="20104099" cy="1866592"/>
            </a:xfrm>
            <a:prstGeom prst="rect">
              <a:avLst/>
            </a:prstGeom>
          </p:spPr>
        </p:pic>
        <p:pic>
          <p:nvPicPr>
            <p:cNvPr id="5" name="object 5"/>
            <p:cNvPicPr/>
            <p:nvPr/>
          </p:nvPicPr>
          <p:blipFill>
            <a:blip r:embed="rId4" cstate="print"/>
            <a:stretch>
              <a:fillRect/>
            </a:stretch>
          </p:blipFill>
          <p:spPr>
            <a:xfrm>
              <a:off x="572129" y="58636"/>
              <a:ext cx="14281449" cy="1751569"/>
            </a:xfrm>
            <a:prstGeom prst="rect">
              <a:avLst/>
            </a:prstGeom>
          </p:spPr>
        </p:pic>
      </p:grpSp>
      <p:sp>
        <p:nvSpPr>
          <p:cNvPr id="6" name="object 6"/>
          <p:cNvSpPr txBox="1"/>
          <p:nvPr/>
        </p:nvSpPr>
        <p:spPr>
          <a:xfrm>
            <a:off x="15222346" y="695428"/>
            <a:ext cx="1644014" cy="426720"/>
          </a:xfrm>
          <a:prstGeom prst="rect">
            <a:avLst/>
          </a:prstGeom>
        </p:spPr>
        <p:txBody>
          <a:bodyPr vert="horz" wrap="square" lIns="0" tIns="16510" rIns="0" bIns="0" rtlCol="0">
            <a:spAutoFit/>
          </a:bodyPr>
          <a:lstStyle/>
          <a:p>
            <a:pPr marL="12700">
              <a:lnSpc>
                <a:spcPct val="100000"/>
              </a:lnSpc>
              <a:spcBef>
                <a:spcPts val="130"/>
              </a:spcBef>
            </a:pPr>
            <a:r>
              <a:rPr sz="2600" b="0" i="1" dirty="0">
                <a:solidFill>
                  <a:srgbClr val="FFFFFF"/>
                </a:solidFill>
                <a:latin typeface="Ubuntu Light"/>
                <a:cs typeface="Ubuntu Light"/>
              </a:rPr>
              <a:t>Chapter</a:t>
            </a:r>
            <a:r>
              <a:rPr sz="2600" b="0" i="1" spc="90" dirty="0">
                <a:solidFill>
                  <a:srgbClr val="FFFFFF"/>
                </a:solidFill>
                <a:latin typeface="Ubuntu Light"/>
                <a:cs typeface="Ubuntu Light"/>
              </a:rPr>
              <a:t> </a:t>
            </a:r>
            <a:r>
              <a:rPr sz="2600" b="0" i="1" spc="-25" dirty="0">
                <a:solidFill>
                  <a:srgbClr val="FFFFFF"/>
                </a:solidFill>
                <a:latin typeface="Ubuntu Light"/>
                <a:cs typeface="Ubuntu Light"/>
              </a:rPr>
              <a:t>#8</a:t>
            </a:r>
            <a:endParaRPr sz="2600">
              <a:latin typeface="Ubuntu Light"/>
              <a:cs typeface="Ubuntu Light"/>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Lightning Network: Using Bitcoin in Your Daily </a:t>
            </a:r>
            <a:r>
              <a:rPr spc="-20" dirty="0"/>
              <a:t>Life</a:t>
            </a:r>
          </a:p>
        </p:txBody>
      </p:sp>
      <p:pic>
        <p:nvPicPr>
          <p:cNvPr id="8" name="object 8"/>
          <p:cNvPicPr/>
          <p:nvPr/>
        </p:nvPicPr>
        <p:blipFill>
          <a:blip r:embed="rId5" cstate="print"/>
          <a:stretch>
            <a:fillRect/>
          </a:stretch>
        </p:blipFill>
        <p:spPr>
          <a:xfrm>
            <a:off x="17700079" y="593896"/>
            <a:ext cx="1273713" cy="678793"/>
          </a:xfrm>
          <a:prstGeom prst="rect">
            <a:avLst/>
          </a:prstGeom>
        </p:spPr>
      </p:pic>
      <p:sp>
        <p:nvSpPr>
          <p:cNvPr id="9" name="object 9"/>
          <p:cNvSpPr txBox="1"/>
          <p:nvPr/>
        </p:nvSpPr>
        <p:spPr>
          <a:xfrm>
            <a:off x="1116908" y="2397720"/>
            <a:ext cx="8004809" cy="415290"/>
          </a:xfrm>
          <a:prstGeom prst="rect">
            <a:avLst/>
          </a:prstGeom>
        </p:spPr>
        <p:txBody>
          <a:bodyPr vert="horz" wrap="square" lIns="0" tIns="13335" rIns="0" bIns="0" rtlCol="0">
            <a:spAutoFit/>
          </a:bodyPr>
          <a:lstStyle/>
          <a:p>
            <a:pPr marL="12700">
              <a:lnSpc>
                <a:spcPct val="100000"/>
              </a:lnSpc>
              <a:spcBef>
                <a:spcPts val="105"/>
              </a:spcBef>
            </a:pPr>
            <a:r>
              <a:rPr sz="2550" b="1" i="1" dirty="0">
                <a:solidFill>
                  <a:srgbClr val="241B54"/>
                </a:solidFill>
                <a:latin typeface="Open Sans"/>
                <a:cs typeface="Open Sans"/>
              </a:rPr>
              <a:t>Activity:</a:t>
            </a:r>
            <a:r>
              <a:rPr sz="2550" b="1" i="1" spc="-10" dirty="0">
                <a:solidFill>
                  <a:srgbClr val="241B54"/>
                </a:solidFill>
                <a:latin typeface="Open Sans"/>
                <a:cs typeface="Open Sans"/>
              </a:rPr>
              <a:t> </a:t>
            </a:r>
            <a:r>
              <a:rPr sz="2550" b="1" i="1" dirty="0">
                <a:solidFill>
                  <a:srgbClr val="241B54"/>
                </a:solidFill>
                <a:latin typeface="Open Sans"/>
                <a:cs typeface="Open Sans"/>
              </a:rPr>
              <a:t>Class</a:t>
            </a:r>
            <a:r>
              <a:rPr sz="2550" b="1" i="1" spc="-10" dirty="0">
                <a:solidFill>
                  <a:srgbClr val="241B54"/>
                </a:solidFill>
                <a:latin typeface="Open Sans"/>
                <a:cs typeface="Open Sans"/>
              </a:rPr>
              <a:t> </a:t>
            </a:r>
            <a:r>
              <a:rPr sz="2550" b="1" i="1" dirty="0">
                <a:solidFill>
                  <a:srgbClr val="241B54"/>
                </a:solidFill>
                <a:latin typeface="Open Sans"/>
                <a:cs typeface="Open Sans"/>
              </a:rPr>
              <a:t>Exercise</a:t>
            </a:r>
            <a:r>
              <a:rPr sz="2550" b="1" i="1" spc="-10" dirty="0">
                <a:solidFill>
                  <a:srgbClr val="241B54"/>
                </a:solidFill>
                <a:latin typeface="Open Sans"/>
                <a:cs typeface="Open Sans"/>
              </a:rPr>
              <a:t> </a:t>
            </a:r>
            <a:r>
              <a:rPr sz="2550" b="1" i="1" dirty="0">
                <a:solidFill>
                  <a:srgbClr val="241B54"/>
                </a:solidFill>
                <a:latin typeface="Open Sans"/>
                <a:cs typeface="Open Sans"/>
              </a:rPr>
              <a:t>-</a:t>
            </a:r>
            <a:r>
              <a:rPr sz="2550" b="1" i="1" spc="-10" dirty="0">
                <a:solidFill>
                  <a:srgbClr val="241B54"/>
                </a:solidFill>
                <a:latin typeface="Open Sans"/>
                <a:cs typeface="Open Sans"/>
              </a:rPr>
              <a:t> </a:t>
            </a:r>
            <a:r>
              <a:rPr sz="2550" b="1" i="1" dirty="0">
                <a:solidFill>
                  <a:srgbClr val="241B54"/>
                </a:solidFill>
                <a:latin typeface="Open Sans"/>
                <a:cs typeface="Open Sans"/>
              </a:rPr>
              <a:t>Lightning</a:t>
            </a:r>
            <a:r>
              <a:rPr sz="2550" b="1" i="1" spc="-10" dirty="0">
                <a:solidFill>
                  <a:srgbClr val="241B54"/>
                </a:solidFill>
                <a:latin typeface="Open Sans"/>
                <a:cs typeface="Open Sans"/>
              </a:rPr>
              <a:t> </a:t>
            </a:r>
            <a:r>
              <a:rPr sz="2550" b="1" i="1" dirty="0">
                <a:solidFill>
                  <a:srgbClr val="241B54"/>
                </a:solidFill>
                <a:latin typeface="Open Sans"/>
                <a:cs typeface="Open Sans"/>
              </a:rPr>
              <a:t>Wallet</a:t>
            </a:r>
            <a:r>
              <a:rPr sz="2550" b="1" i="1" spc="-10" dirty="0">
                <a:solidFill>
                  <a:srgbClr val="241B54"/>
                </a:solidFill>
                <a:latin typeface="Open Sans"/>
                <a:cs typeface="Open Sans"/>
              </a:rPr>
              <a:t> </a:t>
            </a:r>
            <a:r>
              <a:rPr sz="2550" b="1" i="1" dirty="0">
                <a:solidFill>
                  <a:srgbClr val="241B54"/>
                </a:solidFill>
                <a:latin typeface="Open Sans"/>
                <a:cs typeface="Open Sans"/>
              </a:rPr>
              <a:t>Relay</a:t>
            </a:r>
            <a:r>
              <a:rPr sz="2550" b="1" i="1" spc="-5" dirty="0">
                <a:solidFill>
                  <a:srgbClr val="241B54"/>
                </a:solidFill>
                <a:latin typeface="Open Sans"/>
                <a:cs typeface="Open Sans"/>
              </a:rPr>
              <a:t> </a:t>
            </a:r>
            <a:r>
              <a:rPr sz="2550" b="1" i="1" spc="-20" dirty="0">
                <a:solidFill>
                  <a:srgbClr val="241B54"/>
                </a:solidFill>
                <a:latin typeface="Open Sans"/>
                <a:cs typeface="Open Sans"/>
              </a:rPr>
              <a:t>Race</a:t>
            </a:r>
            <a:endParaRPr sz="2550">
              <a:latin typeface="Open Sans"/>
              <a:cs typeface="Open Sans"/>
            </a:endParaRPr>
          </a:p>
        </p:txBody>
      </p:sp>
      <p:pic>
        <p:nvPicPr>
          <p:cNvPr id="10" name="object 10"/>
          <p:cNvPicPr/>
          <p:nvPr/>
        </p:nvPicPr>
        <p:blipFill>
          <a:blip r:embed="rId6" cstate="print"/>
          <a:stretch>
            <a:fillRect/>
          </a:stretch>
        </p:blipFill>
        <p:spPr>
          <a:xfrm>
            <a:off x="1145439" y="3258047"/>
            <a:ext cx="466583" cy="467507"/>
          </a:xfrm>
          <a:prstGeom prst="rect">
            <a:avLst/>
          </a:prstGeom>
        </p:spPr>
      </p:pic>
      <p:sp>
        <p:nvSpPr>
          <p:cNvPr id="11" name="object 11"/>
          <p:cNvSpPr txBox="1"/>
          <p:nvPr/>
        </p:nvSpPr>
        <p:spPr>
          <a:xfrm>
            <a:off x="1279738" y="3291138"/>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1</a:t>
            </a:r>
            <a:endParaRPr sz="2350">
              <a:latin typeface="Open Sans"/>
              <a:cs typeface="Open Sans"/>
            </a:endParaRPr>
          </a:p>
        </p:txBody>
      </p:sp>
      <p:sp>
        <p:nvSpPr>
          <p:cNvPr id="12" name="object 12"/>
          <p:cNvSpPr txBox="1"/>
          <p:nvPr/>
        </p:nvSpPr>
        <p:spPr>
          <a:xfrm>
            <a:off x="1825165" y="3239102"/>
            <a:ext cx="4450080" cy="55372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First,</a:t>
            </a:r>
            <a:r>
              <a:rPr sz="1700" spc="30"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dirty="0">
                <a:solidFill>
                  <a:srgbClr val="57585B"/>
                </a:solidFill>
                <a:latin typeface="Open Sans"/>
                <a:cs typeface="Open Sans"/>
              </a:rPr>
              <a:t>will</a:t>
            </a:r>
            <a:r>
              <a:rPr sz="1700" spc="35" dirty="0">
                <a:solidFill>
                  <a:srgbClr val="57585B"/>
                </a:solidFill>
                <a:latin typeface="Open Sans"/>
                <a:cs typeface="Open Sans"/>
              </a:rPr>
              <a:t> </a:t>
            </a:r>
            <a:r>
              <a:rPr sz="1700" dirty="0">
                <a:solidFill>
                  <a:srgbClr val="57585B"/>
                </a:solidFill>
                <a:latin typeface="Open Sans"/>
                <a:cs typeface="Open Sans"/>
              </a:rPr>
              <a:t>need</a:t>
            </a:r>
            <a:r>
              <a:rPr sz="1700" spc="35" dirty="0">
                <a:solidFill>
                  <a:srgbClr val="57585B"/>
                </a:solidFill>
                <a:latin typeface="Open Sans"/>
                <a:cs typeface="Open Sans"/>
              </a:rPr>
              <a:t> </a:t>
            </a:r>
            <a:r>
              <a:rPr sz="1700" dirty="0">
                <a:solidFill>
                  <a:srgbClr val="57585B"/>
                </a:solidFill>
                <a:latin typeface="Open Sans"/>
                <a:cs typeface="Open Sans"/>
              </a:rPr>
              <a:t>to</a:t>
            </a:r>
            <a:r>
              <a:rPr sz="1700" spc="30" dirty="0">
                <a:solidFill>
                  <a:srgbClr val="57585B"/>
                </a:solidFill>
                <a:latin typeface="Open Sans"/>
                <a:cs typeface="Open Sans"/>
              </a:rPr>
              <a:t> </a:t>
            </a:r>
            <a:r>
              <a:rPr sz="1700" dirty="0">
                <a:solidFill>
                  <a:srgbClr val="57585B"/>
                </a:solidFill>
                <a:latin typeface="Open Sans"/>
                <a:cs typeface="Open Sans"/>
              </a:rPr>
              <a:t>download</a:t>
            </a:r>
            <a:r>
              <a:rPr sz="1700" spc="35" dirty="0">
                <a:solidFill>
                  <a:srgbClr val="57585B"/>
                </a:solidFill>
                <a:latin typeface="Open Sans"/>
                <a:cs typeface="Open Sans"/>
              </a:rPr>
              <a:t> </a:t>
            </a:r>
            <a:r>
              <a:rPr sz="1700" dirty="0">
                <a:solidFill>
                  <a:srgbClr val="57585B"/>
                </a:solidFill>
                <a:latin typeface="Open Sans"/>
                <a:cs typeface="Open Sans"/>
              </a:rPr>
              <a:t>a</a:t>
            </a:r>
            <a:r>
              <a:rPr sz="1700" spc="35" dirty="0">
                <a:solidFill>
                  <a:srgbClr val="57585B"/>
                </a:solidFill>
                <a:latin typeface="Open Sans"/>
                <a:cs typeface="Open Sans"/>
              </a:rPr>
              <a:t> </a:t>
            </a:r>
            <a:r>
              <a:rPr sz="1700" spc="-10" dirty="0">
                <a:solidFill>
                  <a:srgbClr val="57585B"/>
                </a:solidFill>
                <a:latin typeface="Open Sans"/>
                <a:cs typeface="Open Sans"/>
              </a:rPr>
              <a:t>Lightning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onto</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phone</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spc="-10" dirty="0">
                <a:solidFill>
                  <a:srgbClr val="57585B"/>
                </a:solidFill>
                <a:latin typeface="Open Sans"/>
                <a:cs typeface="Open Sans"/>
              </a:rPr>
              <a:t>computer.</a:t>
            </a:r>
            <a:endParaRPr sz="1700">
              <a:latin typeface="Open Sans"/>
              <a:cs typeface="Open Sans"/>
            </a:endParaRPr>
          </a:p>
        </p:txBody>
      </p:sp>
      <p:pic>
        <p:nvPicPr>
          <p:cNvPr id="13" name="object 13"/>
          <p:cNvPicPr/>
          <p:nvPr/>
        </p:nvPicPr>
        <p:blipFill>
          <a:blip r:embed="rId7" cstate="print"/>
          <a:stretch>
            <a:fillRect/>
          </a:stretch>
        </p:blipFill>
        <p:spPr>
          <a:xfrm>
            <a:off x="1145439" y="4097937"/>
            <a:ext cx="466583" cy="467513"/>
          </a:xfrm>
          <a:prstGeom prst="rect">
            <a:avLst/>
          </a:prstGeom>
        </p:spPr>
      </p:pic>
      <p:sp>
        <p:nvSpPr>
          <p:cNvPr id="14" name="object 14"/>
          <p:cNvSpPr txBox="1"/>
          <p:nvPr/>
        </p:nvSpPr>
        <p:spPr>
          <a:xfrm>
            <a:off x="1279738" y="4131028"/>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2</a:t>
            </a:r>
            <a:endParaRPr sz="2350">
              <a:latin typeface="Open Sans"/>
              <a:cs typeface="Open Sans"/>
            </a:endParaRPr>
          </a:p>
        </p:txBody>
      </p:sp>
      <p:sp>
        <p:nvSpPr>
          <p:cNvPr id="15" name="object 15"/>
          <p:cNvSpPr txBox="1"/>
          <p:nvPr/>
        </p:nvSpPr>
        <p:spPr>
          <a:xfrm>
            <a:off x="1825165" y="4078768"/>
            <a:ext cx="4288790" cy="817244"/>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Follow</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instructions</a:t>
            </a:r>
            <a:r>
              <a:rPr sz="1700" spc="60" dirty="0">
                <a:solidFill>
                  <a:srgbClr val="57585B"/>
                </a:solidFill>
                <a:latin typeface="Open Sans"/>
                <a:cs typeface="Open Sans"/>
              </a:rPr>
              <a:t> </a:t>
            </a:r>
            <a:r>
              <a:rPr sz="1700" dirty="0">
                <a:solidFill>
                  <a:srgbClr val="57585B"/>
                </a:solidFill>
                <a:latin typeface="Open Sans"/>
                <a:cs typeface="Open Sans"/>
              </a:rPr>
              <a:t>for</a:t>
            </a:r>
            <a:r>
              <a:rPr sz="1700" spc="50" dirty="0">
                <a:solidFill>
                  <a:srgbClr val="57585B"/>
                </a:solidFill>
                <a:latin typeface="Open Sans"/>
                <a:cs typeface="Open Sans"/>
              </a:rPr>
              <a:t> </a:t>
            </a:r>
            <a:r>
              <a:rPr sz="1700" dirty="0">
                <a:solidFill>
                  <a:srgbClr val="57585B"/>
                </a:solidFill>
                <a:latin typeface="Open Sans"/>
                <a:cs typeface="Open Sans"/>
              </a:rPr>
              <a:t>installing</a:t>
            </a:r>
            <a:r>
              <a:rPr sz="1700" spc="50"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on</a:t>
            </a:r>
            <a:r>
              <a:rPr sz="1700" spc="4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device</a:t>
            </a:r>
            <a:r>
              <a:rPr sz="1700" spc="40" dirty="0">
                <a:solidFill>
                  <a:srgbClr val="57585B"/>
                </a:solidFill>
                <a:latin typeface="Open Sans"/>
                <a:cs typeface="Open Sans"/>
              </a:rPr>
              <a:t> </a:t>
            </a:r>
            <a:r>
              <a:rPr sz="1700" dirty="0">
                <a:solidFill>
                  <a:srgbClr val="57585B"/>
                </a:solidFill>
                <a:latin typeface="Open Sans"/>
                <a:cs typeface="Open Sans"/>
              </a:rPr>
              <a:t>in</a:t>
            </a:r>
            <a:r>
              <a:rPr sz="1700" spc="40" dirty="0">
                <a:solidFill>
                  <a:srgbClr val="57585B"/>
                </a:solidFill>
                <a:latin typeface="Open Sans"/>
                <a:cs typeface="Open Sans"/>
              </a:rPr>
              <a:t> </a:t>
            </a:r>
            <a:r>
              <a:rPr lang="en-US" sz="1700" spc="40" dirty="0">
                <a:solidFill>
                  <a:srgbClr val="57585B"/>
                </a:solidFill>
                <a:latin typeface="Open Sans"/>
                <a:cs typeface="Open Sans"/>
              </a:rPr>
              <a:t>S</a:t>
            </a:r>
            <a:r>
              <a:rPr sz="1700" dirty="0">
                <a:solidFill>
                  <a:srgbClr val="57585B"/>
                </a:solidFill>
                <a:latin typeface="Open Sans"/>
                <a:cs typeface="Open Sans"/>
              </a:rPr>
              <a:t>ection</a:t>
            </a:r>
            <a:r>
              <a:rPr sz="1700" spc="45" dirty="0">
                <a:solidFill>
                  <a:srgbClr val="57585B"/>
                </a:solidFill>
                <a:latin typeface="Open Sans"/>
                <a:cs typeface="Open Sans"/>
              </a:rPr>
              <a:t> </a:t>
            </a:r>
            <a:r>
              <a:rPr sz="1700" dirty="0">
                <a:solidFill>
                  <a:srgbClr val="57585B"/>
                </a:solidFill>
                <a:latin typeface="Open Sans"/>
                <a:cs typeface="Open Sans"/>
              </a:rPr>
              <a:t>8.3</a:t>
            </a:r>
            <a:r>
              <a:rPr sz="1700" spc="40" dirty="0">
                <a:solidFill>
                  <a:srgbClr val="57585B"/>
                </a:solidFill>
                <a:latin typeface="Open Sans"/>
                <a:cs typeface="Open Sans"/>
              </a:rPr>
              <a:t> </a:t>
            </a:r>
            <a:r>
              <a:rPr sz="1700" dirty="0">
                <a:solidFill>
                  <a:srgbClr val="57585B"/>
                </a:solidFill>
                <a:latin typeface="Open Sans"/>
                <a:cs typeface="Open Sans"/>
              </a:rPr>
              <a:t>of</a:t>
            </a:r>
            <a:r>
              <a:rPr sz="1700" spc="45" dirty="0">
                <a:solidFill>
                  <a:srgbClr val="57585B"/>
                </a:solidFill>
                <a:latin typeface="Open Sans"/>
                <a:cs typeface="Open Sans"/>
              </a:rPr>
              <a:t> </a:t>
            </a:r>
            <a:r>
              <a:rPr sz="1700" spc="-20" dirty="0">
                <a:solidFill>
                  <a:srgbClr val="57585B"/>
                </a:solidFill>
                <a:latin typeface="Open Sans"/>
                <a:cs typeface="Open Sans"/>
              </a:rPr>
              <a:t>this </a:t>
            </a:r>
            <a:r>
              <a:rPr sz="1700" spc="-10" dirty="0">
                <a:solidFill>
                  <a:srgbClr val="57585B"/>
                </a:solidFill>
                <a:latin typeface="Open Sans"/>
                <a:cs typeface="Open Sans"/>
              </a:rPr>
              <a:t>chapter.</a:t>
            </a:r>
            <a:endParaRPr sz="1700" dirty="0">
              <a:latin typeface="Open Sans"/>
              <a:cs typeface="Open Sans"/>
            </a:endParaRPr>
          </a:p>
        </p:txBody>
      </p:sp>
      <p:pic>
        <p:nvPicPr>
          <p:cNvPr id="16" name="object 16"/>
          <p:cNvPicPr/>
          <p:nvPr/>
        </p:nvPicPr>
        <p:blipFill>
          <a:blip r:embed="rId8" cstate="print"/>
          <a:stretch>
            <a:fillRect/>
          </a:stretch>
        </p:blipFill>
        <p:spPr>
          <a:xfrm>
            <a:off x="1145439" y="5247766"/>
            <a:ext cx="466583" cy="467511"/>
          </a:xfrm>
          <a:prstGeom prst="rect">
            <a:avLst/>
          </a:prstGeom>
        </p:spPr>
      </p:pic>
      <p:sp>
        <p:nvSpPr>
          <p:cNvPr id="17" name="object 17"/>
          <p:cNvSpPr txBox="1"/>
          <p:nvPr/>
        </p:nvSpPr>
        <p:spPr>
          <a:xfrm>
            <a:off x="1279738" y="5280851"/>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3</a:t>
            </a:r>
            <a:endParaRPr sz="2350">
              <a:latin typeface="Open Sans"/>
              <a:cs typeface="Open Sans"/>
            </a:endParaRPr>
          </a:p>
        </p:txBody>
      </p:sp>
      <p:sp>
        <p:nvSpPr>
          <p:cNvPr id="18" name="object 18"/>
          <p:cNvSpPr txBox="1"/>
          <p:nvPr/>
        </p:nvSpPr>
        <p:spPr>
          <a:xfrm>
            <a:off x="1825165" y="5228570"/>
            <a:ext cx="4552950" cy="3699510"/>
          </a:xfrm>
          <a:prstGeom prst="rect">
            <a:avLst/>
          </a:prstGeom>
        </p:spPr>
        <p:txBody>
          <a:bodyPr vert="horz" wrap="square" lIns="0" tIns="12065" rIns="0" bIns="0" rtlCol="0">
            <a:spAutoFit/>
          </a:bodyPr>
          <a:lstStyle/>
          <a:p>
            <a:pPr marL="12700" marR="5080">
              <a:lnSpc>
                <a:spcPct val="101800"/>
              </a:lnSpc>
              <a:spcBef>
                <a:spcPts val="95"/>
              </a:spcBef>
            </a:pPr>
            <a:r>
              <a:rPr sz="1700" dirty="0">
                <a:solidFill>
                  <a:srgbClr val="57585B"/>
                </a:solidFill>
                <a:latin typeface="Open Sans"/>
                <a:cs typeface="Open Sans"/>
              </a:rPr>
              <a:t>Once</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installed,</a:t>
            </a:r>
            <a:r>
              <a:rPr sz="1700" spc="40" dirty="0">
                <a:solidFill>
                  <a:srgbClr val="57585B"/>
                </a:solidFill>
                <a:latin typeface="Open Sans"/>
                <a:cs typeface="Open Sans"/>
              </a:rPr>
              <a:t> </a:t>
            </a:r>
            <a:r>
              <a:rPr sz="1700" dirty="0">
                <a:solidFill>
                  <a:srgbClr val="57585B"/>
                </a:solidFill>
                <a:latin typeface="Open Sans"/>
                <a:cs typeface="Open Sans"/>
              </a:rPr>
              <a:t>open</a:t>
            </a:r>
            <a:r>
              <a:rPr sz="1700" spc="45" dirty="0">
                <a:solidFill>
                  <a:srgbClr val="57585B"/>
                </a:solidFill>
                <a:latin typeface="Open Sans"/>
                <a:cs typeface="Open Sans"/>
              </a:rPr>
              <a:t> </a:t>
            </a:r>
            <a:r>
              <a:rPr sz="1700" dirty="0">
                <a:solidFill>
                  <a:srgbClr val="57585B"/>
                </a:solidFill>
                <a:latin typeface="Open Sans"/>
                <a:cs typeface="Open Sans"/>
              </a:rPr>
              <a:t>it</a:t>
            </a:r>
            <a:r>
              <a:rPr sz="1700" spc="35" dirty="0">
                <a:solidFill>
                  <a:srgbClr val="57585B"/>
                </a:solidFill>
                <a:latin typeface="Open Sans"/>
                <a:cs typeface="Open Sans"/>
              </a:rPr>
              <a:t> </a:t>
            </a:r>
            <a:r>
              <a:rPr sz="1700" spc="-25" dirty="0">
                <a:solidFill>
                  <a:srgbClr val="57585B"/>
                </a:solidFill>
                <a:latin typeface="Open Sans"/>
                <a:cs typeface="Open Sans"/>
              </a:rPr>
              <a:t>and </a:t>
            </a:r>
            <a:r>
              <a:rPr sz="1700" dirty="0">
                <a:solidFill>
                  <a:srgbClr val="57585B"/>
                </a:solidFill>
                <a:latin typeface="Open Sans"/>
                <a:cs typeface="Open Sans"/>
              </a:rPr>
              <a:t>follow</a:t>
            </a:r>
            <a:r>
              <a:rPr sz="1700" spc="35" dirty="0">
                <a:solidFill>
                  <a:srgbClr val="57585B"/>
                </a:solidFill>
                <a:latin typeface="Open Sans"/>
                <a:cs typeface="Open Sans"/>
              </a:rPr>
              <a:t> </a:t>
            </a:r>
            <a:r>
              <a:rPr sz="1700" dirty="0">
                <a:solidFill>
                  <a:srgbClr val="57585B"/>
                </a:solidFill>
                <a:latin typeface="Open Sans"/>
                <a:cs typeface="Open Sans"/>
              </a:rPr>
              <a:t>the</a:t>
            </a:r>
            <a:r>
              <a:rPr sz="1700" spc="35" dirty="0">
                <a:solidFill>
                  <a:srgbClr val="57585B"/>
                </a:solidFill>
                <a:latin typeface="Open Sans"/>
                <a:cs typeface="Open Sans"/>
              </a:rPr>
              <a:t> </a:t>
            </a:r>
            <a:r>
              <a:rPr sz="1700" dirty="0">
                <a:solidFill>
                  <a:srgbClr val="57585B"/>
                </a:solidFill>
                <a:latin typeface="Open Sans"/>
                <a:cs typeface="Open Sans"/>
              </a:rPr>
              <a:t>prompts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set</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up.</a:t>
            </a:r>
            <a:r>
              <a:rPr sz="1700" spc="35" dirty="0">
                <a:solidFill>
                  <a:srgbClr val="57585B"/>
                </a:solidFill>
                <a:latin typeface="Open Sans"/>
                <a:cs typeface="Open Sans"/>
              </a:rPr>
              <a:t> </a:t>
            </a:r>
            <a:r>
              <a:rPr sz="1700" dirty="0">
                <a:solidFill>
                  <a:srgbClr val="57585B"/>
                </a:solidFill>
                <a:latin typeface="Open Sans"/>
                <a:cs typeface="Open Sans"/>
              </a:rPr>
              <a:t>This</a:t>
            </a:r>
            <a:r>
              <a:rPr sz="1700" spc="35" dirty="0">
                <a:solidFill>
                  <a:srgbClr val="57585B"/>
                </a:solidFill>
                <a:latin typeface="Open Sans"/>
                <a:cs typeface="Open Sans"/>
              </a:rPr>
              <a:t> </a:t>
            </a:r>
            <a:r>
              <a:rPr sz="1700" spc="-25" dirty="0">
                <a:solidFill>
                  <a:srgbClr val="57585B"/>
                </a:solidFill>
                <a:latin typeface="Open Sans"/>
                <a:cs typeface="Open Sans"/>
              </a:rPr>
              <a:t>may </a:t>
            </a:r>
            <a:r>
              <a:rPr sz="1700" dirty="0">
                <a:solidFill>
                  <a:srgbClr val="57585B"/>
                </a:solidFill>
                <a:latin typeface="Open Sans"/>
                <a:cs typeface="Open Sans"/>
              </a:rPr>
              <a:t>involve</a:t>
            </a:r>
            <a:r>
              <a:rPr sz="1700" spc="35" dirty="0">
                <a:solidFill>
                  <a:srgbClr val="57585B"/>
                </a:solidFill>
                <a:latin typeface="Open Sans"/>
                <a:cs typeface="Open Sans"/>
              </a:rPr>
              <a:t> </a:t>
            </a:r>
            <a:r>
              <a:rPr sz="1700" dirty="0">
                <a:solidFill>
                  <a:srgbClr val="57585B"/>
                </a:solidFill>
                <a:latin typeface="Open Sans"/>
                <a:cs typeface="Open Sans"/>
              </a:rPr>
              <a:t>creating</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new</a:t>
            </a:r>
            <a:r>
              <a:rPr sz="1700" spc="40"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dirty="0">
                <a:solidFill>
                  <a:srgbClr val="57585B"/>
                </a:solidFill>
                <a:latin typeface="Open Sans"/>
                <a:cs typeface="Open Sans"/>
              </a:rPr>
              <a:t>or</a:t>
            </a:r>
            <a:r>
              <a:rPr sz="1700" spc="40" dirty="0">
                <a:solidFill>
                  <a:srgbClr val="57585B"/>
                </a:solidFill>
                <a:latin typeface="Open Sans"/>
                <a:cs typeface="Open Sans"/>
              </a:rPr>
              <a:t> </a:t>
            </a:r>
            <a:r>
              <a:rPr sz="1700" dirty="0">
                <a:solidFill>
                  <a:srgbClr val="57585B"/>
                </a:solidFill>
                <a:latin typeface="Open Sans"/>
                <a:cs typeface="Open Sans"/>
              </a:rPr>
              <a:t>restoring</a:t>
            </a:r>
            <a:r>
              <a:rPr sz="1700" spc="40" dirty="0">
                <a:solidFill>
                  <a:srgbClr val="57585B"/>
                </a:solidFill>
                <a:latin typeface="Open Sans"/>
                <a:cs typeface="Open Sans"/>
              </a:rPr>
              <a:t> </a:t>
            </a:r>
            <a:r>
              <a:rPr sz="1700" spc="-25" dirty="0">
                <a:solidFill>
                  <a:srgbClr val="57585B"/>
                </a:solidFill>
                <a:latin typeface="Open Sans"/>
                <a:cs typeface="Open Sans"/>
              </a:rPr>
              <a:t>an </a:t>
            </a:r>
            <a:r>
              <a:rPr sz="1700" dirty="0">
                <a:solidFill>
                  <a:srgbClr val="57585B"/>
                </a:solidFill>
                <a:latin typeface="Open Sans"/>
                <a:cs typeface="Open Sans"/>
              </a:rPr>
              <a:t>existing</a:t>
            </a:r>
            <a:r>
              <a:rPr sz="1700" spc="45"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securing</a:t>
            </a:r>
            <a:r>
              <a:rPr sz="1700" spc="40" dirty="0">
                <a:solidFill>
                  <a:srgbClr val="57585B"/>
                </a:solidFill>
                <a:latin typeface="Open Sans"/>
                <a:cs typeface="Open Sans"/>
              </a:rPr>
              <a:t> </a:t>
            </a:r>
            <a:r>
              <a:rPr sz="1700" dirty="0">
                <a:solidFill>
                  <a:srgbClr val="57585B"/>
                </a:solidFill>
                <a:latin typeface="Open Sans"/>
                <a:cs typeface="Open Sans"/>
              </a:rPr>
              <a:t>it</a:t>
            </a:r>
            <a:r>
              <a:rPr sz="1700" spc="40" dirty="0">
                <a:solidFill>
                  <a:srgbClr val="57585B"/>
                </a:solidFill>
                <a:latin typeface="Open Sans"/>
                <a:cs typeface="Open Sans"/>
              </a:rPr>
              <a:t> </a:t>
            </a:r>
            <a:r>
              <a:rPr sz="1700" dirty="0">
                <a:solidFill>
                  <a:srgbClr val="57585B"/>
                </a:solidFill>
                <a:latin typeface="Open Sans"/>
                <a:cs typeface="Open Sans"/>
              </a:rPr>
              <a:t>with</a:t>
            </a:r>
            <a:r>
              <a:rPr sz="1700" spc="4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spc="-10" dirty="0">
                <a:solidFill>
                  <a:srgbClr val="57585B"/>
                </a:solidFill>
                <a:latin typeface="Open Sans"/>
                <a:cs typeface="Open Sans"/>
              </a:rPr>
              <a:t>password </a:t>
            </a:r>
            <a:r>
              <a:rPr sz="1700" dirty="0">
                <a:solidFill>
                  <a:srgbClr val="57585B"/>
                </a:solidFill>
                <a:latin typeface="Open Sans"/>
                <a:cs typeface="Open Sans"/>
              </a:rPr>
              <a:t>or</a:t>
            </a:r>
            <a:r>
              <a:rPr sz="1700" spc="30" dirty="0">
                <a:solidFill>
                  <a:srgbClr val="57585B"/>
                </a:solidFill>
                <a:latin typeface="Open Sans"/>
                <a:cs typeface="Open Sans"/>
              </a:rPr>
              <a:t> </a:t>
            </a:r>
            <a:r>
              <a:rPr sz="1700" dirty="0">
                <a:solidFill>
                  <a:srgbClr val="57585B"/>
                </a:solidFill>
                <a:latin typeface="Open Sans"/>
                <a:cs typeface="Open Sans"/>
              </a:rPr>
              <a:t>other</a:t>
            </a:r>
            <a:r>
              <a:rPr sz="1700" spc="30" dirty="0">
                <a:solidFill>
                  <a:srgbClr val="57585B"/>
                </a:solidFill>
                <a:latin typeface="Open Sans"/>
                <a:cs typeface="Open Sans"/>
              </a:rPr>
              <a:t> </a:t>
            </a:r>
            <a:r>
              <a:rPr sz="1700" dirty="0">
                <a:solidFill>
                  <a:srgbClr val="57585B"/>
                </a:solidFill>
                <a:latin typeface="Open Sans"/>
                <a:cs typeface="Open Sans"/>
              </a:rPr>
              <a:t>form</a:t>
            </a:r>
            <a:r>
              <a:rPr sz="1700" spc="30" dirty="0">
                <a:solidFill>
                  <a:srgbClr val="57585B"/>
                </a:solidFill>
                <a:latin typeface="Open Sans"/>
                <a:cs typeface="Open Sans"/>
              </a:rPr>
              <a:t> </a:t>
            </a:r>
            <a:r>
              <a:rPr sz="1700" dirty="0">
                <a:solidFill>
                  <a:srgbClr val="57585B"/>
                </a:solidFill>
                <a:latin typeface="Open Sans"/>
                <a:cs typeface="Open Sans"/>
              </a:rPr>
              <a:t>of</a:t>
            </a:r>
            <a:r>
              <a:rPr sz="1700" spc="30" dirty="0">
                <a:solidFill>
                  <a:srgbClr val="57585B"/>
                </a:solidFill>
                <a:latin typeface="Open Sans"/>
                <a:cs typeface="Open Sans"/>
              </a:rPr>
              <a:t> </a:t>
            </a:r>
            <a:r>
              <a:rPr sz="1700" spc="-10" dirty="0">
                <a:solidFill>
                  <a:srgbClr val="57585B"/>
                </a:solidFill>
                <a:latin typeface="Open Sans"/>
                <a:cs typeface="Open Sans"/>
              </a:rPr>
              <a:t>authentication.</a:t>
            </a:r>
            <a:endParaRPr sz="1700">
              <a:latin typeface="Open Sans"/>
              <a:cs typeface="Open Sans"/>
            </a:endParaRPr>
          </a:p>
          <a:p>
            <a:pPr marL="12700" marR="355600">
              <a:lnSpc>
                <a:spcPct val="101800"/>
              </a:lnSpc>
              <a:spcBef>
                <a:spcPts val="1814"/>
              </a:spcBef>
            </a:pPr>
            <a:r>
              <a:rPr sz="1700" dirty="0">
                <a:solidFill>
                  <a:srgbClr val="57585B"/>
                </a:solidFill>
                <a:latin typeface="Open Sans"/>
                <a:cs typeface="Open Sans"/>
              </a:rPr>
              <a:t>Generate</a:t>
            </a:r>
            <a:r>
              <a:rPr sz="1700" spc="65" dirty="0">
                <a:solidFill>
                  <a:srgbClr val="57585B"/>
                </a:solidFill>
                <a:latin typeface="Open Sans"/>
                <a:cs typeface="Open Sans"/>
              </a:rPr>
              <a:t> </a:t>
            </a:r>
            <a:r>
              <a:rPr sz="1700" dirty="0">
                <a:solidFill>
                  <a:srgbClr val="57585B"/>
                </a:solidFill>
                <a:latin typeface="Open Sans"/>
                <a:cs typeface="Open Sans"/>
              </a:rPr>
              <a:t>a</a:t>
            </a:r>
            <a:r>
              <a:rPr sz="1700" spc="70" dirty="0">
                <a:solidFill>
                  <a:srgbClr val="57585B"/>
                </a:solidFill>
                <a:latin typeface="Open Sans"/>
                <a:cs typeface="Open Sans"/>
              </a:rPr>
              <a:t> </a:t>
            </a:r>
            <a:r>
              <a:rPr sz="1700" dirty="0">
                <a:solidFill>
                  <a:srgbClr val="57585B"/>
                </a:solidFill>
                <a:latin typeface="Open Sans"/>
                <a:cs typeface="Open Sans"/>
              </a:rPr>
              <a:t>Lightning</a:t>
            </a:r>
            <a:r>
              <a:rPr sz="1700" spc="70" dirty="0">
                <a:solidFill>
                  <a:srgbClr val="57585B"/>
                </a:solidFill>
                <a:latin typeface="Open Sans"/>
                <a:cs typeface="Open Sans"/>
              </a:rPr>
              <a:t> </a:t>
            </a:r>
            <a:r>
              <a:rPr sz="1700" dirty="0">
                <a:solidFill>
                  <a:srgbClr val="57585B"/>
                </a:solidFill>
                <a:latin typeface="Open Sans"/>
                <a:cs typeface="Open Sans"/>
              </a:rPr>
              <a:t>invoice,</a:t>
            </a:r>
            <a:r>
              <a:rPr sz="1700" spc="70" dirty="0">
                <a:solidFill>
                  <a:srgbClr val="57585B"/>
                </a:solidFill>
                <a:latin typeface="Open Sans"/>
                <a:cs typeface="Open Sans"/>
              </a:rPr>
              <a:t> </a:t>
            </a:r>
            <a:r>
              <a:rPr sz="1700" dirty="0">
                <a:solidFill>
                  <a:srgbClr val="57585B"/>
                </a:solidFill>
                <a:latin typeface="Open Sans"/>
                <a:cs typeface="Open Sans"/>
              </a:rPr>
              <a:t>address,</a:t>
            </a:r>
            <a:r>
              <a:rPr sz="1700" spc="70" dirty="0">
                <a:solidFill>
                  <a:srgbClr val="57585B"/>
                </a:solidFill>
                <a:latin typeface="Open Sans"/>
                <a:cs typeface="Open Sans"/>
              </a:rPr>
              <a:t> </a:t>
            </a:r>
            <a:r>
              <a:rPr sz="1700" spc="-25" dirty="0">
                <a:solidFill>
                  <a:srgbClr val="57585B"/>
                </a:solidFill>
                <a:latin typeface="Open Sans"/>
                <a:cs typeface="Open Sans"/>
              </a:rPr>
              <a:t>or </a:t>
            </a:r>
            <a:r>
              <a:rPr sz="1700" dirty="0">
                <a:solidFill>
                  <a:srgbClr val="57585B"/>
                </a:solidFill>
                <a:latin typeface="Open Sans"/>
                <a:cs typeface="Open Sans"/>
              </a:rPr>
              <a:t>QR</a:t>
            </a:r>
            <a:r>
              <a:rPr sz="1700" spc="30" dirty="0">
                <a:solidFill>
                  <a:srgbClr val="57585B"/>
                </a:solidFill>
                <a:latin typeface="Open Sans"/>
                <a:cs typeface="Open Sans"/>
              </a:rPr>
              <a:t> </a:t>
            </a:r>
            <a:r>
              <a:rPr sz="1700" dirty="0">
                <a:solidFill>
                  <a:srgbClr val="57585B"/>
                </a:solidFill>
                <a:latin typeface="Open Sans"/>
                <a:cs typeface="Open Sans"/>
              </a:rPr>
              <a:t>code</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receive</a:t>
            </a:r>
            <a:r>
              <a:rPr sz="1700" spc="40" dirty="0">
                <a:solidFill>
                  <a:srgbClr val="57585B"/>
                </a:solidFill>
                <a:latin typeface="Open Sans"/>
                <a:cs typeface="Open Sans"/>
              </a:rPr>
              <a:t> </a:t>
            </a:r>
            <a:r>
              <a:rPr sz="1700" spc="-10" dirty="0">
                <a:solidFill>
                  <a:srgbClr val="57585B"/>
                </a:solidFill>
                <a:latin typeface="Open Sans"/>
                <a:cs typeface="Open Sans"/>
              </a:rPr>
              <a:t>bitcoins.</a:t>
            </a:r>
            <a:endParaRPr sz="1700">
              <a:latin typeface="Open Sans"/>
              <a:cs typeface="Open Sans"/>
            </a:endParaRPr>
          </a:p>
          <a:p>
            <a:pPr>
              <a:lnSpc>
                <a:spcPct val="100000"/>
              </a:lnSpc>
            </a:pPr>
            <a:endParaRPr sz="1600">
              <a:latin typeface="Open Sans"/>
              <a:cs typeface="Open Sans"/>
            </a:endParaRPr>
          </a:p>
          <a:p>
            <a:pPr marL="12700" marR="66040">
              <a:lnSpc>
                <a:spcPct val="101800"/>
              </a:lnSpc>
            </a:pPr>
            <a:r>
              <a:rPr sz="1700" dirty="0">
                <a:solidFill>
                  <a:srgbClr val="57585B"/>
                </a:solidFill>
                <a:latin typeface="Open Sans"/>
                <a:cs typeface="Open Sans"/>
              </a:rPr>
              <a:t>When</a:t>
            </a:r>
            <a:r>
              <a:rPr sz="1700" spc="35" dirty="0">
                <a:solidFill>
                  <a:srgbClr val="57585B"/>
                </a:solidFill>
                <a:latin typeface="Open Sans"/>
                <a:cs typeface="Open Sans"/>
              </a:rPr>
              <a:t> </a:t>
            </a:r>
            <a:r>
              <a:rPr sz="1700" dirty="0">
                <a:solidFill>
                  <a:srgbClr val="57585B"/>
                </a:solidFill>
                <a:latin typeface="Open Sans"/>
                <a:cs typeface="Open Sans"/>
              </a:rPr>
              <a:t>your</a:t>
            </a:r>
            <a:r>
              <a:rPr sz="1700" spc="35" dirty="0">
                <a:solidFill>
                  <a:srgbClr val="57585B"/>
                </a:solidFill>
                <a:latin typeface="Open Sans"/>
                <a:cs typeface="Open Sans"/>
              </a:rPr>
              <a:t> </a:t>
            </a:r>
            <a:r>
              <a:rPr sz="1700" dirty="0">
                <a:solidFill>
                  <a:srgbClr val="57585B"/>
                </a:solidFill>
                <a:latin typeface="Open Sans"/>
                <a:cs typeface="Open Sans"/>
              </a:rPr>
              <a:t>wallet</a:t>
            </a:r>
            <a:r>
              <a:rPr sz="1700" spc="35" dirty="0">
                <a:solidFill>
                  <a:srgbClr val="57585B"/>
                </a:solidFill>
                <a:latin typeface="Open Sans"/>
                <a:cs typeface="Open Sans"/>
              </a:rPr>
              <a:t> </a:t>
            </a:r>
            <a:r>
              <a:rPr sz="1700" dirty="0">
                <a:solidFill>
                  <a:srgbClr val="57585B"/>
                </a:solidFill>
                <a:latin typeface="Open Sans"/>
                <a:cs typeface="Open Sans"/>
              </a:rPr>
              <a:t>is</a:t>
            </a:r>
            <a:r>
              <a:rPr sz="1700" spc="35" dirty="0">
                <a:solidFill>
                  <a:srgbClr val="57585B"/>
                </a:solidFill>
                <a:latin typeface="Open Sans"/>
                <a:cs typeface="Open Sans"/>
              </a:rPr>
              <a:t> </a:t>
            </a:r>
            <a:r>
              <a:rPr sz="1700" dirty="0">
                <a:solidFill>
                  <a:srgbClr val="57585B"/>
                </a:solidFill>
                <a:latin typeface="Open Sans"/>
                <a:cs typeface="Open Sans"/>
              </a:rPr>
              <a:t>set</a:t>
            </a:r>
            <a:r>
              <a:rPr sz="1700" spc="40" dirty="0">
                <a:solidFill>
                  <a:srgbClr val="57585B"/>
                </a:solidFill>
                <a:latin typeface="Open Sans"/>
                <a:cs typeface="Open Sans"/>
              </a:rPr>
              <a:t> </a:t>
            </a:r>
            <a:r>
              <a:rPr sz="1700" dirty="0">
                <a:solidFill>
                  <a:srgbClr val="57585B"/>
                </a:solidFill>
                <a:latin typeface="Open Sans"/>
                <a:cs typeface="Open Sans"/>
              </a:rPr>
              <a:t>up</a:t>
            </a:r>
            <a:r>
              <a:rPr sz="1700" spc="35" dirty="0">
                <a:solidFill>
                  <a:srgbClr val="57585B"/>
                </a:solidFill>
                <a:latin typeface="Open Sans"/>
                <a:cs typeface="Open Sans"/>
              </a:rPr>
              <a:t> </a:t>
            </a:r>
            <a:r>
              <a:rPr sz="1700" dirty="0">
                <a:solidFill>
                  <a:srgbClr val="57585B"/>
                </a:solidFill>
                <a:latin typeface="Open Sans"/>
                <a:cs typeface="Open Sans"/>
              </a:rPr>
              <a:t>and</a:t>
            </a:r>
            <a:r>
              <a:rPr sz="1700" spc="35" dirty="0">
                <a:solidFill>
                  <a:srgbClr val="57585B"/>
                </a:solidFill>
                <a:latin typeface="Open Sans"/>
                <a:cs typeface="Open Sans"/>
              </a:rPr>
              <a:t> </a:t>
            </a:r>
            <a:r>
              <a:rPr sz="1700" dirty="0">
                <a:solidFill>
                  <a:srgbClr val="57585B"/>
                </a:solidFill>
                <a:latin typeface="Open Sans"/>
                <a:cs typeface="Open Sans"/>
              </a:rPr>
              <a:t>you</a:t>
            </a:r>
            <a:r>
              <a:rPr sz="1700" spc="35" dirty="0">
                <a:solidFill>
                  <a:srgbClr val="57585B"/>
                </a:solidFill>
                <a:latin typeface="Open Sans"/>
                <a:cs typeface="Open Sans"/>
              </a:rPr>
              <a:t> </a:t>
            </a:r>
            <a:r>
              <a:rPr sz="1700" spc="-25" dirty="0">
                <a:solidFill>
                  <a:srgbClr val="57585B"/>
                </a:solidFill>
                <a:latin typeface="Open Sans"/>
                <a:cs typeface="Open Sans"/>
              </a:rPr>
              <a:t>are </a:t>
            </a:r>
            <a:r>
              <a:rPr sz="1700" dirty="0">
                <a:solidFill>
                  <a:srgbClr val="57585B"/>
                </a:solidFill>
                <a:latin typeface="Open Sans"/>
                <a:cs typeface="Open Sans"/>
              </a:rPr>
              <a:t>ready</a:t>
            </a:r>
            <a:r>
              <a:rPr sz="1700" spc="50" dirty="0">
                <a:solidFill>
                  <a:srgbClr val="57585B"/>
                </a:solidFill>
                <a:latin typeface="Open Sans"/>
                <a:cs typeface="Open Sans"/>
              </a:rPr>
              <a:t> </a:t>
            </a:r>
            <a:r>
              <a:rPr sz="1700" dirty="0">
                <a:solidFill>
                  <a:srgbClr val="57585B"/>
                </a:solidFill>
                <a:latin typeface="Open Sans"/>
                <a:cs typeface="Open Sans"/>
              </a:rPr>
              <a:t>to</a:t>
            </a:r>
            <a:r>
              <a:rPr sz="1700" spc="55" dirty="0">
                <a:solidFill>
                  <a:srgbClr val="57585B"/>
                </a:solidFill>
                <a:latin typeface="Open Sans"/>
                <a:cs typeface="Open Sans"/>
              </a:rPr>
              <a:t> </a:t>
            </a:r>
            <a:r>
              <a:rPr sz="1700" dirty="0">
                <a:solidFill>
                  <a:srgbClr val="57585B"/>
                </a:solidFill>
                <a:latin typeface="Open Sans"/>
                <a:cs typeface="Open Sans"/>
              </a:rPr>
              <a:t>receive</a:t>
            </a:r>
            <a:r>
              <a:rPr sz="1700" spc="60" dirty="0">
                <a:solidFill>
                  <a:srgbClr val="57585B"/>
                </a:solidFill>
                <a:latin typeface="Open Sans"/>
                <a:cs typeface="Open Sans"/>
              </a:rPr>
              <a:t> </a:t>
            </a:r>
            <a:r>
              <a:rPr sz="1700" dirty="0">
                <a:solidFill>
                  <a:srgbClr val="57585B"/>
                </a:solidFill>
                <a:latin typeface="Open Sans"/>
                <a:cs typeface="Open Sans"/>
              </a:rPr>
              <a:t>satoshis,</a:t>
            </a:r>
            <a:r>
              <a:rPr sz="1700" spc="55" dirty="0">
                <a:solidFill>
                  <a:srgbClr val="57585B"/>
                </a:solidFill>
                <a:latin typeface="Open Sans"/>
                <a:cs typeface="Open Sans"/>
              </a:rPr>
              <a:t> </a:t>
            </a:r>
            <a:r>
              <a:rPr sz="1700" dirty="0">
                <a:solidFill>
                  <a:srgbClr val="57585B"/>
                </a:solidFill>
                <a:latin typeface="Open Sans"/>
                <a:cs typeface="Open Sans"/>
              </a:rPr>
              <a:t>your</a:t>
            </a:r>
            <a:r>
              <a:rPr sz="1700" spc="55" dirty="0">
                <a:solidFill>
                  <a:srgbClr val="57585B"/>
                </a:solidFill>
                <a:latin typeface="Open Sans"/>
                <a:cs typeface="Open Sans"/>
              </a:rPr>
              <a:t> </a:t>
            </a:r>
            <a:r>
              <a:rPr sz="1700" dirty="0">
                <a:solidFill>
                  <a:srgbClr val="57585B"/>
                </a:solidFill>
                <a:latin typeface="Open Sans"/>
                <a:cs typeface="Open Sans"/>
              </a:rPr>
              <a:t>teacher</a:t>
            </a:r>
            <a:r>
              <a:rPr sz="1700" spc="55" dirty="0">
                <a:solidFill>
                  <a:srgbClr val="57585B"/>
                </a:solidFill>
                <a:latin typeface="Open Sans"/>
                <a:cs typeface="Open Sans"/>
              </a:rPr>
              <a:t> </a:t>
            </a:r>
            <a:r>
              <a:rPr sz="1700" spc="-20" dirty="0">
                <a:solidFill>
                  <a:srgbClr val="57585B"/>
                </a:solidFill>
                <a:latin typeface="Open Sans"/>
                <a:cs typeface="Open Sans"/>
              </a:rPr>
              <a:t>will </a:t>
            </a:r>
            <a:r>
              <a:rPr sz="1700" dirty="0">
                <a:solidFill>
                  <a:srgbClr val="57585B"/>
                </a:solidFill>
                <a:latin typeface="Open Sans"/>
                <a:cs typeface="Open Sans"/>
              </a:rPr>
              <a:t>give</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group</a:t>
            </a:r>
            <a:r>
              <a:rPr sz="1700" spc="50" dirty="0">
                <a:solidFill>
                  <a:srgbClr val="57585B"/>
                </a:solidFill>
                <a:latin typeface="Open Sans"/>
                <a:cs typeface="Open Sans"/>
              </a:rPr>
              <a:t> </a:t>
            </a:r>
            <a:r>
              <a:rPr sz="1700" dirty="0">
                <a:solidFill>
                  <a:srgbClr val="57585B"/>
                </a:solidFill>
                <a:latin typeface="Open Sans"/>
                <a:cs typeface="Open Sans"/>
              </a:rPr>
              <a:t>a</a:t>
            </a:r>
            <a:r>
              <a:rPr sz="1700" spc="40" dirty="0">
                <a:solidFill>
                  <a:srgbClr val="57585B"/>
                </a:solidFill>
                <a:latin typeface="Open Sans"/>
                <a:cs typeface="Open Sans"/>
              </a:rPr>
              <a:t> </a:t>
            </a:r>
            <a:r>
              <a:rPr sz="1700" dirty="0">
                <a:solidFill>
                  <a:srgbClr val="57585B"/>
                </a:solidFill>
                <a:latin typeface="Open Sans"/>
                <a:cs typeface="Open Sans"/>
              </a:rPr>
              <a:t>starting</a:t>
            </a:r>
            <a:r>
              <a:rPr sz="1700" spc="45" dirty="0">
                <a:solidFill>
                  <a:srgbClr val="57585B"/>
                </a:solidFill>
                <a:latin typeface="Open Sans"/>
                <a:cs typeface="Open Sans"/>
              </a:rPr>
              <a:t> </a:t>
            </a:r>
            <a:r>
              <a:rPr sz="1700" spc="-10" dirty="0">
                <a:solidFill>
                  <a:srgbClr val="57585B"/>
                </a:solidFill>
                <a:latin typeface="Open Sans"/>
                <a:cs typeface="Open Sans"/>
              </a:rPr>
              <a:t>amount </a:t>
            </a:r>
            <a:r>
              <a:rPr sz="1700" dirty="0">
                <a:solidFill>
                  <a:srgbClr val="57585B"/>
                </a:solidFill>
                <a:latin typeface="Open Sans"/>
                <a:cs typeface="Open Sans"/>
              </a:rPr>
              <a:t>of</a:t>
            </a:r>
            <a:r>
              <a:rPr sz="1700" spc="40" dirty="0">
                <a:solidFill>
                  <a:srgbClr val="57585B"/>
                </a:solidFill>
                <a:latin typeface="Open Sans"/>
                <a:cs typeface="Open Sans"/>
              </a:rPr>
              <a:t> </a:t>
            </a:r>
            <a:r>
              <a:rPr sz="1700" dirty="0">
                <a:solidFill>
                  <a:srgbClr val="57585B"/>
                </a:solidFill>
                <a:latin typeface="Open Sans"/>
                <a:cs typeface="Open Sans"/>
              </a:rPr>
              <a:t>satoshis</a:t>
            </a:r>
            <a:r>
              <a:rPr sz="1700" spc="45" dirty="0">
                <a:solidFill>
                  <a:srgbClr val="57585B"/>
                </a:solidFill>
                <a:latin typeface="Open Sans"/>
                <a:cs typeface="Open Sans"/>
              </a:rPr>
              <a:t> </a:t>
            </a:r>
            <a:r>
              <a:rPr sz="1700" dirty="0">
                <a:solidFill>
                  <a:srgbClr val="57585B"/>
                </a:solidFill>
                <a:latin typeface="Open Sans"/>
                <a:cs typeface="Open Sans"/>
              </a:rPr>
              <a:t>by</a:t>
            </a:r>
            <a:r>
              <a:rPr sz="1700" spc="40" dirty="0">
                <a:solidFill>
                  <a:srgbClr val="57585B"/>
                </a:solidFill>
                <a:latin typeface="Open Sans"/>
                <a:cs typeface="Open Sans"/>
              </a:rPr>
              <a:t> </a:t>
            </a:r>
            <a:r>
              <a:rPr sz="1700" dirty="0">
                <a:solidFill>
                  <a:srgbClr val="57585B"/>
                </a:solidFill>
                <a:latin typeface="Open Sans"/>
                <a:cs typeface="Open Sans"/>
              </a:rPr>
              <a:t>sending</a:t>
            </a:r>
            <a:r>
              <a:rPr sz="1700" spc="35" dirty="0">
                <a:solidFill>
                  <a:srgbClr val="57585B"/>
                </a:solidFill>
                <a:latin typeface="Open Sans"/>
                <a:cs typeface="Open Sans"/>
              </a:rPr>
              <a:t> </a:t>
            </a:r>
            <a:r>
              <a:rPr sz="1700" dirty="0">
                <a:solidFill>
                  <a:srgbClr val="57585B"/>
                </a:solidFill>
                <a:latin typeface="Open Sans"/>
                <a:cs typeface="Open Sans"/>
              </a:rPr>
              <a:t>them</a:t>
            </a:r>
            <a:r>
              <a:rPr sz="1700" spc="40" dirty="0">
                <a:solidFill>
                  <a:srgbClr val="57585B"/>
                </a:solidFill>
                <a:latin typeface="Open Sans"/>
                <a:cs typeface="Open Sans"/>
              </a:rPr>
              <a:t> </a:t>
            </a:r>
            <a:r>
              <a:rPr sz="1700" dirty="0">
                <a:solidFill>
                  <a:srgbClr val="57585B"/>
                </a:solidFill>
                <a:latin typeface="Open Sans"/>
                <a:cs typeface="Open Sans"/>
              </a:rPr>
              <a:t>directly</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spc="-20" dirty="0">
                <a:solidFill>
                  <a:srgbClr val="57585B"/>
                </a:solidFill>
                <a:latin typeface="Open Sans"/>
                <a:cs typeface="Open Sans"/>
              </a:rPr>
              <a:t>your </a:t>
            </a:r>
            <a:r>
              <a:rPr sz="1700" spc="-10" dirty="0">
                <a:solidFill>
                  <a:srgbClr val="57585B"/>
                </a:solidFill>
                <a:latin typeface="Open Sans"/>
                <a:cs typeface="Open Sans"/>
              </a:rPr>
              <a:t>wallet.</a:t>
            </a:r>
            <a:endParaRPr sz="1700">
              <a:latin typeface="Open Sans"/>
              <a:cs typeface="Open Sans"/>
            </a:endParaRPr>
          </a:p>
        </p:txBody>
      </p:sp>
      <p:pic>
        <p:nvPicPr>
          <p:cNvPr id="19" name="object 19"/>
          <p:cNvPicPr/>
          <p:nvPr/>
        </p:nvPicPr>
        <p:blipFill>
          <a:blip r:embed="rId9" cstate="print"/>
          <a:stretch>
            <a:fillRect/>
          </a:stretch>
        </p:blipFill>
        <p:spPr>
          <a:xfrm>
            <a:off x="1145439" y="6797730"/>
            <a:ext cx="466583" cy="467502"/>
          </a:xfrm>
          <a:prstGeom prst="rect">
            <a:avLst/>
          </a:prstGeom>
        </p:spPr>
      </p:pic>
      <p:sp>
        <p:nvSpPr>
          <p:cNvPr id="20" name="object 20"/>
          <p:cNvSpPr txBox="1"/>
          <p:nvPr/>
        </p:nvSpPr>
        <p:spPr>
          <a:xfrm>
            <a:off x="1279738" y="6830819"/>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4</a:t>
            </a:r>
            <a:endParaRPr sz="2350">
              <a:latin typeface="Open Sans"/>
              <a:cs typeface="Open Sans"/>
            </a:endParaRPr>
          </a:p>
        </p:txBody>
      </p:sp>
      <p:pic>
        <p:nvPicPr>
          <p:cNvPr id="21" name="object 21"/>
          <p:cNvPicPr/>
          <p:nvPr/>
        </p:nvPicPr>
        <p:blipFill>
          <a:blip r:embed="rId10" cstate="print"/>
          <a:stretch>
            <a:fillRect/>
          </a:stretch>
        </p:blipFill>
        <p:spPr>
          <a:xfrm>
            <a:off x="1145439" y="7602386"/>
            <a:ext cx="466583" cy="467507"/>
          </a:xfrm>
          <a:prstGeom prst="rect">
            <a:avLst/>
          </a:prstGeom>
        </p:spPr>
      </p:pic>
      <p:sp>
        <p:nvSpPr>
          <p:cNvPr id="22" name="object 22"/>
          <p:cNvSpPr txBox="1"/>
          <p:nvPr/>
        </p:nvSpPr>
        <p:spPr>
          <a:xfrm>
            <a:off x="1279738" y="7635472"/>
            <a:ext cx="198120" cy="387985"/>
          </a:xfrm>
          <a:prstGeom prst="rect">
            <a:avLst/>
          </a:prstGeom>
        </p:spPr>
        <p:txBody>
          <a:bodyPr vert="horz" wrap="square" lIns="0" tIns="15875" rIns="0" bIns="0" rtlCol="0">
            <a:spAutoFit/>
          </a:bodyPr>
          <a:lstStyle/>
          <a:p>
            <a:pPr marL="12700">
              <a:lnSpc>
                <a:spcPct val="100000"/>
              </a:lnSpc>
              <a:spcBef>
                <a:spcPts val="125"/>
              </a:spcBef>
            </a:pPr>
            <a:r>
              <a:rPr sz="2350" b="1" spc="15" dirty="0">
                <a:solidFill>
                  <a:srgbClr val="FFFFFF"/>
                </a:solidFill>
                <a:latin typeface="Open Sans"/>
                <a:cs typeface="Open Sans"/>
              </a:rPr>
              <a:t>4</a:t>
            </a:r>
            <a:endParaRPr sz="2350">
              <a:latin typeface="Open Sans"/>
              <a:cs typeface="Open Sans"/>
            </a:endParaRPr>
          </a:p>
        </p:txBody>
      </p:sp>
      <p:grpSp>
        <p:nvGrpSpPr>
          <p:cNvPr id="23" name="object 23"/>
          <p:cNvGrpSpPr/>
          <p:nvPr/>
        </p:nvGrpSpPr>
        <p:grpSpPr>
          <a:xfrm>
            <a:off x="6782892" y="3258048"/>
            <a:ext cx="3004820" cy="6076950"/>
            <a:chOff x="6782892" y="3258048"/>
            <a:chExt cx="3004820" cy="6076950"/>
          </a:xfrm>
        </p:grpSpPr>
        <p:pic>
          <p:nvPicPr>
            <p:cNvPr id="24" name="object 24"/>
            <p:cNvPicPr/>
            <p:nvPr/>
          </p:nvPicPr>
          <p:blipFill>
            <a:blip r:embed="rId11" cstate="print"/>
            <a:stretch>
              <a:fillRect/>
            </a:stretch>
          </p:blipFill>
          <p:spPr>
            <a:xfrm>
              <a:off x="6782892" y="3258048"/>
              <a:ext cx="3004348" cy="6076809"/>
            </a:xfrm>
            <a:prstGeom prst="rect">
              <a:avLst/>
            </a:prstGeom>
          </p:spPr>
        </p:pic>
        <p:pic>
          <p:nvPicPr>
            <p:cNvPr id="25" name="object 25"/>
            <p:cNvPicPr/>
            <p:nvPr/>
          </p:nvPicPr>
          <p:blipFill>
            <a:blip r:embed="rId12" cstate="print"/>
            <a:stretch>
              <a:fillRect/>
            </a:stretch>
          </p:blipFill>
          <p:spPr>
            <a:xfrm>
              <a:off x="6933812" y="3372463"/>
              <a:ext cx="2703444" cy="5853873"/>
            </a:xfrm>
            <a:prstGeom prst="rect">
              <a:avLst/>
            </a:prstGeom>
          </p:spPr>
        </p:pic>
      </p:grpSp>
      <p:sp>
        <p:nvSpPr>
          <p:cNvPr id="26" name="object 26"/>
          <p:cNvSpPr txBox="1"/>
          <p:nvPr/>
        </p:nvSpPr>
        <p:spPr>
          <a:xfrm>
            <a:off x="7476069" y="8306779"/>
            <a:ext cx="381635" cy="188595"/>
          </a:xfrm>
          <a:prstGeom prst="rect">
            <a:avLst/>
          </a:prstGeom>
        </p:spPr>
        <p:txBody>
          <a:bodyPr vert="horz" wrap="square" lIns="0" tIns="14604" rIns="0" bIns="0" rtlCol="0">
            <a:spAutoFit/>
          </a:bodyPr>
          <a:lstStyle/>
          <a:p>
            <a:pPr marL="12700">
              <a:lnSpc>
                <a:spcPct val="100000"/>
              </a:lnSpc>
              <a:spcBef>
                <a:spcPts val="114"/>
              </a:spcBef>
            </a:pPr>
            <a:r>
              <a:rPr sz="1050" b="0" spc="-10" dirty="0">
                <a:solidFill>
                  <a:srgbClr val="221F1F"/>
                </a:solidFill>
                <a:latin typeface="Open Sans Medium"/>
                <a:cs typeface="Open Sans Medium"/>
              </a:rPr>
              <a:t>Share</a:t>
            </a:r>
            <a:endParaRPr sz="1050">
              <a:latin typeface="Open Sans Medium"/>
              <a:cs typeface="Open Sans Medium"/>
            </a:endParaRPr>
          </a:p>
        </p:txBody>
      </p:sp>
      <p:sp>
        <p:nvSpPr>
          <p:cNvPr id="27" name="object 27"/>
          <p:cNvSpPr txBox="1"/>
          <p:nvPr/>
        </p:nvSpPr>
        <p:spPr>
          <a:xfrm>
            <a:off x="8530682" y="8306779"/>
            <a:ext cx="357505" cy="188595"/>
          </a:xfrm>
          <a:prstGeom prst="rect">
            <a:avLst/>
          </a:prstGeom>
        </p:spPr>
        <p:txBody>
          <a:bodyPr vert="horz" wrap="square" lIns="0" tIns="14604" rIns="0" bIns="0" rtlCol="0">
            <a:spAutoFit/>
          </a:bodyPr>
          <a:lstStyle/>
          <a:p>
            <a:pPr marL="12700">
              <a:lnSpc>
                <a:spcPct val="100000"/>
              </a:lnSpc>
              <a:spcBef>
                <a:spcPts val="114"/>
              </a:spcBef>
            </a:pPr>
            <a:r>
              <a:rPr sz="1050" b="0" spc="-20" dirty="0">
                <a:solidFill>
                  <a:srgbClr val="221F1F"/>
                </a:solidFill>
                <a:latin typeface="Open Sans Medium"/>
                <a:cs typeface="Open Sans Medium"/>
              </a:rPr>
              <a:t>Copy</a:t>
            </a:r>
            <a:endParaRPr sz="1050">
              <a:latin typeface="Open Sans Medium"/>
              <a:cs typeface="Open Sans Medium"/>
            </a:endParaRPr>
          </a:p>
        </p:txBody>
      </p:sp>
      <p:sp>
        <p:nvSpPr>
          <p:cNvPr id="28" name="object 28"/>
          <p:cNvSpPr txBox="1"/>
          <p:nvPr/>
        </p:nvSpPr>
        <p:spPr>
          <a:xfrm>
            <a:off x="7132983" y="3757446"/>
            <a:ext cx="1995805" cy="922019"/>
          </a:xfrm>
          <a:prstGeom prst="rect">
            <a:avLst/>
          </a:prstGeom>
        </p:spPr>
        <p:txBody>
          <a:bodyPr vert="horz" wrap="square" lIns="0" tIns="14604" rIns="0" bIns="0" rtlCol="0">
            <a:spAutoFit/>
          </a:bodyPr>
          <a:lstStyle/>
          <a:p>
            <a:pPr marL="12700">
              <a:lnSpc>
                <a:spcPct val="100000"/>
              </a:lnSpc>
              <a:spcBef>
                <a:spcPts val="114"/>
              </a:spcBef>
            </a:pPr>
            <a:r>
              <a:rPr sz="1050" b="1" spc="-20" dirty="0">
                <a:solidFill>
                  <a:srgbClr val="221F1F"/>
                </a:solidFill>
                <a:latin typeface="Open Sans"/>
                <a:cs typeface="Open Sans"/>
              </a:rPr>
              <a:t>Back</a:t>
            </a:r>
            <a:endParaRPr sz="1050">
              <a:latin typeface="Open Sans"/>
              <a:cs typeface="Open Sans"/>
            </a:endParaRPr>
          </a:p>
          <a:p>
            <a:pPr marL="319405">
              <a:lnSpc>
                <a:spcPct val="100000"/>
              </a:lnSpc>
              <a:spcBef>
                <a:spcPts val="1220"/>
              </a:spcBef>
            </a:pPr>
            <a:r>
              <a:rPr sz="1300" b="1" spc="-75" dirty="0">
                <a:solidFill>
                  <a:srgbClr val="221F1F"/>
                </a:solidFill>
                <a:latin typeface="Open Sans"/>
                <a:cs typeface="Open Sans"/>
              </a:rPr>
              <a:t>Share</a:t>
            </a:r>
            <a:r>
              <a:rPr sz="1300" b="1" spc="-110" dirty="0">
                <a:solidFill>
                  <a:srgbClr val="221F1F"/>
                </a:solidFill>
                <a:latin typeface="Open Sans"/>
                <a:cs typeface="Open Sans"/>
              </a:rPr>
              <a:t> </a:t>
            </a:r>
            <a:r>
              <a:rPr sz="1300" b="1" spc="-80" dirty="0">
                <a:solidFill>
                  <a:srgbClr val="221F1F"/>
                </a:solidFill>
                <a:latin typeface="Open Sans"/>
                <a:cs typeface="Open Sans"/>
              </a:rPr>
              <a:t>lightning</a:t>
            </a:r>
            <a:r>
              <a:rPr sz="1300" b="1" spc="-100" dirty="0">
                <a:solidFill>
                  <a:srgbClr val="221F1F"/>
                </a:solidFill>
                <a:latin typeface="Open Sans"/>
                <a:cs typeface="Open Sans"/>
              </a:rPr>
              <a:t> </a:t>
            </a:r>
            <a:r>
              <a:rPr sz="1300" b="1" spc="-60" dirty="0">
                <a:solidFill>
                  <a:srgbClr val="221F1F"/>
                </a:solidFill>
                <a:latin typeface="Open Sans"/>
                <a:cs typeface="Open Sans"/>
              </a:rPr>
              <a:t>invoice</a:t>
            </a:r>
            <a:endParaRPr sz="1300">
              <a:latin typeface="Open Sans"/>
              <a:cs typeface="Open Sans"/>
            </a:endParaRPr>
          </a:p>
          <a:p>
            <a:pPr marL="742315" marR="5080" indent="-181610">
              <a:lnSpc>
                <a:spcPct val="118900"/>
              </a:lnSpc>
              <a:spcBef>
                <a:spcPts val="570"/>
              </a:spcBef>
            </a:pPr>
            <a:r>
              <a:rPr sz="850" b="0" dirty="0">
                <a:solidFill>
                  <a:srgbClr val="221F1F"/>
                </a:solidFill>
                <a:latin typeface="Open Sans Medium"/>
                <a:cs typeface="Open Sans Medium"/>
              </a:rPr>
              <a:t>Keep</a:t>
            </a:r>
            <a:r>
              <a:rPr sz="850" b="0" spc="-35" dirty="0">
                <a:solidFill>
                  <a:srgbClr val="221F1F"/>
                </a:solidFill>
                <a:latin typeface="Open Sans Medium"/>
                <a:cs typeface="Open Sans Medium"/>
              </a:rPr>
              <a:t> </a:t>
            </a:r>
            <a:r>
              <a:rPr sz="850" b="0" dirty="0">
                <a:solidFill>
                  <a:srgbClr val="221F1F"/>
                </a:solidFill>
                <a:latin typeface="Open Sans Medium"/>
                <a:cs typeface="Open Sans Medium"/>
              </a:rPr>
              <a:t>the</a:t>
            </a:r>
            <a:r>
              <a:rPr sz="850" b="0" spc="-30" dirty="0">
                <a:solidFill>
                  <a:srgbClr val="221F1F"/>
                </a:solidFill>
                <a:latin typeface="Open Sans Medium"/>
                <a:cs typeface="Open Sans Medium"/>
              </a:rPr>
              <a:t> </a:t>
            </a:r>
            <a:r>
              <a:rPr sz="850" b="0" dirty="0">
                <a:solidFill>
                  <a:srgbClr val="221F1F"/>
                </a:solidFill>
                <a:latin typeface="Open Sans Medium"/>
                <a:cs typeface="Open Sans Medium"/>
              </a:rPr>
              <a:t>app</a:t>
            </a:r>
            <a:r>
              <a:rPr sz="850" b="0" spc="-35" dirty="0">
                <a:solidFill>
                  <a:srgbClr val="221F1F"/>
                </a:solidFill>
                <a:latin typeface="Open Sans Medium"/>
                <a:cs typeface="Open Sans Medium"/>
              </a:rPr>
              <a:t> </a:t>
            </a:r>
            <a:r>
              <a:rPr sz="850" b="0" dirty="0">
                <a:solidFill>
                  <a:srgbClr val="221F1F"/>
                </a:solidFill>
                <a:latin typeface="Open Sans Medium"/>
                <a:cs typeface="Open Sans Medium"/>
              </a:rPr>
              <a:t>open</a:t>
            </a:r>
            <a:r>
              <a:rPr sz="850" b="0" spc="-30" dirty="0">
                <a:solidFill>
                  <a:srgbClr val="221F1F"/>
                </a:solidFill>
                <a:latin typeface="Open Sans Medium"/>
                <a:cs typeface="Open Sans Medium"/>
              </a:rPr>
              <a:t> </a:t>
            </a:r>
            <a:r>
              <a:rPr sz="850" b="0" dirty="0">
                <a:solidFill>
                  <a:srgbClr val="221F1F"/>
                </a:solidFill>
                <a:latin typeface="Open Sans Medium"/>
                <a:cs typeface="Open Sans Medium"/>
              </a:rPr>
              <a:t>until</a:t>
            </a:r>
            <a:r>
              <a:rPr sz="850" b="0" spc="-35" dirty="0">
                <a:solidFill>
                  <a:srgbClr val="221F1F"/>
                </a:solidFill>
                <a:latin typeface="Open Sans Medium"/>
                <a:cs typeface="Open Sans Medium"/>
              </a:rPr>
              <a:t> </a:t>
            </a:r>
            <a:r>
              <a:rPr sz="850" b="0" spc="-25" dirty="0">
                <a:solidFill>
                  <a:srgbClr val="221F1F"/>
                </a:solidFill>
                <a:latin typeface="Open Sans Medium"/>
                <a:cs typeface="Open Sans Medium"/>
              </a:rPr>
              <a:t>the</a:t>
            </a:r>
            <a:r>
              <a:rPr sz="850" b="0" dirty="0">
                <a:solidFill>
                  <a:srgbClr val="221F1F"/>
                </a:solidFill>
                <a:latin typeface="Open Sans Medium"/>
                <a:cs typeface="Open Sans Medium"/>
              </a:rPr>
              <a:t> payment</a:t>
            </a:r>
            <a:r>
              <a:rPr sz="850" b="0" spc="-15" dirty="0">
                <a:solidFill>
                  <a:srgbClr val="221F1F"/>
                </a:solidFill>
                <a:latin typeface="Open Sans Medium"/>
                <a:cs typeface="Open Sans Medium"/>
              </a:rPr>
              <a:t> </a:t>
            </a:r>
            <a:r>
              <a:rPr sz="850" b="0" dirty="0">
                <a:solidFill>
                  <a:srgbClr val="221F1F"/>
                </a:solidFill>
                <a:latin typeface="Open Sans Medium"/>
                <a:cs typeface="Open Sans Medium"/>
              </a:rPr>
              <a:t>is</a:t>
            </a:r>
            <a:r>
              <a:rPr sz="850" b="0" spc="-10" dirty="0">
                <a:solidFill>
                  <a:srgbClr val="221F1F"/>
                </a:solidFill>
                <a:latin typeface="Open Sans Medium"/>
                <a:cs typeface="Open Sans Medium"/>
              </a:rPr>
              <a:t> received.</a:t>
            </a:r>
            <a:endParaRPr sz="850">
              <a:latin typeface="Open Sans Medium"/>
              <a:cs typeface="Open Sans Medium"/>
            </a:endParaRPr>
          </a:p>
        </p:txBody>
      </p:sp>
      <p:grpSp>
        <p:nvGrpSpPr>
          <p:cNvPr id="29" name="object 29"/>
          <p:cNvGrpSpPr/>
          <p:nvPr/>
        </p:nvGrpSpPr>
        <p:grpSpPr>
          <a:xfrm>
            <a:off x="10314681" y="2451467"/>
            <a:ext cx="8664575" cy="4646295"/>
            <a:chOff x="10314681" y="2451467"/>
            <a:chExt cx="8664575" cy="4646295"/>
          </a:xfrm>
        </p:grpSpPr>
        <p:pic>
          <p:nvPicPr>
            <p:cNvPr id="30" name="object 30"/>
            <p:cNvPicPr/>
            <p:nvPr/>
          </p:nvPicPr>
          <p:blipFill>
            <a:blip r:embed="rId13" cstate="print"/>
            <a:stretch>
              <a:fillRect/>
            </a:stretch>
          </p:blipFill>
          <p:spPr>
            <a:xfrm>
              <a:off x="10320072" y="2456867"/>
              <a:ext cx="8653171" cy="4635115"/>
            </a:xfrm>
            <a:prstGeom prst="rect">
              <a:avLst/>
            </a:prstGeom>
          </p:spPr>
        </p:pic>
        <p:sp>
          <p:nvSpPr>
            <p:cNvPr id="31" name="object 31"/>
            <p:cNvSpPr/>
            <p:nvPr/>
          </p:nvSpPr>
          <p:spPr>
            <a:xfrm>
              <a:off x="10320078" y="2456864"/>
              <a:ext cx="8653780" cy="4635500"/>
            </a:xfrm>
            <a:custGeom>
              <a:avLst/>
              <a:gdLst/>
              <a:ahLst/>
              <a:cxnLst/>
              <a:rect l="l" t="t" r="r" b="b"/>
              <a:pathLst>
                <a:path w="8653780" h="4635500">
                  <a:moveTo>
                    <a:pt x="8548472" y="4635115"/>
                  </a:moveTo>
                  <a:lnTo>
                    <a:pt x="104698" y="4635115"/>
                  </a:lnTo>
                  <a:lnTo>
                    <a:pt x="63946" y="4626887"/>
                  </a:lnTo>
                  <a:lnTo>
                    <a:pt x="30666" y="4604448"/>
                  </a:lnTo>
                  <a:lnTo>
                    <a:pt x="8228" y="4571169"/>
                  </a:lnTo>
                  <a:lnTo>
                    <a:pt x="0" y="4530417"/>
                  </a:lnTo>
                  <a:lnTo>
                    <a:pt x="0" y="104698"/>
                  </a:lnTo>
                  <a:lnTo>
                    <a:pt x="8228" y="63946"/>
                  </a:lnTo>
                  <a:lnTo>
                    <a:pt x="30666" y="30666"/>
                  </a:lnTo>
                  <a:lnTo>
                    <a:pt x="63946" y="8228"/>
                  </a:lnTo>
                  <a:lnTo>
                    <a:pt x="104698" y="0"/>
                  </a:lnTo>
                  <a:lnTo>
                    <a:pt x="8548472" y="0"/>
                  </a:lnTo>
                  <a:lnTo>
                    <a:pt x="8589224" y="8228"/>
                  </a:lnTo>
                  <a:lnTo>
                    <a:pt x="8622504" y="30666"/>
                  </a:lnTo>
                  <a:lnTo>
                    <a:pt x="8644942" y="63946"/>
                  </a:lnTo>
                  <a:lnTo>
                    <a:pt x="8653171" y="104698"/>
                  </a:lnTo>
                  <a:lnTo>
                    <a:pt x="8653171" y="4530417"/>
                  </a:lnTo>
                  <a:lnTo>
                    <a:pt x="8644942" y="4571169"/>
                  </a:lnTo>
                  <a:lnTo>
                    <a:pt x="8622504" y="4604448"/>
                  </a:lnTo>
                  <a:lnTo>
                    <a:pt x="8589224" y="4626887"/>
                  </a:lnTo>
                  <a:lnTo>
                    <a:pt x="8548472" y="4635115"/>
                  </a:lnTo>
                  <a:close/>
                </a:path>
              </a:pathLst>
            </a:custGeom>
            <a:ln w="10470">
              <a:solidFill>
                <a:srgbClr val="000000"/>
              </a:solidFill>
            </a:ln>
          </p:spPr>
          <p:txBody>
            <a:bodyPr wrap="square" lIns="0" tIns="0" rIns="0" bIns="0" rtlCol="0"/>
            <a:lstStyle/>
            <a:p>
              <a:endParaRPr/>
            </a:p>
          </p:txBody>
        </p:sp>
        <p:pic>
          <p:nvPicPr>
            <p:cNvPr id="32" name="object 32"/>
            <p:cNvPicPr/>
            <p:nvPr/>
          </p:nvPicPr>
          <p:blipFill>
            <a:blip r:embed="rId14" cstate="print"/>
            <a:stretch>
              <a:fillRect/>
            </a:stretch>
          </p:blipFill>
          <p:spPr>
            <a:xfrm>
              <a:off x="10527732" y="2681625"/>
              <a:ext cx="582799" cy="546601"/>
            </a:xfrm>
            <a:prstGeom prst="rect">
              <a:avLst/>
            </a:prstGeom>
          </p:spPr>
        </p:pic>
      </p:grpSp>
      <p:sp>
        <p:nvSpPr>
          <p:cNvPr id="33" name="object 33"/>
          <p:cNvSpPr txBox="1"/>
          <p:nvPr/>
        </p:nvSpPr>
        <p:spPr>
          <a:xfrm>
            <a:off x="10678920" y="2727860"/>
            <a:ext cx="245745" cy="408305"/>
          </a:xfrm>
          <a:prstGeom prst="rect">
            <a:avLst/>
          </a:prstGeom>
        </p:spPr>
        <p:txBody>
          <a:bodyPr vert="horz" wrap="square" lIns="0" tIns="13970" rIns="0" bIns="0" rtlCol="0">
            <a:spAutoFit/>
          </a:bodyPr>
          <a:lstStyle/>
          <a:p>
            <a:pPr marL="12700">
              <a:lnSpc>
                <a:spcPct val="100000"/>
              </a:lnSpc>
              <a:spcBef>
                <a:spcPts val="110"/>
              </a:spcBef>
            </a:pPr>
            <a:r>
              <a:rPr sz="2500" b="1" spc="5" dirty="0">
                <a:solidFill>
                  <a:srgbClr val="FFFFFF"/>
                </a:solidFill>
                <a:latin typeface="Open Sans"/>
                <a:cs typeface="Open Sans"/>
              </a:rPr>
              <a:t>A</a:t>
            </a:r>
            <a:endParaRPr sz="2500">
              <a:latin typeface="Open Sans"/>
              <a:cs typeface="Open Sans"/>
            </a:endParaRPr>
          </a:p>
        </p:txBody>
      </p:sp>
      <p:pic>
        <p:nvPicPr>
          <p:cNvPr id="34" name="object 34"/>
          <p:cNvPicPr/>
          <p:nvPr/>
        </p:nvPicPr>
        <p:blipFill>
          <a:blip r:embed="rId15" cstate="print"/>
          <a:stretch>
            <a:fillRect/>
          </a:stretch>
        </p:blipFill>
        <p:spPr>
          <a:xfrm>
            <a:off x="10527731" y="3746933"/>
            <a:ext cx="582799" cy="546590"/>
          </a:xfrm>
          <a:prstGeom prst="rect">
            <a:avLst/>
          </a:prstGeom>
        </p:spPr>
      </p:pic>
      <p:sp>
        <p:nvSpPr>
          <p:cNvPr id="35" name="object 35"/>
          <p:cNvSpPr txBox="1"/>
          <p:nvPr/>
        </p:nvSpPr>
        <p:spPr>
          <a:xfrm>
            <a:off x="10681798" y="3793161"/>
            <a:ext cx="240029" cy="408305"/>
          </a:xfrm>
          <a:prstGeom prst="rect">
            <a:avLst/>
          </a:prstGeom>
        </p:spPr>
        <p:txBody>
          <a:bodyPr vert="horz" wrap="square" lIns="0" tIns="13970" rIns="0" bIns="0" rtlCol="0">
            <a:spAutoFit/>
          </a:bodyPr>
          <a:lstStyle/>
          <a:p>
            <a:pPr marL="12700">
              <a:lnSpc>
                <a:spcPct val="100000"/>
              </a:lnSpc>
              <a:spcBef>
                <a:spcPts val="110"/>
              </a:spcBef>
            </a:pPr>
            <a:r>
              <a:rPr sz="2500" b="1" spc="5" dirty="0">
                <a:solidFill>
                  <a:srgbClr val="FFFFFF"/>
                </a:solidFill>
                <a:latin typeface="Open Sans"/>
                <a:cs typeface="Open Sans"/>
              </a:rPr>
              <a:t>B</a:t>
            </a:r>
            <a:endParaRPr sz="2500">
              <a:latin typeface="Open Sans"/>
              <a:cs typeface="Open Sans"/>
            </a:endParaRPr>
          </a:p>
        </p:txBody>
      </p:sp>
      <p:pic>
        <p:nvPicPr>
          <p:cNvPr id="36" name="object 36"/>
          <p:cNvPicPr/>
          <p:nvPr/>
        </p:nvPicPr>
        <p:blipFill>
          <a:blip r:embed="rId16" cstate="print"/>
          <a:stretch>
            <a:fillRect/>
          </a:stretch>
        </p:blipFill>
        <p:spPr>
          <a:xfrm>
            <a:off x="10527731" y="5034726"/>
            <a:ext cx="582799" cy="546580"/>
          </a:xfrm>
          <a:prstGeom prst="rect">
            <a:avLst/>
          </a:prstGeom>
        </p:spPr>
      </p:pic>
      <p:sp>
        <p:nvSpPr>
          <p:cNvPr id="37" name="object 37"/>
          <p:cNvSpPr txBox="1"/>
          <p:nvPr/>
        </p:nvSpPr>
        <p:spPr>
          <a:xfrm>
            <a:off x="10687325" y="5080957"/>
            <a:ext cx="228600" cy="408305"/>
          </a:xfrm>
          <a:prstGeom prst="rect">
            <a:avLst/>
          </a:prstGeom>
        </p:spPr>
        <p:txBody>
          <a:bodyPr vert="horz" wrap="square" lIns="0" tIns="13970" rIns="0" bIns="0" rtlCol="0">
            <a:spAutoFit/>
          </a:bodyPr>
          <a:lstStyle/>
          <a:p>
            <a:pPr marL="12700">
              <a:lnSpc>
                <a:spcPct val="100000"/>
              </a:lnSpc>
              <a:spcBef>
                <a:spcPts val="110"/>
              </a:spcBef>
            </a:pPr>
            <a:r>
              <a:rPr sz="2500" b="1" spc="5" dirty="0">
                <a:solidFill>
                  <a:srgbClr val="FFFFFF"/>
                </a:solidFill>
                <a:latin typeface="Open Sans"/>
                <a:cs typeface="Open Sans"/>
              </a:rPr>
              <a:t>C</a:t>
            </a:r>
            <a:endParaRPr sz="2500">
              <a:latin typeface="Open Sans"/>
              <a:cs typeface="Open Sans"/>
            </a:endParaRPr>
          </a:p>
        </p:txBody>
      </p:sp>
      <p:sp>
        <p:nvSpPr>
          <p:cNvPr id="38" name="object 38"/>
          <p:cNvSpPr txBox="1"/>
          <p:nvPr/>
        </p:nvSpPr>
        <p:spPr>
          <a:xfrm>
            <a:off x="10515082" y="2718585"/>
            <a:ext cx="8104505" cy="4030979"/>
          </a:xfrm>
          <a:prstGeom prst="rect">
            <a:avLst/>
          </a:prstGeom>
        </p:spPr>
        <p:txBody>
          <a:bodyPr vert="horz" wrap="square" lIns="0" tIns="12065" rIns="0" bIns="0" rtlCol="0">
            <a:spAutoFit/>
          </a:bodyPr>
          <a:lstStyle/>
          <a:p>
            <a:pPr marL="794385" marR="60960">
              <a:lnSpc>
                <a:spcPct val="101800"/>
              </a:lnSpc>
              <a:spcBef>
                <a:spcPts val="95"/>
              </a:spcBef>
            </a:pPr>
            <a:r>
              <a:rPr sz="1700" dirty="0">
                <a:solidFill>
                  <a:srgbClr val="57585B"/>
                </a:solidFill>
                <a:latin typeface="Open Sans"/>
                <a:cs typeface="Open Sans"/>
              </a:rPr>
              <a:t>Your</a:t>
            </a:r>
            <a:r>
              <a:rPr sz="1700" spc="35" dirty="0">
                <a:solidFill>
                  <a:srgbClr val="57585B"/>
                </a:solidFill>
                <a:latin typeface="Open Sans"/>
                <a:cs typeface="Open Sans"/>
              </a:rPr>
              <a:t> </a:t>
            </a:r>
            <a:r>
              <a:rPr sz="1700" dirty="0">
                <a:solidFill>
                  <a:srgbClr val="57585B"/>
                </a:solidFill>
                <a:latin typeface="Open Sans"/>
                <a:cs typeface="Open Sans"/>
              </a:rPr>
              <a:t>group’s</a:t>
            </a:r>
            <a:r>
              <a:rPr sz="1700" spc="45" dirty="0">
                <a:solidFill>
                  <a:srgbClr val="57585B"/>
                </a:solidFill>
                <a:latin typeface="Open Sans"/>
                <a:cs typeface="Open Sans"/>
              </a:rPr>
              <a:t> </a:t>
            </a:r>
            <a:r>
              <a:rPr sz="1700" dirty="0">
                <a:solidFill>
                  <a:srgbClr val="57585B"/>
                </a:solidFill>
                <a:latin typeface="Open Sans"/>
                <a:cs typeface="Open Sans"/>
              </a:rPr>
              <a:t>goal</a:t>
            </a:r>
            <a:r>
              <a:rPr sz="1700" spc="40"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pass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satoshis</a:t>
            </a:r>
            <a:r>
              <a:rPr sz="1700" spc="45" dirty="0">
                <a:solidFill>
                  <a:srgbClr val="57585B"/>
                </a:solidFill>
                <a:latin typeface="Open Sans"/>
                <a:cs typeface="Open Sans"/>
              </a:rPr>
              <a:t> </a:t>
            </a:r>
            <a:r>
              <a:rPr sz="1700" dirty="0">
                <a:solidFill>
                  <a:srgbClr val="57585B"/>
                </a:solidFill>
                <a:latin typeface="Open Sans"/>
                <a:cs typeface="Open Sans"/>
              </a:rPr>
              <a:t>from</a:t>
            </a:r>
            <a:r>
              <a:rPr sz="1700" spc="35" dirty="0">
                <a:solidFill>
                  <a:srgbClr val="57585B"/>
                </a:solidFill>
                <a:latin typeface="Open Sans"/>
                <a:cs typeface="Open Sans"/>
              </a:rPr>
              <a:t> </a:t>
            </a:r>
            <a:r>
              <a:rPr sz="1700" dirty="0">
                <a:solidFill>
                  <a:srgbClr val="57585B"/>
                </a:solidFill>
                <a:latin typeface="Open Sans"/>
                <a:cs typeface="Open Sans"/>
              </a:rPr>
              <a:t>one</a:t>
            </a:r>
            <a:r>
              <a:rPr sz="1700" spc="45" dirty="0">
                <a:solidFill>
                  <a:srgbClr val="57585B"/>
                </a:solidFill>
                <a:latin typeface="Open Sans"/>
                <a:cs typeface="Open Sans"/>
              </a:rPr>
              <a:t> </a:t>
            </a:r>
            <a:r>
              <a:rPr sz="1700" dirty="0">
                <a:solidFill>
                  <a:srgbClr val="57585B"/>
                </a:solidFill>
                <a:latin typeface="Open Sans"/>
                <a:cs typeface="Open Sans"/>
              </a:rPr>
              <a:t>person’s</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40" dirty="0">
                <a:solidFill>
                  <a:srgbClr val="57585B"/>
                </a:solidFill>
                <a:latin typeface="Open Sans"/>
                <a:cs typeface="Open Sans"/>
              </a:rPr>
              <a:t> </a:t>
            </a:r>
            <a:r>
              <a:rPr sz="1700" spc="-25" dirty="0">
                <a:solidFill>
                  <a:srgbClr val="57585B"/>
                </a:solidFill>
                <a:latin typeface="Open Sans"/>
                <a:cs typeface="Open Sans"/>
              </a:rPr>
              <a:t>to </a:t>
            </a:r>
            <a:r>
              <a:rPr sz="1700" dirty="0">
                <a:solidFill>
                  <a:srgbClr val="57585B"/>
                </a:solidFill>
                <a:latin typeface="Open Sans"/>
                <a:cs typeface="Open Sans"/>
              </a:rPr>
              <a:t>another</a:t>
            </a:r>
            <a:r>
              <a:rPr sz="1700" spc="45" dirty="0">
                <a:solidFill>
                  <a:srgbClr val="57585B"/>
                </a:solidFill>
                <a:latin typeface="Open Sans"/>
                <a:cs typeface="Open Sans"/>
              </a:rPr>
              <a:t> </a:t>
            </a:r>
            <a:r>
              <a:rPr sz="1700" dirty="0">
                <a:solidFill>
                  <a:srgbClr val="57585B"/>
                </a:solidFill>
                <a:latin typeface="Open Sans"/>
                <a:cs typeface="Open Sans"/>
              </a:rPr>
              <a:t>using</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Network</a:t>
            </a:r>
            <a:r>
              <a:rPr sz="1700" spc="45" dirty="0">
                <a:solidFill>
                  <a:srgbClr val="57585B"/>
                </a:solidFill>
                <a:latin typeface="Open Sans"/>
                <a:cs typeface="Open Sans"/>
              </a:rPr>
              <a:t> </a:t>
            </a:r>
            <a:r>
              <a:rPr sz="1700" dirty="0">
                <a:solidFill>
                  <a:srgbClr val="57585B"/>
                </a:solidFill>
                <a:latin typeface="Open Sans"/>
                <a:cs typeface="Open Sans"/>
              </a:rPr>
              <a:t>until</a:t>
            </a:r>
            <a:r>
              <a:rPr sz="1700" spc="50" dirty="0">
                <a:solidFill>
                  <a:srgbClr val="57585B"/>
                </a:solidFill>
                <a:latin typeface="Open Sans"/>
                <a:cs typeface="Open Sans"/>
              </a:rPr>
              <a:t> </a:t>
            </a:r>
            <a:r>
              <a:rPr sz="1700" dirty="0">
                <a:solidFill>
                  <a:srgbClr val="57585B"/>
                </a:solidFill>
                <a:latin typeface="Open Sans"/>
                <a:cs typeface="Open Sans"/>
              </a:rPr>
              <a:t>they</a:t>
            </a:r>
            <a:r>
              <a:rPr sz="1700" spc="45" dirty="0">
                <a:solidFill>
                  <a:srgbClr val="57585B"/>
                </a:solidFill>
                <a:latin typeface="Open Sans"/>
                <a:cs typeface="Open Sans"/>
              </a:rPr>
              <a:t> </a:t>
            </a:r>
            <a:r>
              <a:rPr sz="1700" dirty="0">
                <a:solidFill>
                  <a:srgbClr val="57585B"/>
                </a:solidFill>
                <a:latin typeface="Open Sans"/>
                <a:cs typeface="Open Sans"/>
              </a:rPr>
              <a:t>reach</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50" dirty="0">
                <a:solidFill>
                  <a:srgbClr val="57585B"/>
                </a:solidFill>
                <a:latin typeface="Open Sans"/>
                <a:cs typeface="Open Sans"/>
              </a:rPr>
              <a:t> </a:t>
            </a:r>
            <a:r>
              <a:rPr sz="1700" dirty="0">
                <a:solidFill>
                  <a:srgbClr val="57585B"/>
                </a:solidFill>
                <a:latin typeface="Open Sans"/>
                <a:cs typeface="Open Sans"/>
              </a:rPr>
              <a:t>last</a:t>
            </a:r>
            <a:r>
              <a:rPr sz="1700" spc="45" dirty="0">
                <a:solidFill>
                  <a:srgbClr val="57585B"/>
                </a:solidFill>
                <a:latin typeface="Open Sans"/>
                <a:cs typeface="Open Sans"/>
              </a:rPr>
              <a:t> </a:t>
            </a:r>
            <a:r>
              <a:rPr sz="1700" dirty="0">
                <a:solidFill>
                  <a:srgbClr val="57585B"/>
                </a:solidFill>
                <a:latin typeface="Open Sans"/>
                <a:cs typeface="Open Sans"/>
              </a:rPr>
              <a:t>person</a:t>
            </a:r>
            <a:r>
              <a:rPr sz="1700" spc="55" dirty="0">
                <a:solidFill>
                  <a:srgbClr val="57585B"/>
                </a:solidFill>
                <a:latin typeface="Open Sans"/>
                <a:cs typeface="Open Sans"/>
              </a:rPr>
              <a:t> </a:t>
            </a:r>
            <a:r>
              <a:rPr sz="1700" spc="-25" dirty="0">
                <a:solidFill>
                  <a:srgbClr val="57585B"/>
                </a:solidFill>
                <a:latin typeface="Open Sans"/>
                <a:cs typeface="Open Sans"/>
              </a:rPr>
              <a:t>in </a:t>
            </a:r>
            <a:r>
              <a:rPr sz="1700" dirty="0">
                <a:solidFill>
                  <a:srgbClr val="57585B"/>
                </a:solidFill>
                <a:latin typeface="Open Sans"/>
                <a:cs typeface="Open Sans"/>
              </a:rPr>
              <a:t>the</a:t>
            </a:r>
            <a:r>
              <a:rPr sz="1700" spc="45" dirty="0">
                <a:solidFill>
                  <a:srgbClr val="57585B"/>
                </a:solidFill>
                <a:latin typeface="Open Sans"/>
                <a:cs typeface="Open Sans"/>
              </a:rPr>
              <a:t> </a:t>
            </a:r>
            <a:r>
              <a:rPr sz="1700" spc="-10" dirty="0">
                <a:solidFill>
                  <a:srgbClr val="57585B"/>
                </a:solidFill>
                <a:latin typeface="Open Sans"/>
                <a:cs typeface="Open Sans"/>
              </a:rPr>
              <a:t>group.</a:t>
            </a:r>
            <a:endParaRPr sz="1700">
              <a:latin typeface="Open Sans"/>
              <a:cs typeface="Open Sans"/>
            </a:endParaRPr>
          </a:p>
          <a:p>
            <a:pPr>
              <a:lnSpc>
                <a:spcPct val="100000"/>
              </a:lnSpc>
              <a:spcBef>
                <a:spcPts val="45"/>
              </a:spcBef>
            </a:pPr>
            <a:endParaRPr sz="1550">
              <a:latin typeface="Open Sans"/>
              <a:cs typeface="Open Sans"/>
            </a:endParaRPr>
          </a:p>
          <a:p>
            <a:pPr marL="794385" marR="5080">
              <a:lnSpc>
                <a:spcPct val="101800"/>
              </a:lnSpc>
            </a:pP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send</a:t>
            </a:r>
            <a:r>
              <a:rPr sz="1700" spc="45" dirty="0">
                <a:solidFill>
                  <a:srgbClr val="57585B"/>
                </a:solidFill>
                <a:latin typeface="Open Sans"/>
                <a:cs typeface="Open Sans"/>
              </a:rPr>
              <a:t> </a:t>
            </a:r>
            <a:r>
              <a:rPr sz="1700" dirty="0">
                <a:solidFill>
                  <a:srgbClr val="57585B"/>
                </a:solidFill>
                <a:latin typeface="Open Sans"/>
                <a:cs typeface="Open Sans"/>
              </a:rPr>
              <a:t>satoshis</a:t>
            </a:r>
            <a:r>
              <a:rPr sz="1700" spc="50"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dirty="0">
                <a:solidFill>
                  <a:srgbClr val="57585B"/>
                </a:solidFill>
                <a:latin typeface="Open Sans"/>
                <a:cs typeface="Open Sans"/>
              </a:rPr>
              <a:t>another</a:t>
            </a:r>
            <a:r>
              <a:rPr sz="1700" spc="50" dirty="0">
                <a:solidFill>
                  <a:srgbClr val="57585B"/>
                </a:solidFill>
                <a:latin typeface="Open Sans"/>
                <a:cs typeface="Open Sans"/>
              </a:rPr>
              <a:t> </a:t>
            </a:r>
            <a:r>
              <a:rPr sz="1700" dirty="0">
                <a:solidFill>
                  <a:srgbClr val="57585B"/>
                </a:solidFill>
                <a:latin typeface="Open Sans"/>
                <a:cs typeface="Open Sans"/>
              </a:rPr>
              <a:t>person,</a:t>
            </a:r>
            <a:r>
              <a:rPr sz="1700" spc="50" dirty="0">
                <a:solidFill>
                  <a:srgbClr val="57585B"/>
                </a:solidFill>
                <a:latin typeface="Open Sans"/>
                <a:cs typeface="Open Sans"/>
              </a:rPr>
              <a:t> </a:t>
            </a:r>
            <a:r>
              <a:rPr sz="1700" dirty="0">
                <a:solidFill>
                  <a:srgbClr val="57585B"/>
                </a:solidFill>
                <a:latin typeface="Open Sans"/>
                <a:cs typeface="Open Sans"/>
              </a:rPr>
              <a:t>open</a:t>
            </a:r>
            <a:r>
              <a:rPr sz="1700" spc="50" dirty="0">
                <a:solidFill>
                  <a:srgbClr val="57585B"/>
                </a:solidFill>
                <a:latin typeface="Open Sans"/>
                <a:cs typeface="Open Sans"/>
              </a:rPr>
              <a:t> </a:t>
            </a:r>
            <a:r>
              <a:rPr sz="1700" dirty="0">
                <a:solidFill>
                  <a:srgbClr val="57585B"/>
                </a:solidFill>
                <a:latin typeface="Open Sans"/>
                <a:cs typeface="Open Sans"/>
              </a:rPr>
              <a:t>your</a:t>
            </a:r>
            <a:r>
              <a:rPr sz="1700" spc="45" dirty="0">
                <a:solidFill>
                  <a:srgbClr val="57585B"/>
                </a:solidFill>
                <a:latin typeface="Open Sans"/>
                <a:cs typeface="Open Sans"/>
              </a:rPr>
              <a:t> </a:t>
            </a:r>
            <a:r>
              <a:rPr sz="1700" dirty="0">
                <a:solidFill>
                  <a:srgbClr val="57585B"/>
                </a:solidFill>
                <a:latin typeface="Open Sans"/>
                <a:cs typeface="Open Sans"/>
              </a:rPr>
              <a:t>wallet</a:t>
            </a:r>
            <a:r>
              <a:rPr sz="1700" spc="50"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follow</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instructions</a:t>
            </a:r>
            <a:r>
              <a:rPr sz="1700" spc="45" dirty="0">
                <a:solidFill>
                  <a:srgbClr val="57585B"/>
                </a:solidFill>
                <a:latin typeface="Open Sans"/>
                <a:cs typeface="Open Sans"/>
              </a:rPr>
              <a:t> </a:t>
            </a:r>
            <a:r>
              <a:rPr sz="1700" dirty="0">
                <a:solidFill>
                  <a:srgbClr val="57585B"/>
                </a:solidFill>
                <a:latin typeface="Open Sans"/>
                <a:cs typeface="Open Sans"/>
              </a:rPr>
              <a:t>for</a:t>
            </a:r>
            <a:r>
              <a:rPr sz="1700" spc="45" dirty="0">
                <a:solidFill>
                  <a:srgbClr val="57585B"/>
                </a:solidFill>
                <a:latin typeface="Open Sans"/>
                <a:cs typeface="Open Sans"/>
              </a:rPr>
              <a:t> </a:t>
            </a:r>
            <a:r>
              <a:rPr sz="1700" dirty="0">
                <a:solidFill>
                  <a:srgbClr val="57585B"/>
                </a:solidFill>
                <a:latin typeface="Open Sans"/>
                <a:cs typeface="Open Sans"/>
              </a:rPr>
              <a:t>making</a:t>
            </a:r>
            <a:r>
              <a:rPr sz="1700" spc="40"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payment.</a:t>
            </a:r>
            <a:r>
              <a:rPr sz="1700" spc="45"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will</a:t>
            </a:r>
            <a:r>
              <a:rPr sz="1700" spc="45" dirty="0">
                <a:solidFill>
                  <a:srgbClr val="57585B"/>
                </a:solidFill>
                <a:latin typeface="Open Sans"/>
                <a:cs typeface="Open Sans"/>
              </a:rPr>
              <a:t> </a:t>
            </a:r>
            <a:r>
              <a:rPr sz="1700" dirty="0">
                <a:solidFill>
                  <a:srgbClr val="57585B"/>
                </a:solidFill>
                <a:latin typeface="Open Sans"/>
                <a:cs typeface="Open Sans"/>
              </a:rPr>
              <a:t>need</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provide</a:t>
            </a:r>
            <a:r>
              <a:rPr sz="1700" spc="45" dirty="0">
                <a:solidFill>
                  <a:srgbClr val="57585B"/>
                </a:solidFill>
                <a:latin typeface="Open Sans"/>
                <a:cs typeface="Open Sans"/>
              </a:rPr>
              <a:t> </a:t>
            </a:r>
            <a:r>
              <a:rPr sz="1700" spc="-25" dirty="0">
                <a:solidFill>
                  <a:srgbClr val="57585B"/>
                </a:solidFill>
                <a:latin typeface="Open Sans"/>
                <a:cs typeface="Open Sans"/>
              </a:rPr>
              <a:t>the </a:t>
            </a:r>
            <a:r>
              <a:rPr sz="1700" dirty="0">
                <a:solidFill>
                  <a:srgbClr val="57585B"/>
                </a:solidFill>
                <a:latin typeface="Open Sans"/>
                <a:cs typeface="Open Sans"/>
              </a:rPr>
              <a:t>recipient’s</a:t>
            </a:r>
            <a:r>
              <a:rPr sz="1700" spc="50" dirty="0">
                <a:solidFill>
                  <a:srgbClr val="57585B"/>
                </a:solidFill>
                <a:latin typeface="Open Sans"/>
                <a:cs typeface="Open Sans"/>
              </a:rPr>
              <a:t> </a:t>
            </a:r>
            <a:r>
              <a:rPr sz="1700" dirty="0">
                <a:solidFill>
                  <a:srgbClr val="57585B"/>
                </a:solidFill>
                <a:latin typeface="Open Sans"/>
                <a:cs typeface="Open Sans"/>
              </a:rPr>
              <a:t>Lightning</a:t>
            </a:r>
            <a:r>
              <a:rPr sz="1700" spc="45" dirty="0">
                <a:solidFill>
                  <a:srgbClr val="57585B"/>
                </a:solidFill>
                <a:latin typeface="Open Sans"/>
                <a:cs typeface="Open Sans"/>
              </a:rPr>
              <a:t> </a:t>
            </a:r>
            <a:r>
              <a:rPr sz="1700" dirty="0">
                <a:solidFill>
                  <a:srgbClr val="57585B"/>
                </a:solidFill>
                <a:latin typeface="Open Sans"/>
                <a:cs typeface="Open Sans"/>
              </a:rPr>
              <a:t>invoice</a:t>
            </a:r>
            <a:r>
              <a:rPr sz="1700" spc="45" dirty="0">
                <a:solidFill>
                  <a:srgbClr val="57585B"/>
                </a:solidFill>
                <a:latin typeface="Open Sans"/>
                <a:cs typeface="Open Sans"/>
              </a:rPr>
              <a:t> </a:t>
            </a:r>
            <a:r>
              <a:rPr sz="1700" dirty="0">
                <a:solidFill>
                  <a:srgbClr val="57585B"/>
                </a:solidFill>
                <a:latin typeface="Open Sans"/>
                <a:cs typeface="Open Sans"/>
              </a:rPr>
              <a:t>or</a:t>
            </a:r>
            <a:r>
              <a:rPr sz="1700" spc="45" dirty="0">
                <a:solidFill>
                  <a:srgbClr val="57585B"/>
                </a:solidFill>
                <a:latin typeface="Open Sans"/>
                <a:cs typeface="Open Sans"/>
              </a:rPr>
              <a:t> </a:t>
            </a:r>
            <a:r>
              <a:rPr sz="1700" dirty="0">
                <a:solidFill>
                  <a:srgbClr val="57585B"/>
                </a:solidFill>
                <a:latin typeface="Open Sans"/>
                <a:cs typeface="Open Sans"/>
              </a:rPr>
              <a:t>scan</a:t>
            </a:r>
            <a:r>
              <a:rPr sz="1700" spc="45" dirty="0">
                <a:solidFill>
                  <a:srgbClr val="57585B"/>
                </a:solidFill>
                <a:latin typeface="Open Sans"/>
                <a:cs typeface="Open Sans"/>
              </a:rPr>
              <a:t> </a:t>
            </a:r>
            <a:r>
              <a:rPr sz="1700" dirty="0">
                <a:solidFill>
                  <a:srgbClr val="57585B"/>
                </a:solidFill>
                <a:latin typeface="Open Sans"/>
                <a:cs typeface="Open Sans"/>
              </a:rPr>
              <a:t>a</a:t>
            </a:r>
            <a:r>
              <a:rPr sz="1700" spc="45" dirty="0">
                <a:solidFill>
                  <a:srgbClr val="57585B"/>
                </a:solidFill>
                <a:latin typeface="Open Sans"/>
                <a:cs typeface="Open Sans"/>
              </a:rPr>
              <a:t> </a:t>
            </a:r>
            <a:r>
              <a:rPr sz="1700" dirty="0">
                <a:solidFill>
                  <a:srgbClr val="57585B"/>
                </a:solidFill>
                <a:latin typeface="Open Sans"/>
                <a:cs typeface="Open Sans"/>
              </a:rPr>
              <a:t>QR</a:t>
            </a:r>
            <a:r>
              <a:rPr sz="1700" spc="45" dirty="0">
                <a:solidFill>
                  <a:srgbClr val="57585B"/>
                </a:solidFill>
                <a:latin typeface="Open Sans"/>
                <a:cs typeface="Open Sans"/>
              </a:rPr>
              <a:t> </a:t>
            </a:r>
            <a:r>
              <a:rPr sz="1700" dirty="0">
                <a:solidFill>
                  <a:srgbClr val="57585B"/>
                </a:solidFill>
                <a:latin typeface="Open Sans"/>
                <a:cs typeface="Open Sans"/>
              </a:rPr>
              <a:t>code</a:t>
            </a:r>
            <a:r>
              <a:rPr sz="1700" spc="55" dirty="0">
                <a:solidFill>
                  <a:srgbClr val="57585B"/>
                </a:solidFill>
                <a:latin typeface="Open Sans"/>
                <a:cs typeface="Open Sans"/>
              </a:rPr>
              <a:t> </a:t>
            </a:r>
            <a:r>
              <a:rPr sz="1700" dirty="0">
                <a:solidFill>
                  <a:srgbClr val="57585B"/>
                </a:solidFill>
                <a:latin typeface="Open Sans"/>
                <a:cs typeface="Open Sans"/>
              </a:rPr>
              <a:t>and</a:t>
            </a:r>
            <a:r>
              <a:rPr sz="1700" spc="45" dirty="0">
                <a:solidFill>
                  <a:srgbClr val="57585B"/>
                </a:solidFill>
                <a:latin typeface="Open Sans"/>
                <a:cs typeface="Open Sans"/>
              </a:rPr>
              <a:t> </a:t>
            </a:r>
            <a:r>
              <a:rPr sz="1700" dirty="0">
                <a:solidFill>
                  <a:srgbClr val="57585B"/>
                </a:solidFill>
                <a:latin typeface="Open Sans"/>
                <a:cs typeface="Open Sans"/>
              </a:rPr>
              <a:t>enter</a:t>
            </a:r>
            <a:r>
              <a:rPr sz="1700" spc="45" dirty="0">
                <a:solidFill>
                  <a:srgbClr val="57585B"/>
                </a:solidFill>
                <a:latin typeface="Open Sans"/>
                <a:cs typeface="Open Sans"/>
              </a:rPr>
              <a:t> </a:t>
            </a:r>
            <a:r>
              <a:rPr sz="1700" dirty="0">
                <a:solidFill>
                  <a:srgbClr val="57585B"/>
                </a:solidFill>
                <a:latin typeface="Open Sans"/>
                <a:cs typeface="Open Sans"/>
              </a:rPr>
              <a:t>the</a:t>
            </a:r>
            <a:r>
              <a:rPr sz="1700" spc="45" dirty="0">
                <a:solidFill>
                  <a:srgbClr val="57585B"/>
                </a:solidFill>
                <a:latin typeface="Open Sans"/>
                <a:cs typeface="Open Sans"/>
              </a:rPr>
              <a:t> </a:t>
            </a:r>
            <a:r>
              <a:rPr sz="1700" dirty="0">
                <a:solidFill>
                  <a:srgbClr val="57585B"/>
                </a:solidFill>
                <a:latin typeface="Open Sans"/>
                <a:cs typeface="Open Sans"/>
              </a:rPr>
              <a:t>amount</a:t>
            </a:r>
            <a:r>
              <a:rPr sz="1700" spc="45" dirty="0">
                <a:solidFill>
                  <a:srgbClr val="57585B"/>
                </a:solidFill>
                <a:latin typeface="Open Sans"/>
                <a:cs typeface="Open Sans"/>
              </a:rPr>
              <a:t> </a:t>
            </a:r>
            <a:r>
              <a:rPr sz="1700" spc="-25" dirty="0">
                <a:solidFill>
                  <a:srgbClr val="57585B"/>
                </a:solidFill>
                <a:latin typeface="Open Sans"/>
                <a:cs typeface="Open Sans"/>
              </a:rPr>
              <a:t>of </a:t>
            </a:r>
            <a:r>
              <a:rPr sz="1700" dirty="0">
                <a:solidFill>
                  <a:srgbClr val="57585B"/>
                </a:solidFill>
                <a:latin typeface="Open Sans"/>
                <a:cs typeface="Open Sans"/>
              </a:rPr>
              <a:t>satoshis</a:t>
            </a:r>
            <a:r>
              <a:rPr sz="1700" spc="50" dirty="0">
                <a:solidFill>
                  <a:srgbClr val="57585B"/>
                </a:solidFill>
                <a:latin typeface="Open Sans"/>
                <a:cs typeface="Open Sans"/>
              </a:rPr>
              <a:t> </a:t>
            </a:r>
            <a:r>
              <a:rPr sz="1700" dirty="0">
                <a:solidFill>
                  <a:srgbClr val="57585B"/>
                </a:solidFill>
                <a:latin typeface="Open Sans"/>
                <a:cs typeface="Open Sans"/>
              </a:rPr>
              <a:t>you</a:t>
            </a:r>
            <a:r>
              <a:rPr sz="1700" spc="45" dirty="0">
                <a:solidFill>
                  <a:srgbClr val="57585B"/>
                </a:solidFill>
                <a:latin typeface="Open Sans"/>
                <a:cs typeface="Open Sans"/>
              </a:rPr>
              <a:t> </a:t>
            </a:r>
            <a:r>
              <a:rPr sz="1700" dirty="0">
                <a:solidFill>
                  <a:srgbClr val="57585B"/>
                </a:solidFill>
                <a:latin typeface="Open Sans"/>
                <a:cs typeface="Open Sans"/>
              </a:rPr>
              <a:t>want</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5" dirty="0">
                <a:solidFill>
                  <a:srgbClr val="57585B"/>
                </a:solidFill>
                <a:latin typeface="Open Sans"/>
                <a:cs typeface="Open Sans"/>
              </a:rPr>
              <a:t> </a:t>
            </a:r>
            <a:r>
              <a:rPr sz="1700" spc="-20" dirty="0">
                <a:solidFill>
                  <a:srgbClr val="57585B"/>
                </a:solidFill>
                <a:latin typeface="Open Sans"/>
                <a:cs typeface="Open Sans"/>
              </a:rPr>
              <a:t>send.</a:t>
            </a:r>
            <a:endParaRPr sz="1700">
              <a:latin typeface="Open Sans"/>
              <a:cs typeface="Open Sans"/>
            </a:endParaRPr>
          </a:p>
          <a:p>
            <a:pPr marL="794385" marR="443865">
              <a:lnSpc>
                <a:spcPct val="101800"/>
              </a:lnSpc>
              <a:spcBef>
                <a:spcPts val="1830"/>
              </a:spcBef>
            </a:pPr>
            <a:r>
              <a:rPr sz="1700" dirty="0">
                <a:solidFill>
                  <a:srgbClr val="57585B"/>
                </a:solidFill>
                <a:latin typeface="Open Sans"/>
                <a:cs typeface="Open Sans"/>
              </a:rPr>
              <a:t>If</a:t>
            </a:r>
            <a:r>
              <a:rPr sz="1700" spc="35" dirty="0">
                <a:solidFill>
                  <a:srgbClr val="57585B"/>
                </a:solidFill>
                <a:latin typeface="Open Sans"/>
                <a:cs typeface="Open Sans"/>
              </a:rPr>
              <a:t> </a:t>
            </a:r>
            <a:r>
              <a:rPr sz="1700" dirty="0">
                <a:solidFill>
                  <a:srgbClr val="57585B"/>
                </a:solidFill>
                <a:latin typeface="Open Sans"/>
                <a:cs typeface="Open Sans"/>
              </a:rPr>
              <a:t>your</a:t>
            </a:r>
            <a:r>
              <a:rPr sz="1700" spc="40" dirty="0">
                <a:solidFill>
                  <a:srgbClr val="57585B"/>
                </a:solidFill>
                <a:latin typeface="Open Sans"/>
                <a:cs typeface="Open Sans"/>
              </a:rPr>
              <a:t> </a:t>
            </a:r>
            <a:r>
              <a:rPr sz="1700" dirty="0">
                <a:solidFill>
                  <a:srgbClr val="57585B"/>
                </a:solidFill>
                <a:latin typeface="Open Sans"/>
                <a:cs typeface="Open Sans"/>
              </a:rPr>
              <a:t>group</a:t>
            </a:r>
            <a:r>
              <a:rPr sz="1700" spc="45" dirty="0">
                <a:solidFill>
                  <a:srgbClr val="57585B"/>
                </a:solidFill>
                <a:latin typeface="Open Sans"/>
                <a:cs typeface="Open Sans"/>
              </a:rPr>
              <a:t> </a:t>
            </a:r>
            <a:r>
              <a:rPr sz="1700" dirty="0">
                <a:solidFill>
                  <a:srgbClr val="57585B"/>
                </a:solidFill>
                <a:latin typeface="Open Sans"/>
                <a:cs typeface="Open Sans"/>
              </a:rPr>
              <a:t>is</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first</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successfully</a:t>
            </a:r>
            <a:r>
              <a:rPr sz="1700" spc="40" dirty="0">
                <a:solidFill>
                  <a:srgbClr val="57585B"/>
                </a:solidFill>
                <a:latin typeface="Open Sans"/>
                <a:cs typeface="Open Sans"/>
              </a:rPr>
              <a:t> </a:t>
            </a:r>
            <a:r>
              <a:rPr sz="1700" dirty="0">
                <a:solidFill>
                  <a:srgbClr val="57585B"/>
                </a:solidFill>
                <a:latin typeface="Open Sans"/>
                <a:cs typeface="Open Sans"/>
              </a:rPr>
              <a:t>send</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dirty="0">
                <a:solidFill>
                  <a:srgbClr val="57585B"/>
                </a:solidFill>
                <a:latin typeface="Open Sans"/>
                <a:cs typeface="Open Sans"/>
              </a:rPr>
              <a:t>satoshis</a:t>
            </a:r>
            <a:r>
              <a:rPr sz="1700" spc="45" dirty="0">
                <a:solidFill>
                  <a:srgbClr val="57585B"/>
                </a:solidFill>
                <a:latin typeface="Open Sans"/>
                <a:cs typeface="Open Sans"/>
              </a:rPr>
              <a:t> </a:t>
            </a:r>
            <a:r>
              <a:rPr sz="1700" dirty="0">
                <a:solidFill>
                  <a:srgbClr val="57585B"/>
                </a:solidFill>
                <a:latin typeface="Open Sans"/>
                <a:cs typeface="Open Sans"/>
              </a:rPr>
              <a:t>to</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spc="-20" dirty="0">
                <a:solidFill>
                  <a:srgbClr val="57585B"/>
                </a:solidFill>
                <a:latin typeface="Open Sans"/>
                <a:cs typeface="Open Sans"/>
              </a:rPr>
              <a:t>last </a:t>
            </a:r>
            <a:r>
              <a:rPr sz="1700" dirty="0">
                <a:solidFill>
                  <a:srgbClr val="57585B"/>
                </a:solidFill>
                <a:latin typeface="Open Sans"/>
                <a:cs typeface="Open Sans"/>
              </a:rPr>
              <a:t>person,</a:t>
            </a:r>
            <a:r>
              <a:rPr sz="1700" spc="40" dirty="0">
                <a:solidFill>
                  <a:srgbClr val="57585B"/>
                </a:solidFill>
                <a:latin typeface="Open Sans"/>
                <a:cs typeface="Open Sans"/>
              </a:rPr>
              <a:t> </a:t>
            </a:r>
            <a:r>
              <a:rPr sz="1700" dirty="0">
                <a:solidFill>
                  <a:srgbClr val="57585B"/>
                </a:solidFill>
                <a:latin typeface="Open Sans"/>
                <a:cs typeface="Open Sans"/>
              </a:rPr>
              <a:t>you</a:t>
            </a:r>
            <a:r>
              <a:rPr sz="1700" spc="40" dirty="0">
                <a:solidFill>
                  <a:srgbClr val="57585B"/>
                </a:solidFill>
                <a:latin typeface="Open Sans"/>
                <a:cs typeface="Open Sans"/>
              </a:rPr>
              <a:t> </a:t>
            </a:r>
            <a:r>
              <a:rPr sz="1700" dirty="0">
                <a:solidFill>
                  <a:srgbClr val="57585B"/>
                </a:solidFill>
                <a:latin typeface="Open Sans"/>
                <a:cs typeface="Open Sans"/>
              </a:rPr>
              <a:t>win!</a:t>
            </a:r>
            <a:r>
              <a:rPr sz="1700" spc="40" dirty="0">
                <a:solidFill>
                  <a:srgbClr val="57585B"/>
                </a:solidFill>
                <a:latin typeface="Open Sans"/>
                <a:cs typeface="Open Sans"/>
              </a:rPr>
              <a:t> </a:t>
            </a:r>
            <a:r>
              <a:rPr sz="1700" dirty="0">
                <a:solidFill>
                  <a:srgbClr val="57585B"/>
                </a:solidFill>
                <a:latin typeface="Open Sans"/>
                <a:cs typeface="Open Sans"/>
              </a:rPr>
              <a:t>(And</a:t>
            </a:r>
            <a:r>
              <a:rPr sz="1700" spc="40" dirty="0">
                <a:solidFill>
                  <a:srgbClr val="57585B"/>
                </a:solidFill>
                <a:latin typeface="Open Sans"/>
                <a:cs typeface="Open Sans"/>
              </a:rPr>
              <a:t> </a:t>
            </a:r>
            <a:r>
              <a:rPr sz="1700" dirty="0">
                <a:solidFill>
                  <a:srgbClr val="57585B"/>
                </a:solidFill>
                <a:latin typeface="Open Sans"/>
                <a:cs typeface="Open Sans"/>
              </a:rPr>
              <a:t>get</a:t>
            </a:r>
            <a:r>
              <a:rPr sz="1700" spc="40" dirty="0">
                <a:solidFill>
                  <a:srgbClr val="57585B"/>
                </a:solidFill>
                <a:latin typeface="Open Sans"/>
                <a:cs typeface="Open Sans"/>
              </a:rPr>
              <a:t> </a:t>
            </a:r>
            <a:r>
              <a:rPr sz="1700" dirty="0">
                <a:solidFill>
                  <a:srgbClr val="57585B"/>
                </a:solidFill>
                <a:latin typeface="Open Sans"/>
                <a:cs typeface="Open Sans"/>
              </a:rPr>
              <a:t>to</a:t>
            </a:r>
            <a:r>
              <a:rPr sz="1700" spc="35" dirty="0">
                <a:solidFill>
                  <a:srgbClr val="57585B"/>
                </a:solidFill>
                <a:latin typeface="Open Sans"/>
                <a:cs typeface="Open Sans"/>
              </a:rPr>
              <a:t> </a:t>
            </a:r>
            <a:r>
              <a:rPr sz="1700" dirty="0">
                <a:solidFill>
                  <a:srgbClr val="57585B"/>
                </a:solidFill>
                <a:latin typeface="Open Sans"/>
                <a:cs typeface="Open Sans"/>
              </a:rPr>
              <a:t>keep</a:t>
            </a:r>
            <a:r>
              <a:rPr sz="1700" spc="40" dirty="0">
                <a:solidFill>
                  <a:srgbClr val="57585B"/>
                </a:solidFill>
                <a:latin typeface="Open Sans"/>
                <a:cs typeface="Open Sans"/>
              </a:rPr>
              <a:t> </a:t>
            </a:r>
            <a:r>
              <a:rPr sz="1700" dirty="0">
                <a:solidFill>
                  <a:srgbClr val="57585B"/>
                </a:solidFill>
                <a:latin typeface="Open Sans"/>
                <a:cs typeface="Open Sans"/>
              </a:rPr>
              <a:t>the</a:t>
            </a:r>
            <a:r>
              <a:rPr sz="1700" spc="40" dirty="0">
                <a:solidFill>
                  <a:srgbClr val="57585B"/>
                </a:solidFill>
                <a:latin typeface="Open Sans"/>
                <a:cs typeface="Open Sans"/>
              </a:rPr>
              <a:t> </a:t>
            </a:r>
            <a:r>
              <a:rPr sz="1700" spc="-10" dirty="0">
                <a:solidFill>
                  <a:srgbClr val="57585B"/>
                </a:solidFill>
                <a:latin typeface="Open Sans"/>
                <a:cs typeface="Open Sans"/>
              </a:rPr>
              <a:t>sats).</a:t>
            </a:r>
            <a:endParaRPr sz="1700">
              <a:latin typeface="Open Sans"/>
              <a:cs typeface="Open Sans"/>
            </a:endParaRPr>
          </a:p>
          <a:p>
            <a:pPr>
              <a:lnSpc>
                <a:spcPct val="100000"/>
              </a:lnSpc>
              <a:spcBef>
                <a:spcPts val="30"/>
              </a:spcBef>
            </a:pPr>
            <a:endParaRPr sz="1900">
              <a:latin typeface="Open Sans"/>
              <a:cs typeface="Open Sans"/>
            </a:endParaRPr>
          </a:p>
          <a:p>
            <a:pPr marL="12700" marR="306070">
              <a:lnSpc>
                <a:spcPct val="101800"/>
              </a:lnSpc>
            </a:pPr>
            <a:r>
              <a:rPr sz="1700" b="1" dirty="0">
                <a:solidFill>
                  <a:srgbClr val="241B54"/>
                </a:solidFill>
                <a:latin typeface="Open Sans"/>
                <a:cs typeface="Open Sans"/>
              </a:rPr>
              <a:t>Discuss</a:t>
            </a:r>
            <a:r>
              <a:rPr sz="1700" b="1" spc="45" dirty="0">
                <a:solidFill>
                  <a:srgbClr val="241B54"/>
                </a:solidFill>
                <a:latin typeface="Open Sans"/>
                <a:cs typeface="Open Sans"/>
              </a:rPr>
              <a:t> </a:t>
            </a:r>
            <a:r>
              <a:rPr sz="1700" b="1" dirty="0">
                <a:solidFill>
                  <a:srgbClr val="241B54"/>
                </a:solidFill>
                <a:latin typeface="Open Sans"/>
                <a:cs typeface="Open Sans"/>
              </a:rPr>
              <a:t>any</a:t>
            </a:r>
            <a:r>
              <a:rPr sz="1700" b="1" spc="45" dirty="0">
                <a:solidFill>
                  <a:srgbClr val="241B54"/>
                </a:solidFill>
                <a:latin typeface="Open Sans"/>
                <a:cs typeface="Open Sans"/>
              </a:rPr>
              <a:t> </a:t>
            </a:r>
            <a:r>
              <a:rPr sz="1700" b="1" dirty="0">
                <a:solidFill>
                  <a:srgbClr val="241B54"/>
                </a:solidFill>
                <a:latin typeface="Open Sans"/>
                <a:cs typeface="Open Sans"/>
              </a:rPr>
              <a:t>difficulties</a:t>
            </a:r>
            <a:r>
              <a:rPr sz="1700" b="1" spc="50" dirty="0">
                <a:solidFill>
                  <a:srgbClr val="241B54"/>
                </a:solidFill>
                <a:latin typeface="Open Sans"/>
                <a:cs typeface="Open Sans"/>
              </a:rPr>
              <a:t> </a:t>
            </a:r>
            <a:r>
              <a:rPr sz="1700" b="1" dirty="0">
                <a:solidFill>
                  <a:srgbClr val="241B54"/>
                </a:solidFill>
                <a:latin typeface="Open Sans"/>
                <a:cs typeface="Open Sans"/>
              </a:rPr>
              <a:t>your</a:t>
            </a:r>
            <a:r>
              <a:rPr sz="1700" b="1" spc="45" dirty="0">
                <a:solidFill>
                  <a:srgbClr val="241B54"/>
                </a:solidFill>
                <a:latin typeface="Open Sans"/>
                <a:cs typeface="Open Sans"/>
              </a:rPr>
              <a:t> </a:t>
            </a:r>
            <a:r>
              <a:rPr sz="1700" b="1" dirty="0">
                <a:solidFill>
                  <a:srgbClr val="241B54"/>
                </a:solidFill>
                <a:latin typeface="Open Sans"/>
                <a:cs typeface="Open Sans"/>
              </a:rPr>
              <a:t>group</a:t>
            </a:r>
            <a:r>
              <a:rPr sz="1700" b="1" spc="50" dirty="0">
                <a:solidFill>
                  <a:srgbClr val="241B54"/>
                </a:solidFill>
                <a:latin typeface="Open Sans"/>
                <a:cs typeface="Open Sans"/>
              </a:rPr>
              <a:t> </a:t>
            </a:r>
            <a:r>
              <a:rPr sz="1700" b="1" dirty="0">
                <a:solidFill>
                  <a:srgbClr val="241B54"/>
                </a:solidFill>
                <a:latin typeface="Open Sans"/>
                <a:cs typeface="Open Sans"/>
              </a:rPr>
              <a:t>had</a:t>
            </a:r>
            <a:r>
              <a:rPr sz="1700" b="1" spc="45" dirty="0">
                <a:solidFill>
                  <a:srgbClr val="241B54"/>
                </a:solidFill>
                <a:latin typeface="Open Sans"/>
                <a:cs typeface="Open Sans"/>
              </a:rPr>
              <a:t> </a:t>
            </a:r>
            <a:r>
              <a:rPr sz="1700" b="1" dirty="0">
                <a:solidFill>
                  <a:srgbClr val="241B54"/>
                </a:solidFill>
                <a:latin typeface="Open Sans"/>
                <a:cs typeface="Open Sans"/>
              </a:rPr>
              <a:t>with</a:t>
            </a:r>
            <a:r>
              <a:rPr sz="1700" b="1" spc="45" dirty="0">
                <a:solidFill>
                  <a:srgbClr val="241B54"/>
                </a:solidFill>
                <a:latin typeface="Open Sans"/>
                <a:cs typeface="Open Sans"/>
              </a:rPr>
              <a:t> </a:t>
            </a:r>
            <a:r>
              <a:rPr sz="1700" b="1" dirty="0">
                <a:solidFill>
                  <a:srgbClr val="241B54"/>
                </a:solidFill>
                <a:latin typeface="Open Sans"/>
                <a:cs typeface="Open Sans"/>
              </a:rPr>
              <a:t>the</a:t>
            </a:r>
            <a:r>
              <a:rPr sz="1700" b="1" spc="50" dirty="0">
                <a:solidFill>
                  <a:srgbClr val="241B54"/>
                </a:solidFill>
                <a:latin typeface="Open Sans"/>
                <a:cs typeface="Open Sans"/>
              </a:rPr>
              <a:t> </a:t>
            </a:r>
            <a:r>
              <a:rPr sz="1700" b="1" dirty="0">
                <a:solidFill>
                  <a:srgbClr val="241B54"/>
                </a:solidFill>
                <a:latin typeface="Open Sans"/>
                <a:cs typeface="Open Sans"/>
              </a:rPr>
              <a:t>activity.</a:t>
            </a:r>
            <a:r>
              <a:rPr sz="1700" b="1" spc="45" dirty="0">
                <a:solidFill>
                  <a:srgbClr val="241B54"/>
                </a:solidFill>
                <a:latin typeface="Open Sans"/>
                <a:cs typeface="Open Sans"/>
              </a:rPr>
              <a:t> </a:t>
            </a:r>
            <a:r>
              <a:rPr sz="1700" b="1" dirty="0">
                <a:solidFill>
                  <a:srgbClr val="241B54"/>
                </a:solidFill>
                <a:latin typeface="Open Sans"/>
                <a:cs typeface="Open Sans"/>
              </a:rPr>
              <a:t>Was</a:t>
            </a:r>
            <a:r>
              <a:rPr sz="1700" b="1" spc="50" dirty="0">
                <a:solidFill>
                  <a:srgbClr val="241B54"/>
                </a:solidFill>
                <a:latin typeface="Open Sans"/>
                <a:cs typeface="Open Sans"/>
              </a:rPr>
              <a:t> </a:t>
            </a:r>
            <a:r>
              <a:rPr sz="1700" b="1" dirty="0">
                <a:solidFill>
                  <a:srgbClr val="241B54"/>
                </a:solidFill>
                <a:latin typeface="Open Sans"/>
                <a:cs typeface="Open Sans"/>
              </a:rPr>
              <a:t>sending</a:t>
            </a:r>
            <a:r>
              <a:rPr sz="1700" b="1" spc="45" dirty="0">
                <a:solidFill>
                  <a:srgbClr val="241B54"/>
                </a:solidFill>
                <a:latin typeface="Open Sans"/>
                <a:cs typeface="Open Sans"/>
              </a:rPr>
              <a:t> </a:t>
            </a:r>
            <a:r>
              <a:rPr sz="1700" b="1" spc="-50" dirty="0">
                <a:solidFill>
                  <a:srgbClr val="241B54"/>
                </a:solidFill>
                <a:latin typeface="Open Sans"/>
                <a:cs typeface="Open Sans"/>
              </a:rPr>
              <a:t>a </a:t>
            </a:r>
            <a:r>
              <a:rPr sz="1700" b="1" dirty="0">
                <a:solidFill>
                  <a:srgbClr val="241B54"/>
                </a:solidFill>
                <a:latin typeface="Open Sans"/>
                <a:cs typeface="Open Sans"/>
              </a:rPr>
              <a:t>transaction</a:t>
            </a:r>
            <a:r>
              <a:rPr sz="1700" b="1" spc="35" dirty="0">
                <a:solidFill>
                  <a:srgbClr val="241B54"/>
                </a:solidFill>
                <a:latin typeface="Open Sans"/>
                <a:cs typeface="Open Sans"/>
              </a:rPr>
              <a:t> </a:t>
            </a:r>
            <a:r>
              <a:rPr sz="1700" b="1" dirty="0">
                <a:solidFill>
                  <a:srgbClr val="241B54"/>
                </a:solidFill>
                <a:latin typeface="Open Sans"/>
                <a:cs typeface="Open Sans"/>
              </a:rPr>
              <a:t>easy,</a:t>
            </a:r>
            <a:r>
              <a:rPr sz="1700" b="1" spc="35" dirty="0">
                <a:solidFill>
                  <a:srgbClr val="241B54"/>
                </a:solidFill>
                <a:latin typeface="Open Sans"/>
                <a:cs typeface="Open Sans"/>
              </a:rPr>
              <a:t> </a:t>
            </a:r>
            <a:r>
              <a:rPr sz="1700" b="1" dirty="0">
                <a:solidFill>
                  <a:srgbClr val="241B54"/>
                </a:solidFill>
                <a:latin typeface="Open Sans"/>
                <a:cs typeface="Open Sans"/>
              </a:rPr>
              <a:t>fast,</a:t>
            </a:r>
            <a:r>
              <a:rPr sz="1700" b="1" spc="40" dirty="0">
                <a:solidFill>
                  <a:srgbClr val="241B54"/>
                </a:solidFill>
                <a:latin typeface="Open Sans"/>
                <a:cs typeface="Open Sans"/>
              </a:rPr>
              <a:t> </a:t>
            </a:r>
            <a:r>
              <a:rPr sz="1700" b="1" dirty="0">
                <a:solidFill>
                  <a:srgbClr val="241B54"/>
                </a:solidFill>
                <a:latin typeface="Open Sans"/>
                <a:cs typeface="Open Sans"/>
              </a:rPr>
              <a:t>and</a:t>
            </a:r>
            <a:r>
              <a:rPr sz="1700" b="1" spc="35" dirty="0">
                <a:solidFill>
                  <a:srgbClr val="241B54"/>
                </a:solidFill>
                <a:latin typeface="Open Sans"/>
                <a:cs typeface="Open Sans"/>
              </a:rPr>
              <a:t> </a:t>
            </a:r>
            <a:r>
              <a:rPr sz="1700" b="1" dirty="0">
                <a:solidFill>
                  <a:srgbClr val="241B54"/>
                </a:solidFill>
                <a:latin typeface="Open Sans"/>
                <a:cs typeface="Open Sans"/>
              </a:rPr>
              <a:t>inexpensive?</a:t>
            </a:r>
            <a:r>
              <a:rPr sz="1700" b="1" spc="40" dirty="0">
                <a:solidFill>
                  <a:srgbClr val="241B54"/>
                </a:solidFill>
                <a:latin typeface="Open Sans"/>
                <a:cs typeface="Open Sans"/>
              </a:rPr>
              <a:t> </a:t>
            </a:r>
            <a:r>
              <a:rPr sz="1700" b="1" dirty="0">
                <a:solidFill>
                  <a:srgbClr val="241B54"/>
                </a:solidFill>
                <a:latin typeface="Open Sans"/>
                <a:cs typeface="Open Sans"/>
              </a:rPr>
              <a:t>Do</a:t>
            </a:r>
            <a:r>
              <a:rPr sz="1700" b="1" spc="35" dirty="0">
                <a:solidFill>
                  <a:srgbClr val="241B54"/>
                </a:solidFill>
                <a:latin typeface="Open Sans"/>
                <a:cs typeface="Open Sans"/>
              </a:rPr>
              <a:t> </a:t>
            </a:r>
            <a:r>
              <a:rPr sz="1700" b="1" dirty="0">
                <a:solidFill>
                  <a:srgbClr val="241B54"/>
                </a:solidFill>
                <a:latin typeface="Open Sans"/>
                <a:cs typeface="Open Sans"/>
              </a:rPr>
              <a:t>you</a:t>
            </a:r>
            <a:r>
              <a:rPr sz="1700" b="1" spc="40" dirty="0">
                <a:solidFill>
                  <a:srgbClr val="241B54"/>
                </a:solidFill>
                <a:latin typeface="Open Sans"/>
                <a:cs typeface="Open Sans"/>
              </a:rPr>
              <a:t> </a:t>
            </a:r>
            <a:r>
              <a:rPr sz="1700" b="1" dirty="0">
                <a:solidFill>
                  <a:srgbClr val="241B54"/>
                </a:solidFill>
                <a:latin typeface="Open Sans"/>
                <a:cs typeface="Open Sans"/>
              </a:rPr>
              <a:t>think</a:t>
            </a:r>
            <a:r>
              <a:rPr sz="1700" b="1" spc="35" dirty="0">
                <a:solidFill>
                  <a:srgbClr val="241B54"/>
                </a:solidFill>
                <a:latin typeface="Open Sans"/>
                <a:cs typeface="Open Sans"/>
              </a:rPr>
              <a:t> </a:t>
            </a:r>
            <a:r>
              <a:rPr sz="1700" b="1" dirty="0">
                <a:solidFill>
                  <a:srgbClr val="241B54"/>
                </a:solidFill>
                <a:latin typeface="Open Sans"/>
                <a:cs typeface="Open Sans"/>
              </a:rPr>
              <a:t>the</a:t>
            </a:r>
            <a:r>
              <a:rPr sz="1700" b="1" spc="35" dirty="0">
                <a:solidFill>
                  <a:srgbClr val="241B54"/>
                </a:solidFill>
                <a:latin typeface="Open Sans"/>
                <a:cs typeface="Open Sans"/>
              </a:rPr>
              <a:t> </a:t>
            </a:r>
            <a:r>
              <a:rPr sz="1700" b="1" spc="-10" dirty="0">
                <a:solidFill>
                  <a:srgbClr val="241B54"/>
                </a:solidFill>
                <a:latin typeface="Open Sans"/>
                <a:cs typeface="Open Sans"/>
              </a:rPr>
              <a:t>Lightning </a:t>
            </a:r>
            <a:r>
              <a:rPr sz="1700" b="1" dirty="0">
                <a:solidFill>
                  <a:srgbClr val="241B54"/>
                </a:solidFill>
                <a:latin typeface="Open Sans"/>
                <a:cs typeface="Open Sans"/>
              </a:rPr>
              <a:t>Network</a:t>
            </a:r>
            <a:r>
              <a:rPr sz="1700" b="1" spc="35" dirty="0">
                <a:solidFill>
                  <a:srgbClr val="241B54"/>
                </a:solidFill>
                <a:latin typeface="Open Sans"/>
                <a:cs typeface="Open Sans"/>
              </a:rPr>
              <a:t> </a:t>
            </a:r>
            <a:r>
              <a:rPr sz="1700" b="1" dirty="0">
                <a:solidFill>
                  <a:srgbClr val="241B54"/>
                </a:solidFill>
                <a:latin typeface="Open Sans"/>
                <a:cs typeface="Open Sans"/>
              </a:rPr>
              <a:t>is</a:t>
            </a:r>
            <a:r>
              <a:rPr sz="1700" b="1" spc="35" dirty="0">
                <a:solidFill>
                  <a:srgbClr val="241B54"/>
                </a:solidFill>
                <a:latin typeface="Open Sans"/>
                <a:cs typeface="Open Sans"/>
              </a:rPr>
              <a:t> </a:t>
            </a:r>
            <a:r>
              <a:rPr sz="1700" b="1" dirty="0">
                <a:solidFill>
                  <a:srgbClr val="241B54"/>
                </a:solidFill>
                <a:latin typeface="Open Sans"/>
                <a:cs typeface="Open Sans"/>
              </a:rPr>
              <a:t>easy</a:t>
            </a:r>
            <a:r>
              <a:rPr sz="1700" b="1" spc="35" dirty="0">
                <a:solidFill>
                  <a:srgbClr val="241B54"/>
                </a:solidFill>
                <a:latin typeface="Open Sans"/>
                <a:cs typeface="Open Sans"/>
              </a:rPr>
              <a:t> </a:t>
            </a:r>
            <a:r>
              <a:rPr sz="1700" b="1" dirty="0">
                <a:solidFill>
                  <a:srgbClr val="241B54"/>
                </a:solidFill>
                <a:latin typeface="Open Sans"/>
                <a:cs typeface="Open Sans"/>
              </a:rPr>
              <a:t>to</a:t>
            </a:r>
            <a:r>
              <a:rPr sz="1700" b="1" spc="35" dirty="0">
                <a:solidFill>
                  <a:srgbClr val="241B54"/>
                </a:solidFill>
                <a:latin typeface="Open Sans"/>
                <a:cs typeface="Open Sans"/>
              </a:rPr>
              <a:t> </a:t>
            </a:r>
            <a:r>
              <a:rPr sz="1700" b="1" dirty="0">
                <a:solidFill>
                  <a:srgbClr val="241B54"/>
                </a:solidFill>
                <a:latin typeface="Open Sans"/>
                <a:cs typeface="Open Sans"/>
              </a:rPr>
              <a:t>use</a:t>
            </a:r>
            <a:r>
              <a:rPr sz="1700" b="1" spc="40" dirty="0">
                <a:solidFill>
                  <a:srgbClr val="241B54"/>
                </a:solidFill>
                <a:latin typeface="Open Sans"/>
                <a:cs typeface="Open Sans"/>
              </a:rPr>
              <a:t> </a:t>
            </a:r>
            <a:r>
              <a:rPr sz="1700" b="1" dirty="0">
                <a:solidFill>
                  <a:srgbClr val="241B54"/>
                </a:solidFill>
                <a:latin typeface="Open Sans"/>
                <a:cs typeface="Open Sans"/>
              </a:rPr>
              <a:t>and</a:t>
            </a:r>
            <a:r>
              <a:rPr sz="1700" b="1" spc="35" dirty="0">
                <a:solidFill>
                  <a:srgbClr val="241B54"/>
                </a:solidFill>
                <a:latin typeface="Open Sans"/>
                <a:cs typeface="Open Sans"/>
              </a:rPr>
              <a:t> </a:t>
            </a:r>
            <a:r>
              <a:rPr sz="1700" b="1" spc="-10" dirty="0">
                <a:solidFill>
                  <a:srgbClr val="241B54"/>
                </a:solidFill>
                <a:latin typeface="Open Sans"/>
                <a:cs typeface="Open Sans"/>
              </a:rPr>
              <a:t>understand?</a:t>
            </a:r>
            <a:endParaRPr sz="1700">
              <a:latin typeface="Open Sans"/>
              <a:cs typeface="Open Sans"/>
            </a:endParaRPr>
          </a:p>
        </p:txBody>
      </p:sp>
      <p:sp>
        <p:nvSpPr>
          <p:cNvPr id="39" name="object 39"/>
          <p:cNvSpPr/>
          <p:nvPr/>
        </p:nvSpPr>
        <p:spPr>
          <a:xfrm>
            <a:off x="10052050" y="2655954"/>
            <a:ext cx="0" cy="26670"/>
          </a:xfrm>
          <a:custGeom>
            <a:avLst/>
            <a:gdLst/>
            <a:ahLst/>
            <a:cxnLst/>
            <a:rect l="l" t="t" r="r" b="b"/>
            <a:pathLst>
              <a:path h="26669">
                <a:moveTo>
                  <a:pt x="0" y="0"/>
                </a:moveTo>
                <a:lnTo>
                  <a:pt x="0" y="26177"/>
                </a:lnTo>
              </a:path>
            </a:pathLst>
          </a:custGeom>
          <a:ln w="31412">
            <a:solidFill>
              <a:srgbClr val="000000"/>
            </a:solidFill>
          </a:ln>
        </p:spPr>
        <p:txBody>
          <a:bodyPr wrap="square" lIns="0" tIns="0" rIns="0" bIns="0" rtlCol="0"/>
          <a:lstStyle/>
          <a:p>
            <a:endParaRPr/>
          </a:p>
        </p:txBody>
      </p:sp>
      <p:sp>
        <p:nvSpPr>
          <p:cNvPr id="40" name="object 40"/>
          <p:cNvSpPr/>
          <p:nvPr/>
        </p:nvSpPr>
        <p:spPr>
          <a:xfrm>
            <a:off x="10052050" y="2808048"/>
            <a:ext cx="0" cy="7251065"/>
          </a:xfrm>
          <a:custGeom>
            <a:avLst/>
            <a:gdLst/>
            <a:ahLst/>
            <a:cxnLst/>
            <a:rect l="l" t="t" r="r" b="b"/>
            <a:pathLst>
              <a:path h="7251065">
                <a:moveTo>
                  <a:pt x="0" y="0"/>
                </a:moveTo>
                <a:lnTo>
                  <a:pt x="0" y="7250773"/>
                </a:lnTo>
              </a:path>
            </a:pathLst>
          </a:custGeom>
          <a:ln w="31412">
            <a:solidFill>
              <a:srgbClr val="000000"/>
            </a:solidFill>
            <a:prstDash val="dash"/>
          </a:ln>
        </p:spPr>
        <p:txBody>
          <a:bodyPr wrap="square" lIns="0" tIns="0" rIns="0" bIns="0" rtlCol="0"/>
          <a:lstStyle/>
          <a:p>
            <a:endParaRPr/>
          </a:p>
        </p:txBody>
      </p:sp>
      <p:sp>
        <p:nvSpPr>
          <p:cNvPr id="41" name="object 41"/>
          <p:cNvSpPr/>
          <p:nvPr/>
        </p:nvSpPr>
        <p:spPr>
          <a:xfrm>
            <a:off x="10052050" y="10121777"/>
            <a:ext cx="0" cy="26670"/>
          </a:xfrm>
          <a:custGeom>
            <a:avLst/>
            <a:gdLst/>
            <a:ahLst/>
            <a:cxnLst/>
            <a:rect l="l" t="t" r="r" b="b"/>
            <a:pathLst>
              <a:path h="26670">
                <a:moveTo>
                  <a:pt x="0" y="0"/>
                </a:moveTo>
                <a:lnTo>
                  <a:pt x="0" y="26177"/>
                </a:lnTo>
              </a:path>
            </a:pathLst>
          </a:custGeom>
          <a:ln w="31412">
            <a:solidFill>
              <a:srgbClr val="000000"/>
            </a:solidFill>
          </a:ln>
        </p:spPr>
        <p:txBody>
          <a:bodyPr wrap="square" lIns="0" tIns="0" rIns="0" bIns="0" rtlCol="0"/>
          <a:lstStyle/>
          <a:p>
            <a:endParaRPr/>
          </a:p>
        </p:txBody>
      </p:sp>
      <p:sp>
        <p:nvSpPr>
          <p:cNvPr id="42" name="object 42"/>
          <p:cNvSpPr txBox="1">
            <a:spLocks noGrp="1"/>
          </p:cNvSpPr>
          <p:nvPr>
            <p:ph type="sldNum" sz="quarter" idx="7"/>
          </p:nvPr>
        </p:nvSpPr>
        <p:spPr>
          <a:prstGeom prst="rect">
            <a:avLst/>
          </a:prstGeom>
        </p:spPr>
        <p:txBody>
          <a:bodyPr vert="horz" wrap="square" lIns="0" tIns="29845" rIns="0" bIns="0" rtlCol="0">
            <a:spAutoFit/>
          </a:bodyPr>
          <a:lstStyle/>
          <a:p>
            <a:pPr marL="38100">
              <a:lnSpc>
                <a:spcPct val="100000"/>
              </a:lnSpc>
              <a:spcBef>
                <a:spcPts val="235"/>
              </a:spcBef>
            </a:pPr>
            <a:r>
              <a:rPr spc="-25" dirty="0"/>
              <a:t>87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4730</Words>
  <Application>Microsoft Office PowerPoint</Application>
  <PresentationFormat>Custom</PresentationFormat>
  <Paragraphs>460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Open Sans</vt:lpstr>
      <vt:lpstr>Open Sans Light</vt:lpstr>
      <vt:lpstr>Open Sans Medium</vt:lpstr>
      <vt:lpstr>Times New Roman</vt:lpstr>
      <vt:lpstr>Trebuchet MS</vt:lpstr>
      <vt:lpstr>Ubuntu</vt:lpstr>
      <vt:lpstr>Ubuntu Light</vt:lpstr>
      <vt:lpstr>Office Theme</vt:lpstr>
      <vt:lpstr>Chapter #8 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lpstr>Lightning Network: Using Bitcoin in Your Daily Life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7-8</dc:title>
  <dc:creator>z2020</dc:creator>
  <cp:lastModifiedBy>Jonathan Yagoobian</cp:lastModifiedBy>
  <cp:revision>3</cp:revision>
  <dcterms:created xsi:type="dcterms:W3CDTF">2024-11-29T02:24:08Z</dcterms:created>
  <dcterms:modified xsi:type="dcterms:W3CDTF">2025-01-11T05:26:53Z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2024-11-29T00:00:00Z</vt:filetime>
  </property>
  <property fmtid="{D5CDD505-2E9C-101B-9397-08002B2CF9AE}" pid="3" name="Creator">
    <vt:lpwstr>Adobe Illustrator 25.2 (Windows)</vt:lpwstr>
  </property>
  <property fmtid="{D5CDD505-2E9C-101B-9397-08002B2CF9AE}" pid="4" name="LastSaved">
    <vt:filetime>2024-11-29T00:00:00Z</vt:filetime>
  </property>
  <property fmtid="{D5CDD505-2E9C-101B-9397-08002B2CF9AE}" pid="5" name="Producer">
    <vt:lpwstr>Adobe PDF library 15.00</vt:lpwstr>
  </property>
</Properties>
</file>